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9.xml" ContentType="application/vnd.ms-office.chartcolorstyl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style10.xml" ContentType="application/vnd.ms-office.chartstyle+xml"/>
  <Override PartName="/ppt/charts/style8.xml" ContentType="application/vnd.ms-office.chartstyle+xml"/>
  <Override PartName="/ppt/slideMasters/slideMaster1.xml" ContentType="application/vnd.openxmlformats-officedocument.presentationml.slideMaster+xml"/>
  <Override PartName="/ppt/charts/colors8.xml" ContentType="application/vnd.ms-office.chartcolorstyle+xml"/>
  <Override PartName="/ppt/charts/chart12.xml" ContentType="application/vnd.openxmlformats-officedocument.drawingml.chart+xml"/>
  <Override PartName="/ppt/charts/chart10.xml" ContentType="application/vnd.openxmlformats-officedocument.drawingml.chart+xml"/>
  <Override PartName="/ppt/charts/style9.xml" ContentType="application/vnd.ms-office.chartstyle+xml"/>
  <Override PartName="/ppt/charts/style6.xml" ContentType="application/vnd.ms-office.chartstyle+xml"/>
  <Override PartName="/ppt/charts/style7.xml" ContentType="application/vnd.ms-office.chartstyle+xml"/>
  <Override PartName="/ppt/charts/colors6.xml" ContentType="application/vnd.ms-office.chartcolorstyle+xml"/>
  <Override PartName="/ppt/slideLayouts/slideLayout4.xml" ContentType="application/vnd.openxmlformats-officedocument.presentationml.slideLayout+xml"/>
  <Override PartName="/ppt/charts/style5.xml" ContentType="application/vnd.ms-office.chartstyle+xml"/>
  <Override PartName="/ppt/charts/colors5.xml" ContentType="application/vnd.ms-office.chartcolorstyle+xml"/>
  <Override PartName="/ppt/charts/colors7.xml" ContentType="application/vnd.ms-office.chartcolor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4.xml" ContentType="application/vnd.ms-office.chartstyle+xml"/>
  <Override PartName="/ppt/charts/chart8.xml" ContentType="application/vnd.openxmlformats-officedocument.drawingml.chart+xml"/>
  <Override PartName="/ppt/slides/slide9.xml" ContentType="application/vnd.openxmlformats-officedocument.presentationml.slide+xml"/>
  <Override PartName="/ppt/charts/colors4.xml" ContentType="application/vnd.ms-office.chartcolorstyle+xml"/>
  <Override PartName="/ppt/slides/slide1.xml" ContentType="application/vnd.openxmlformats-officedocument.presentationml.slide+xml"/>
  <Override PartName="/ppt/charts/chart6.xml" ContentType="application/vnd.openxmlformats-officedocument.drawingml.chart+xml"/>
  <Override PartName="/ppt/slideLayouts/slideLayout3.xml" ContentType="application/vnd.openxmlformats-officedocument.presentationml.slideLayout+xml"/>
  <Override PartName="/ppt/charts/style3.xml" ContentType="application/vnd.ms-office.chartstyle+xml"/>
  <Override PartName="/ppt/charts/colors3.xml" ContentType="application/vnd.ms-office.chartcolorstyle+xml"/>
  <Override PartName="/ppt/charts/colors2.xml" ContentType="application/vnd.ms-office.chartcolorstyle+xml"/>
  <Override PartName="/ppt/slides/slide11.xml" ContentType="application/vnd.openxmlformats-officedocument.presentationml.slide+xml"/>
  <Override PartName="/ppt/charts/chart5.xml" ContentType="application/vnd.openxmlformats-officedocument.drawingml.chart+xml"/>
  <Override PartName="/ppt/charts/style1.xml" ContentType="application/vnd.ms-office.chartstyle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charts/colors1.xml" ContentType="application/vnd.ms-office.chartcolorstyle+xml"/>
  <Override PartName="/ppt/charts/chart9.xml" ContentType="application/vnd.openxmlformats-officedocument.drawingml.chart+xml"/>
  <Override PartName="/ppt/slides/slide13.xml" ContentType="application/vnd.openxmlformats-officedocument.presentationml.slide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charts/style2.xml" ContentType="application/vnd.ms-office.chartstyle+xml"/>
  <Override PartName="/ppt/charts/chart1.xml" ContentType="application/vnd.openxmlformats-officedocument.drawingml.chart+xml"/>
  <Override PartName="/ppt/charts/chart7.xml" ContentType="application/vnd.openxmlformats-officedocument.drawingml.chart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77" d="100"/>
          <a:sy n="77" d="100"/>
        </p:scale>
        <p:origin x="96" y="298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presProps" Target="presProps.xml" /><Relationship Id="rId21" Type="http://schemas.openxmlformats.org/officeDocument/2006/relationships/tableStyles" Target="tableStyles.xml" /><Relationship Id="rId22" Type="http://schemas.openxmlformats.org/officeDocument/2006/relationships/viewProps" Target="viewProps.xml" /></Relationships>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/Relationships>
</file>

<file path=ppt/charts/_rels/chart10.xml.rels><?xml version="1.0" encoding="UTF-8" standalone="yes"?><Relationships xmlns="http://schemas.openxmlformats.org/package/2006/relationships"><Relationship Id="rId1" Type="http://schemas.microsoft.com/office/2011/relationships/chartStyle" Target="style8.xml" /><Relationship Id="rId2" Type="http://schemas.microsoft.com/office/2011/relationships/chartColorStyle" Target="colors8.xml" /><Relationship Id="rId3" Type="http://schemas.openxmlformats.org/officeDocument/2006/relationships/package" Target="../embeddings/Microsoft_Excel_Worksheet10.xlsx" /></Relationships>
</file>

<file path=ppt/charts/_rels/chart11.xml.rels><?xml version="1.0" encoding="UTF-8" standalone="yes"?><Relationships xmlns="http://schemas.openxmlformats.org/package/2006/relationships"><Relationship Id="rId1" Type="http://schemas.microsoft.com/office/2011/relationships/chartStyle" Target="style9.xml" /><Relationship Id="rId2" Type="http://schemas.microsoft.com/office/2011/relationships/chartColorStyle" Target="colors9.xml" /><Relationship Id="rId3" Type="http://schemas.openxmlformats.org/officeDocument/2006/relationships/package" Target="../embeddings/Microsoft_Excel_Worksheet11.xlsx" /></Relationships>
</file>

<file path=ppt/charts/_rels/chart12.xml.rels><?xml version="1.0" encoding="UTF-8" standalone="yes"?><Relationships xmlns="http://schemas.openxmlformats.org/package/2006/relationships"><Relationship Id="rId1" Type="http://schemas.microsoft.com/office/2011/relationships/chartStyle" Target="style10.xml" /><Relationship Id="rId2" Type="http://schemas.microsoft.com/office/2011/relationships/chartColorStyle" Target="colors10.xml" /><Relationship Id="rId3" Type="http://schemas.openxmlformats.org/officeDocument/2006/relationships/package" Target="../embeddings/Microsoft_Excel_Worksheet12.xlsx" /></Relationships>
</file>

<file path=ppt/charts/_rels/chart2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/Relationships>
</file>

<file path=ppt/charts/_rels/chart3.xml.rels><?xml version="1.0" encoding="UTF-8" standalone="yes"?><Relationships xmlns="http://schemas.openxmlformats.org/package/2006/relationships"><Relationship Id="rId1" Type="http://schemas.microsoft.com/office/2011/relationships/chartStyle" Target="style1.xml" /><Relationship Id="rId2" Type="http://schemas.microsoft.com/office/2011/relationships/chartColorStyle" Target="colors1.xml" /><Relationship Id="rId3" Type="http://schemas.openxmlformats.org/officeDocument/2006/relationships/package" Target="../embeddings/Microsoft_Excel_Worksheet3.xlsx" /></Relationships>
</file>

<file path=ppt/charts/_rels/chart4.xml.rels><?xml version="1.0" encoding="UTF-8" standalone="yes"?><Relationships xmlns="http://schemas.openxmlformats.org/package/2006/relationships"><Relationship Id="rId1" Type="http://schemas.microsoft.com/office/2011/relationships/chartStyle" Target="style2.xml" /><Relationship Id="rId2" Type="http://schemas.microsoft.com/office/2011/relationships/chartColorStyle" Target="colors2.xml" /><Relationship Id="rId3" Type="http://schemas.openxmlformats.org/officeDocument/2006/relationships/package" Target="../embeddings/Microsoft_Excel_Worksheet4.xlsx" /></Relationships>
</file>

<file path=ppt/charts/_rels/chart5.xml.rels><?xml version="1.0" encoding="UTF-8" standalone="yes"?><Relationships xmlns="http://schemas.openxmlformats.org/package/2006/relationships"><Relationship Id="rId1" Type="http://schemas.microsoft.com/office/2011/relationships/chartStyle" Target="style3.xml" /><Relationship Id="rId2" Type="http://schemas.microsoft.com/office/2011/relationships/chartColorStyle" Target="colors3.xml" /><Relationship Id="rId3" Type="http://schemas.openxmlformats.org/officeDocument/2006/relationships/package" Target="../embeddings/Microsoft_Excel_Worksheet5.xlsx" /></Relationships>
</file>

<file path=ppt/charts/_rels/chart6.xml.rels><?xml version="1.0" encoding="UTF-8" standalone="yes"?><Relationships xmlns="http://schemas.openxmlformats.org/package/2006/relationships"><Relationship Id="rId1" Type="http://schemas.microsoft.com/office/2011/relationships/chartStyle" Target="style4.xml" /><Relationship Id="rId2" Type="http://schemas.microsoft.com/office/2011/relationships/chartColorStyle" Target="colors4.xml" /><Relationship Id="rId3" Type="http://schemas.openxmlformats.org/officeDocument/2006/relationships/package" Target="../embeddings/Microsoft_Excel_Worksheet6.xlsx" /></Relationships>
</file>

<file path=ppt/charts/_rels/chart7.xml.rels><?xml version="1.0" encoding="UTF-8" standalone="yes"?><Relationships xmlns="http://schemas.openxmlformats.org/package/2006/relationships"><Relationship Id="rId1" Type="http://schemas.microsoft.com/office/2011/relationships/chartStyle" Target="style5.xml" /><Relationship Id="rId2" Type="http://schemas.microsoft.com/office/2011/relationships/chartColorStyle" Target="colors5.xml" /><Relationship Id="rId3" Type="http://schemas.openxmlformats.org/officeDocument/2006/relationships/package" Target="../embeddings/Microsoft_Excel_Worksheet7.xlsx" /></Relationships>
</file>

<file path=ppt/charts/_rels/chart8.xml.rels><?xml version="1.0" encoding="UTF-8" standalone="yes"?><Relationships xmlns="http://schemas.openxmlformats.org/package/2006/relationships"><Relationship Id="rId1" Type="http://schemas.microsoft.com/office/2011/relationships/chartStyle" Target="style6.xml" /><Relationship Id="rId2" Type="http://schemas.microsoft.com/office/2011/relationships/chartColorStyle" Target="colors6.xml" /><Relationship Id="rId3" Type="http://schemas.openxmlformats.org/officeDocument/2006/relationships/package" Target="../embeddings/Microsoft_Excel_Worksheet8.xlsx" /></Relationships>
</file>

<file path=ppt/charts/_rels/chart9.xml.rels><?xml version="1.0" encoding="UTF-8" standalone="yes"?><Relationships xmlns="http://schemas.openxmlformats.org/package/2006/relationships"><Relationship Id="rId1" Type="http://schemas.microsoft.com/office/2011/relationships/chartStyle" Target="style7.xml" /><Relationship Id="rId2" Type="http://schemas.microsoft.com/office/2011/relationships/chartColorStyle" Target="colors7.xml" /><Relationship Id="rId3" Type="http://schemas.openxmlformats.org/officeDocument/2006/relationships/package" Target="../embeddings/Microsoft_Excel_Worksheet9.xlsx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ru-RU"/>
  <c:roundedCorners val="0"/>
  <mc:AlternateContent>
    <mc:Choice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0680"/>
          <c:y val="0.144850"/>
          <c:w val="0.404090"/>
          <c:h val="0.759830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Лист1!$D$5</c:f>
              <c:strCache>
                <c:ptCount val="1"/>
                <c:pt idx="0">
                  <c:v xml:space="preserve">2020 год</c:v>
                </c:pt>
              </c:strCache>
            </c:strRef>
          </c:tx>
          <c:spPr bwMode="auto">
            <a:prstGeom prst="rect">
              <a:avLst/>
            </a:prstGeom>
            <a:solidFill>
              <a:srgbClr val="F97677"/>
            </a:solidFill>
          </c:spPr>
          <c:invertIfNegative val="0"/>
          <c:dLbls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txPr>
              <a:bodyPr/>
              <a:p>
                <a:pPr>
                  <a:defRPr sz="1100">
                    <a:solidFill>
                      <a:srgbClr val="334E60"/>
                    </a:solidFill>
                    <a:latin typeface="Georgia"/>
                    <a:ea typeface="Georgia"/>
                    <a:cs typeface="Georgia"/>
                  </a:defRPr>
                </a:pPr>
                <a:endParaRPr/>
              </a:p>
            </c:txPr>
          </c:dLbls>
          <c:cat>
            <c:strRef>
              <c:f>Лист1!$G$4</c:f>
              <c:strCache>
                <c:ptCount val="1"/>
                <c:pt idx="0">
                  <c:v xml:space="preserve">Количество проектов изменений в схемы территориального планирования Российской Федерации</c:v>
                </c:pt>
              </c:strCache>
            </c:strRef>
          </c:cat>
          <c:val>
            <c:numRef>
              <c:f>Лист1!$G$5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Лист1!$D$6</c:f>
              <c:strCache>
                <c:ptCount val="1"/>
                <c:pt idx="0">
                  <c:v xml:space="preserve">2021 год</c:v>
                </c:pt>
              </c:strCache>
            </c:strRef>
          </c:tx>
          <c:spPr bwMode="auto">
            <a:prstGeom prst="rect">
              <a:avLst/>
            </a:prstGeom>
            <a:solidFill>
              <a:srgbClr val="C58590"/>
            </a:solidFill>
          </c:spPr>
          <c:invertIfNegative val="0"/>
          <c:dLbls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txPr>
              <a:bodyPr/>
              <a:p>
                <a:pPr>
                  <a:defRPr sz="1100">
                    <a:solidFill>
                      <a:srgbClr val="334E60"/>
                    </a:solidFill>
                    <a:latin typeface="Georgia"/>
                    <a:ea typeface="Georgia"/>
                    <a:cs typeface="Georgia"/>
                  </a:defRPr>
                </a:pPr>
                <a:endParaRPr/>
              </a:p>
            </c:txPr>
          </c:dLbls>
          <c:cat>
            <c:strRef>
              <c:f>Лист1!$G$4</c:f>
              <c:strCache>
                <c:ptCount val="1"/>
                <c:pt idx="0">
                  <c:v xml:space="preserve">Количество проектов изменений в схемы территориального планирования Российской Федерации</c:v>
                </c:pt>
              </c:strCache>
            </c:strRef>
          </c:cat>
          <c:val>
            <c:numRef>
              <c:f>Лист1!$G$6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2"/>
          <c:order val="2"/>
          <c:tx>
            <c:strRef>
              <c:f>Лист1!$D$7</c:f>
              <c:strCache>
                <c:ptCount val="1"/>
                <c:pt idx="0">
                  <c:v xml:space="preserve">2022 год</c:v>
                </c:pt>
              </c:strCache>
            </c:strRef>
          </c:tx>
          <c:spPr bwMode="auto">
            <a:prstGeom prst="rect">
              <a:avLst/>
            </a:prstGeom>
            <a:solidFill>
              <a:srgbClr val="9B8FA3"/>
            </a:solidFill>
          </c:spPr>
          <c:invertIfNegative val="0"/>
          <c:dLbls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txPr>
              <a:bodyPr/>
              <a:p>
                <a:pPr>
                  <a:defRPr sz="1100">
                    <a:solidFill>
                      <a:srgbClr val="334E60"/>
                    </a:solidFill>
                    <a:latin typeface="Georgia"/>
                    <a:ea typeface="Georgia"/>
                    <a:cs typeface="Georgia"/>
                  </a:defRPr>
                </a:pPr>
                <a:endParaRPr/>
              </a:p>
            </c:txPr>
          </c:dLbls>
          <c:cat>
            <c:strRef>
              <c:f>Лист1!$G$4</c:f>
              <c:strCache>
                <c:ptCount val="1"/>
                <c:pt idx="0">
                  <c:v xml:space="preserve">Количество проектов изменений в схемы территориального планирования Российской Федерации</c:v>
                </c:pt>
              </c:strCache>
            </c:strRef>
          </c:cat>
          <c:val>
            <c:numRef>
              <c:f>Лист1!$G$7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3"/>
          <c:order val="3"/>
          <c:tx>
            <c:strRef>
              <c:f>Лист1!$D$8</c:f>
              <c:strCache>
                <c:ptCount val="1"/>
                <c:pt idx="0">
                  <c:v xml:space="preserve">2023 год</c:v>
                </c:pt>
              </c:strCache>
            </c:strRef>
          </c:tx>
          <c:spPr bwMode="auto">
            <a:prstGeom prst="rect">
              <a:avLst/>
            </a:prstGeom>
            <a:solidFill>
              <a:srgbClr val="788DA5"/>
            </a:solidFill>
          </c:spPr>
          <c:invertIfNegative val="0"/>
          <c:dLbls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txPr>
              <a:bodyPr/>
              <a:p>
                <a:pPr>
                  <a:defRPr sz="1100">
                    <a:solidFill>
                      <a:srgbClr val="334E60"/>
                    </a:solidFill>
                    <a:latin typeface="Georgia"/>
                    <a:ea typeface="Georgia"/>
                    <a:cs typeface="Georgia"/>
                  </a:defRPr>
                </a:pPr>
                <a:endParaRPr/>
              </a:p>
            </c:txPr>
          </c:dLbls>
          <c:cat>
            <c:strRef>
              <c:f>Лист1!$G$4</c:f>
              <c:strCache>
                <c:ptCount val="1"/>
                <c:pt idx="0">
                  <c:v xml:space="preserve">Количество проектов изменений в схемы территориального планирования Российской Федерации</c:v>
                </c:pt>
              </c:strCache>
            </c:strRef>
          </c:cat>
          <c:val>
            <c:numRef>
              <c:f>Лист1!$G$8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4"/>
          <c:order val="4"/>
          <c:tx>
            <c:strRef>
              <c:f>Лист1!$D$9</c:f>
              <c:strCache>
                <c:ptCount val="1"/>
                <c:pt idx="0">
                  <c:v xml:space="preserve">2024 год</c:v>
                </c:pt>
              </c:strCache>
            </c:strRef>
          </c:tx>
          <c:spPr bwMode="auto">
            <a:prstGeom prst="rect">
              <a:avLst/>
            </a:prstGeom>
            <a:solidFill>
              <a:srgbClr val="5E758B"/>
            </a:solidFill>
          </c:spPr>
          <c:invertIfNegative val="0"/>
          <c:dLbls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txPr>
              <a:bodyPr/>
              <a:p>
                <a:pPr>
                  <a:defRPr sz="1100">
                    <a:solidFill>
                      <a:srgbClr val="334E60"/>
                    </a:solidFill>
                    <a:latin typeface="Georgia"/>
                    <a:ea typeface="Georgia"/>
                    <a:cs typeface="Georgia"/>
                  </a:defRPr>
                </a:pPr>
                <a:endParaRPr/>
              </a:p>
            </c:txPr>
          </c:dLbls>
          <c:cat>
            <c:strRef>
              <c:f>Лист1!$G$4</c:f>
              <c:strCache>
                <c:ptCount val="1"/>
                <c:pt idx="0">
                  <c:v xml:space="preserve">Количество проектов изменений в схемы территориального планирования Российской Федерации</c:v>
                </c:pt>
              </c:strCache>
            </c:strRef>
          </c:cat>
          <c:val>
            <c:numRef>
              <c:f>Лист1!$G$9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5"/>
          <c:order val="5"/>
          <c:tx>
            <c:v xml:space="preserve">2025 год</c:v>
          </c:tx>
          <c:spPr bwMode="auto">
            <a:prstGeom prst="rect">
              <a:avLst/>
            </a:prstGeom>
            <a:solidFill>
              <a:srgbClr val="486175"/>
            </a:solidFill>
          </c:spPr>
          <c:invertIfNegative val="0"/>
          <c:dLbls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txPr>
              <a:bodyPr/>
              <a:p>
                <a:pPr>
                  <a:defRPr sz="1100">
                    <a:solidFill>
                      <a:srgbClr val="334E60"/>
                    </a:solidFill>
                  </a:defRPr>
                </a:pPr>
                <a:endParaRPr/>
              </a:p>
            </c:txPr>
          </c:dLbls>
          <c:cat>
            <c:strRef>
              <c:f>Лист1!$G$4</c:f>
              <c:strCache>
                <c:ptCount val="1"/>
                <c:pt idx="0">
                  <c:v xml:space="preserve">Количество проектов изменений в схемы территориального планирования Российской Федерации</c:v>
                </c:pt>
              </c:strCache>
            </c:strRef>
          </c:cat>
          <c:val>
            <c:numLit>
              <c:formatCode>General</c:formatCode>
              <c:ptCount val="1"/>
              <c:pt idx="0">
                <c:v>8</c:v>
              </c:pt>
            </c:numLit>
          </c:val>
        </c:ser>
        <c:dLbls>
          <c:showBubbleSize val="0"/>
          <c:showCatName val="0"/>
          <c:showLeaderLines val="0"/>
          <c:showLegendKey val="0"/>
          <c:showPercent val="0"/>
          <c:showSerName val="0"/>
          <c:showVal val="0"/>
          <c:txPr>
            <a:bodyPr/>
            <a:p>
              <a:pPr>
                <a:defRPr sz="1100">
                  <a:solidFill>
                    <a:srgbClr val="334E60"/>
                  </a:solidFill>
                  <a:latin typeface="Georgia"/>
                  <a:ea typeface="Georgia"/>
                  <a:cs typeface="Georgia"/>
                </a:defRPr>
              </a:pPr>
              <a:endParaRPr/>
            </a:p>
          </c:txPr>
        </c:dLbls>
        <c:gapWidth val="150"/>
        <c:axId val="146130951"/>
        <c:axId val="146130952"/>
      </c:barChart>
      <c:catAx>
        <c:axId val="14613095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txPr>
          <a:bodyPr/>
          <a:p>
            <a:pPr>
              <a:defRPr sz="1100">
                <a:solidFill>
                  <a:srgbClr val="334E60"/>
                </a:solidFill>
                <a:latin typeface="Georgia"/>
                <a:ea typeface="Georgia"/>
                <a:cs typeface="Georgia"/>
              </a:defRPr>
            </a:pPr>
            <a:endParaRPr/>
          </a:p>
        </c:txPr>
        <c:crossAx val="146130952"/>
        <c:crosses val="autoZero"/>
        <c:auto val="1"/>
        <c:lblAlgn val="ctr"/>
        <c:lblOffset val="100"/>
        <c:noMultiLvlLbl val="0"/>
      </c:catAx>
      <c:valAx>
        <c:axId val="146130952"/>
        <c:scaling>
          <c:orientation val="minMax"/>
        </c:scaling>
        <c:delete val="0"/>
        <c:axPos val="l"/>
        <c:majorGridlines>
          <c:spPr bwMode="auto"/>
        </c:majorGridlines>
        <c:numFmt formatCode="General" sourceLinked="1"/>
        <c:majorTickMark val="out"/>
        <c:minorTickMark val="none"/>
        <c:tickLblPos val="nextTo"/>
        <c:txPr>
          <a:bodyPr/>
          <a:p>
            <a:pPr>
              <a:defRPr sz="1100">
                <a:solidFill>
                  <a:srgbClr val="334E60"/>
                </a:solidFill>
                <a:latin typeface="Georgia"/>
                <a:ea typeface="Georgia"/>
                <a:cs typeface="Georgia"/>
              </a:defRPr>
            </a:pPr>
            <a:endParaRPr/>
          </a:p>
        </c:txPr>
        <c:crossAx val="146130951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69750"/>
          <c:y val="0.513540"/>
          <c:w val="0.467330"/>
          <c:h val="0.448320"/>
        </c:manualLayout>
      </c:layout>
      <c:overlay val="0"/>
      <c:txPr>
        <a:bodyPr/>
        <a:lstStyle/>
        <a:p>
          <a:pPr>
            <a:defRPr sz="1800">
              <a:solidFill>
                <a:srgbClr val="334E60"/>
              </a:solidFill>
              <a:latin typeface="Georgia"/>
              <a:ea typeface="Georgia"/>
              <a:cs typeface="Georgia"/>
            </a:defRPr>
          </a:pPr>
          <a:endParaRPr lang="ru-RU"/>
        </a:p>
      </c:txPr>
    </c:legend>
    <c:plotVisOnly val="1"/>
    <c:dispBlanksAs val="gap"/>
    <c:showDLblsOverMax val="0"/>
  </c:chart>
  <c:spPr bwMode="auto">
    <a:xfrm>
      <a:off x="4698712" y="1825623"/>
      <a:ext cx="6655083" cy="4218373"/>
    </a:xfrm>
  </c:spPr>
  <c:txPr>
    <a:bodyPr/>
    <a:p>
      <a:pPr>
        <a:defRPr sz="1100">
          <a:solidFill>
            <a:srgbClr val="334E60"/>
          </a:solidFill>
          <a:latin typeface="Georgia"/>
          <a:ea typeface="Georgia"/>
          <a:cs typeface="Georgia"/>
        </a:defRPr>
      </a:pPr>
      <a:endParaRPr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en-US"/>
  <c:roundedCorners val="0"/>
  <mc:AlternateContent>
    <mc:Choice Requires="c14">
      <c14:style val="102"/>
    </mc:Choice>
    <mc:Fallback>
      <c:style val="2"/>
    </mc:Fallback>
  </mc:AlternateContent>
  <c:chart>
    <c:autoTitleDeleted val="0"/>
    <c:plotArea>
      <c:layout>
        <c:manualLayout/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Gold</c:v>
                </c:pt>
              </c:strCache>
            </c:strRef>
          </c:tx>
          <c:dPt>
            <c:idx val="0"/>
            <c:spPr bwMode="auto">
              <a:prstGeom prst="rect">
                <a:avLst/>
              </a:prstGeom>
              <a:solidFill>
                <a:srgbClr val="788DA5"/>
              </a:solidFill>
              <a:ln w="19050">
                <a:solidFill>
                  <a:schemeClr val="lt1"/>
                </a:solidFill>
              </a:ln>
            </c:spPr>
          </c:dPt>
          <c:dPt>
            <c:idx val="1"/>
            <c:spPr bwMode="auto">
              <a:prstGeom prst="rect">
                <a:avLst/>
              </a:prstGeom>
              <a:solidFill>
                <a:srgbClr val="F79496"/>
              </a:solidFill>
              <a:ln w="19050">
                <a:solidFill>
                  <a:schemeClr val="lt1"/>
                </a:solidFill>
              </a:ln>
            </c:spPr>
          </c:dPt>
          <c:dLbls>
            <c:dLbl>
              <c:idx val="0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1100">
                      <a:solidFill>
                        <a:srgbClr val="334E60"/>
                      </a:solidFill>
                      <a:latin typeface="Georgia"/>
                      <a:ea typeface="Georgia"/>
                      <a:cs typeface="Georgia"/>
                    </a:defRPr>
                  </a:pPr>
                  <a:endParaRPr/>
                </a:p>
              </c:txPr>
            </c:dLbl>
            <c:dLbl>
              <c:idx val="1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1100">
                      <a:solidFill>
                        <a:srgbClr val="334E60"/>
                      </a:solidFill>
                      <a:latin typeface="Georgia"/>
                      <a:ea typeface="Georgia"/>
                      <a:cs typeface="Georgia"/>
                    </a:defRPr>
                  </a:pPr>
                  <a:endParaRPr/>
                </a:p>
              </c:txPr>
            </c:dLbl>
            <c:dLblPos val="ctr"/>
            <c:showBubbleSize val="0"/>
            <c:showCatName val="0"/>
            <c:showLeaderLines val="1"/>
            <c:showLegendKey val="0"/>
            <c:showPercent val="0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1100">
                    <a:solidFill>
                      <a:srgbClr val="334E60"/>
                    </a:solidFill>
                    <a:latin typeface="Georgia"/>
                    <a:ea typeface="Georgia"/>
                    <a:cs typeface="Georgia"/>
                  </a:defRPr>
                </a:pPr>
                <a:endParaRPr/>
              </a:p>
            </c:txPr>
          </c:dLbls>
          <c:cat>
            <c:strRef>
              <c:f>Sheet1!$A$2:$A$3</c:f>
              <c:strCache>
                <c:ptCount val="2"/>
                <c:pt idx="0">
                  <c:v xml:space="preserve">Количество генеральных планов (изменений в них), утвержденных Правительством ЛО</c:v>
                </c:pt>
                <c:pt idx="1">
                  <c:v xml:space="preserve">Количество генеральных планов (изменений в них), возвращенных на доработку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16</c:v>
                </c:pt>
                <c:pt idx="1">
                  <c:v>55</c:v>
                </c:pt>
              </c:numCache>
            </c:numRef>
          </c:val>
        </c:ser>
        <c:dLbls>
          <c:dLblPos val="ctr"/>
          <c:showBubbleSize val="0"/>
          <c:showCatName val="0"/>
          <c:showLeaderLines val="1"/>
          <c:showLegendKey val="0"/>
          <c:showPercent val="0"/>
          <c:showSerName val="0"/>
          <c:showVal val="0"/>
          <c:spPr bwMode="auto">
            <a:prstGeom prst="rect">
              <a:avLst/>
            </a:prstGeom>
            <a:noFill/>
            <a:ln>
              <a:noFill/>
            </a:ln>
          </c:spPr>
          <c:txPr>
            <a:bodyPr/>
            <a:p>
              <a:pPr>
                <a:defRPr sz="1100">
                  <a:solidFill>
                    <a:srgbClr val="334E60"/>
                  </a:solidFill>
                  <a:latin typeface="Georgia"/>
                  <a:ea typeface="Georgia"/>
                  <a:cs typeface="Georgia"/>
                </a:defRPr>
              </a:pPr>
              <a:endParaRPr/>
            </a:p>
          </c:txPr>
        </c:dLbls>
        <c:firstSliceAng val="0"/>
      </c:pieChart>
      <c:spPr bwMode="auto">
        <a:prstGeom prst="rect">
          <a:avLst/>
        </a:prstGeom>
        <a:noFill/>
        <a:ln>
          <a:noFill/>
        </a:ln>
      </c:spPr>
    </c:plotArea>
    <c:legend>
      <c:legendPos val="b"/>
      <c:layout/>
      <c:overlay val="0"/>
      <c:spPr bwMode="auto"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>
              <a:solidFill>
                <a:srgbClr val="334E60"/>
              </a:solidFill>
              <a:latin typeface="Georgia"/>
              <a:ea typeface="Georgia"/>
              <a:cs typeface="Georgia"/>
            </a:defRPr>
          </a:pPr>
          <a:endParaRPr lang="en-US"/>
        </a:p>
      </c:txPr>
    </c:legend>
    <c:plotVisOnly val="1"/>
    <c:dispBlanksAs val="gap"/>
    <c:showDLblsOverMax val="0"/>
  </c:chart>
  <c:spPr bwMode="auto">
    <a:xfrm>
      <a:off x="6248396" y="2057756"/>
      <a:ext cx="5191329" cy="4257664"/>
    </a:xfrm>
    <a:prstGeom prst="rect">
      <a:avLst/>
    </a:prstGeom>
    <a:noFill/>
    <a:ln w="9525" cap="flat" cmpd="sng" algn="ctr">
      <a:solidFill>
        <a:schemeClr val="tx1">
          <a:lumMod val="15000"/>
          <a:lumOff val="85000"/>
          <a:alpha val="0"/>
        </a:schemeClr>
      </a:solidFill>
      <a:prstDash val="solid"/>
      <a:round/>
    </a:ln>
  </c:spPr>
  <c:txPr>
    <a:bodyPr/>
    <a:p>
      <a:pPr>
        <a:defRPr sz="1100">
          <a:solidFill>
            <a:srgbClr val="334E60"/>
          </a:solidFill>
          <a:latin typeface="Georgia"/>
          <a:ea typeface="Georgia"/>
          <a:cs typeface="Georgia"/>
        </a:defRPr>
      </a:pPr>
      <a:endParaRPr/>
    </a:p>
  </c:txPr>
  <c:externalData r:id="rId3">
    <c:autoUpdate val="0"/>
  </c:externalData>
  <c:printSettings>
    <c:headerFooter/>
    <c:pageMargins l="0.69999999999999996" r="0.69999999999999996" t="0.75" b="0.75" header="0.29999999999999999" footer="0.29999999999999999"/>
    <c:pageSetup/>
  </c:printSettings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en-US"/>
  <c:roundedCorners val="0"/>
  <mc:AlternateContent>
    <mc:Choice Requires="c14">
      <c14:style val="102"/>
    </mc:Choice>
    <mc:Fallback>
      <c:style val="2"/>
    </mc:Fallback>
  </mc:AlternateContent>
  <c:chart>
    <c:autoTitleDeleted val="0"/>
    <c:plotArea>
      <c:layout>
        <c:manualLayout/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Gold</c:v>
                </c:pt>
              </c:strCache>
            </c:strRef>
          </c:tx>
          <c:dPt>
            <c:idx val="0"/>
            <c:spPr bwMode="auto">
              <a:prstGeom prst="rect">
                <a:avLst/>
              </a:prstGeom>
              <a:solidFill>
                <a:srgbClr val="788DA5"/>
              </a:solidFill>
              <a:ln w="19050">
                <a:solidFill>
                  <a:schemeClr val="lt1"/>
                </a:solidFill>
              </a:ln>
            </c:spPr>
          </c:dPt>
          <c:dPt>
            <c:idx val="1"/>
            <c:spPr bwMode="auto">
              <a:prstGeom prst="rect">
                <a:avLst/>
              </a:prstGeom>
              <a:solidFill>
                <a:srgbClr val="F79496"/>
              </a:solidFill>
              <a:ln w="19050">
                <a:solidFill>
                  <a:schemeClr val="lt1"/>
                </a:solidFill>
              </a:ln>
            </c:spPr>
          </c:dPt>
          <c:dPt>
            <c:idx val="2"/>
            <c:spPr bwMode="auto"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lt1"/>
                </a:solidFill>
              </a:ln>
            </c:spPr>
          </c:dPt>
          <c:dPt>
            <c:idx val="3"/>
            <c:spPr bwMode="auto">
              <a:prstGeom prst="rect">
                <a:avLst/>
              </a:prstGeom>
              <a:solidFill>
                <a:schemeClr val="accent4"/>
              </a:solidFill>
              <a:ln w="19050">
                <a:solidFill>
                  <a:schemeClr val="lt1"/>
                </a:solidFill>
              </a:ln>
            </c:spPr>
          </c:dPt>
          <c:dPt>
            <c:idx val="4"/>
            <c:spPr bwMode="auto">
              <a:prstGeom prst="rect">
                <a:avLst/>
              </a:prstGeom>
              <a:solidFill>
                <a:schemeClr val="accent5"/>
              </a:solidFill>
              <a:ln w="19050">
                <a:solidFill>
                  <a:schemeClr val="lt1"/>
                </a:solidFill>
              </a:ln>
            </c:spPr>
          </c:dPt>
          <c:dPt>
            <c:idx val="5"/>
            <c:spPr bwMode="auto">
              <a:prstGeom prst="rect">
                <a:avLst/>
              </a:prstGeom>
              <a:solidFill>
                <a:schemeClr val="accent6"/>
              </a:solidFill>
              <a:ln w="19050">
                <a:solidFill>
                  <a:schemeClr val="lt1"/>
                </a:solidFill>
              </a:ln>
            </c:spPr>
          </c:dPt>
          <c:dPt>
            <c:idx val="6"/>
            <c:spPr bwMode="auto">
              <a:prstGeom prst="rect">
                <a:avLst/>
              </a:prstGeom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</c:spPr>
          </c:dPt>
          <c:dPt>
            <c:idx val="7"/>
            <c:spPr bwMode="auto">
              <a:prstGeom prst="rect">
                <a:avLst/>
              </a:prstGeom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</c:spPr>
          </c:dPt>
          <c:dPt>
            <c:idx val="8"/>
            <c:spPr bwMode="auto">
              <a:prstGeom prst="rect">
                <a:avLst/>
              </a:prstGeom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</c:spPr>
          </c:dPt>
          <c:dPt>
            <c:idx val="9"/>
            <c:spPr bwMode="auto">
              <a:prstGeom prst="rect">
                <a:avLst/>
              </a:prstGeom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</c:spPr>
          </c:dPt>
          <c:dPt>
            <c:idx val="10"/>
            <c:spPr bwMode="auto">
              <a:prstGeom prst="rect">
                <a:avLst/>
              </a:prstGeom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</c:spPr>
          </c:dPt>
          <c:dPt>
            <c:idx val="11"/>
            <c:spPr bwMode="auto">
              <a:prstGeom prst="rect">
                <a:avLst/>
              </a:prstGeom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</c:spPr>
          </c:dPt>
          <c:dPt>
            <c:idx val="12"/>
            <c:spPr bwMode="auto">
              <a:prstGeom prst="rect">
                <a:avLst/>
              </a:prstGeom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</c:spPr>
          </c:dPt>
          <c:dLbls>
            <c:dLbl>
              <c:idx val="0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1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2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3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4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5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6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7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8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9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10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11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12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Pos val="ctr"/>
            <c:showBubbleSize val="0"/>
            <c:showCatName val="0"/>
            <c:showLeaderLines val="1"/>
            <c:showLegendKey val="0"/>
            <c:showPercent val="0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Sheet1!$A$2:$A$14</c:f>
              <c:strCache>
                <c:ptCount val="13"/>
                <c:pt idx="0">
                  <c:v>Всеволожский</c:v>
                </c:pt>
                <c:pt idx="1">
                  <c:v xml:space="preserve">Ломоносовский </c:v>
                </c:pt>
                <c:pt idx="2">
                  <c:v>Кингисеппский</c:v>
                </c:pt>
                <c:pt idx="3">
                  <c:v xml:space="preserve">Волховский </c:v>
                </c:pt>
                <c:pt idx="4">
                  <c:v xml:space="preserve">Сланцевский </c:v>
                </c:pt>
                <c:pt idx="5">
                  <c:v>Тосненский</c:v>
                </c:pt>
                <c:pt idx="6">
                  <c:v>Гатчинский</c:v>
                </c:pt>
                <c:pt idx="7">
                  <c:v>Лужский</c:v>
                </c:pt>
                <c:pt idx="8">
                  <c:v>Бокситогорский</c:v>
                </c:pt>
                <c:pt idx="9">
                  <c:v>Волосовский</c:v>
                </c:pt>
                <c:pt idx="10">
                  <c:v>Приозерский</c:v>
                </c:pt>
                <c:pt idx="11">
                  <c:v>Тихвинский</c:v>
                </c:pt>
                <c:pt idx="12">
                  <c:v>Лодейнопольский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9</c:v>
                </c:pt>
                <c:pt idx="1">
                  <c:v>6</c:v>
                </c:pt>
                <c:pt idx="2">
                  <c:v>2</c:v>
                </c:pt>
                <c:pt idx="3">
                  <c:v>4</c:v>
                </c:pt>
                <c:pt idx="4">
                  <c:v>1</c:v>
                </c:pt>
                <c:pt idx="5">
                  <c:v>5</c:v>
                </c:pt>
                <c:pt idx="6">
                  <c:v>2</c:v>
                </c:pt>
                <c:pt idx="7">
                  <c:v>3</c:v>
                </c:pt>
                <c:pt idx="8">
                  <c:v>1</c:v>
                </c:pt>
                <c:pt idx="9">
                  <c:v>3</c:v>
                </c:pt>
                <c:pt idx="10">
                  <c:v>2</c:v>
                </c:pt>
                <c:pt idx="11">
                  <c:v>2</c:v>
                </c:pt>
                <c:pt idx="12">
                  <c:v>1</c:v>
                </c:pt>
              </c:numCache>
            </c:numRef>
          </c:val>
        </c:ser>
        <c:dLbls>
          <c:dLblPos val="ctr"/>
          <c:showBubbleSize val="0"/>
          <c:showCatName val="0"/>
          <c:showLeaderLines val="1"/>
          <c:showLegendKey val="0"/>
          <c:showPercent val="0"/>
          <c:showSerName val="0"/>
          <c:showVal val="0"/>
          <c:spPr bwMode="auto">
            <a:prstGeom prst="rect">
              <a:avLst/>
            </a:prstGeom>
            <a:noFill/>
            <a:ln>
              <a:noFill/>
            </a:ln>
          </c:spPr>
          <c:txPr>
            <a:bodyPr/>
            <a:p>
              <a:pPr>
                <a:defRPr sz="1100">
                  <a:solidFill>
                    <a:srgbClr val="334E60"/>
                  </a:solidFill>
                  <a:latin typeface="Georgia"/>
                  <a:ea typeface="Georgia"/>
                  <a:cs typeface="Georgia"/>
                </a:defRPr>
              </a:pPr>
              <a:endParaRPr/>
            </a:p>
          </c:txPr>
        </c:dLbls>
        <c:firstSliceAng val="0"/>
      </c:pieChart>
      <c:spPr bwMode="auto">
        <a:prstGeom prst="rect">
          <a:avLst/>
        </a:prstGeom>
        <a:noFill/>
        <a:ln>
          <a:noFill/>
        </a:ln>
      </c:spPr>
    </c:plotArea>
    <c:legend>
      <c:legendPos val="b"/>
      <c:layout/>
      <c:overlay val="0"/>
      <c:spPr bwMode="auto"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>
              <a:solidFill>
                <a:srgbClr val="334E60"/>
              </a:solidFill>
              <a:latin typeface="Georgia"/>
              <a:ea typeface="Georgia"/>
              <a:cs typeface="Georgia"/>
            </a:defRPr>
          </a:pPr>
          <a:endParaRPr lang="en-US"/>
        </a:p>
      </c:txPr>
    </c:legend>
    <c:plotVisOnly val="1"/>
    <c:dispBlanksAs val="gap"/>
    <c:showDLblsOverMax val="0"/>
  </c:chart>
  <c:spPr bwMode="auto">
    <a:xfrm>
      <a:off x="904667" y="2064107"/>
      <a:ext cx="5191329" cy="4257664"/>
    </a:xfrm>
    <a:prstGeom prst="rect">
      <a:avLst/>
    </a:prstGeom>
    <a:noFill/>
    <a:ln w="9525" cap="flat" cmpd="sng" algn="ctr">
      <a:solidFill>
        <a:schemeClr val="tx1">
          <a:lumMod val="15000"/>
          <a:lumOff val="85000"/>
          <a:alpha val="0"/>
        </a:schemeClr>
      </a:solidFill>
      <a:prstDash val="solid"/>
      <a:round/>
    </a:ln>
  </c:spPr>
  <c:txPr>
    <a:bodyPr/>
    <a:p>
      <a:pPr>
        <a:defRPr sz="1100">
          <a:solidFill>
            <a:srgbClr val="334E60"/>
          </a:solidFill>
          <a:latin typeface="Georgia"/>
          <a:ea typeface="Georgia"/>
          <a:cs typeface="Georgia"/>
        </a:defRPr>
      </a:pPr>
      <a:endParaRPr/>
    </a:p>
  </c:txPr>
  <c:externalData r:id="rId3">
    <c:autoUpdate val="0"/>
  </c:externalData>
  <c:printSettings>
    <c:headerFooter/>
    <c:pageMargins l="0.69999999999999996" r="0.69999999999999996" t="0.75" b="0.75" header="0.29999999999999999" footer="0.29999999999999999"/>
    <c:pageSetup/>
  </c:printSettings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en-US"/>
  <c:roundedCorners val="0"/>
  <mc:AlternateContent>
    <mc:Choice Requires="c14">
      <c14:style val="102"/>
    </mc:Choice>
    <mc:Fallback>
      <c:style val="2"/>
    </mc:Fallback>
  </mc:AlternateContent>
  <c:chart>
    <c:autoTitleDeleted val="0"/>
    <c:plotArea>
      <c:layout>
        <c:manualLayout/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Gold</c:v>
                </c:pt>
              </c:strCache>
            </c:strRef>
          </c:tx>
          <c:dPt>
            <c:idx val="0"/>
            <c:spPr bwMode="auto">
              <a:prstGeom prst="rect">
                <a:avLst/>
              </a:prstGeom>
              <a:solidFill>
                <a:srgbClr val="788DA5"/>
              </a:solidFill>
              <a:ln w="19050">
                <a:solidFill>
                  <a:schemeClr val="lt1"/>
                </a:solidFill>
              </a:ln>
            </c:spPr>
          </c:dPt>
          <c:dPt>
            <c:idx val="1"/>
            <c:spPr bwMode="auto">
              <a:prstGeom prst="rect">
                <a:avLst/>
              </a:prstGeom>
              <a:solidFill>
                <a:srgbClr val="F79496"/>
              </a:solidFill>
              <a:ln w="19050">
                <a:solidFill>
                  <a:schemeClr val="lt1"/>
                </a:solidFill>
              </a:ln>
            </c:spPr>
          </c:dPt>
          <c:dPt>
            <c:idx val="2"/>
            <c:spPr bwMode="auto"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lt1"/>
                </a:solidFill>
              </a:ln>
            </c:spPr>
          </c:dPt>
          <c:dPt>
            <c:idx val="3"/>
            <c:spPr bwMode="auto">
              <a:prstGeom prst="rect">
                <a:avLst/>
              </a:prstGeom>
              <a:solidFill>
                <a:schemeClr val="accent4"/>
              </a:solidFill>
              <a:ln w="19050">
                <a:solidFill>
                  <a:schemeClr val="lt1"/>
                </a:solidFill>
              </a:ln>
            </c:spPr>
          </c:dPt>
          <c:dPt>
            <c:idx val="4"/>
            <c:spPr bwMode="auto">
              <a:prstGeom prst="rect">
                <a:avLst/>
              </a:prstGeom>
              <a:solidFill>
                <a:schemeClr val="accent5"/>
              </a:solidFill>
              <a:ln w="19050">
                <a:solidFill>
                  <a:schemeClr val="lt1"/>
                </a:solidFill>
              </a:ln>
            </c:spPr>
          </c:dPt>
          <c:dPt>
            <c:idx val="5"/>
            <c:spPr bwMode="auto">
              <a:prstGeom prst="rect">
                <a:avLst/>
              </a:prstGeom>
              <a:solidFill>
                <a:schemeClr val="accent6"/>
              </a:solidFill>
              <a:ln w="19050">
                <a:solidFill>
                  <a:schemeClr val="lt1"/>
                </a:solidFill>
              </a:ln>
            </c:spPr>
          </c:dPt>
          <c:dPt>
            <c:idx val="6"/>
            <c:spPr bwMode="auto">
              <a:prstGeom prst="rect">
                <a:avLst/>
              </a:prstGeom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</c:spPr>
          </c:dPt>
          <c:dPt>
            <c:idx val="7"/>
            <c:spPr bwMode="auto">
              <a:prstGeom prst="rect">
                <a:avLst/>
              </a:prstGeom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</c:spPr>
          </c:dPt>
          <c:dPt>
            <c:idx val="8"/>
            <c:spPr bwMode="auto">
              <a:prstGeom prst="rect">
                <a:avLst/>
              </a:prstGeom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</c:spPr>
          </c:dPt>
          <c:dPt>
            <c:idx val="9"/>
            <c:spPr bwMode="auto">
              <a:prstGeom prst="rect">
                <a:avLst/>
              </a:prstGeom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</c:spPr>
          </c:dPt>
          <c:dPt>
            <c:idx val="10"/>
            <c:spPr bwMode="auto">
              <a:prstGeom prst="rect">
                <a:avLst/>
              </a:prstGeom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</c:spPr>
          </c:dPt>
          <c:dPt>
            <c:idx val="11"/>
            <c:spPr bwMode="auto">
              <a:prstGeom prst="rect">
                <a:avLst/>
              </a:prstGeom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</c:spPr>
          </c:dPt>
          <c:dPt>
            <c:idx val="12"/>
            <c:spPr bwMode="auto">
              <a:prstGeom prst="rect">
                <a:avLst/>
              </a:prstGeom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</c:spPr>
          </c:dPt>
          <c:dLbls>
            <c:dLbl>
              <c:idx val="0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1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2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3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4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5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6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7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8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9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10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11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12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Pos val="ctr"/>
            <c:showBubbleSize val="0"/>
            <c:showCatName val="0"/>
            <c:showLeaderLines val="1"/>
            <c:showLegendKey val="0"/>
            <c:showPercent val="0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Sheet1!$A$2:$A$14</c:f>
              <c:strCache>
                <c:ptCount val="13"/>
                <c:pt idx="0">
                  <c:v>Всеволожский</c:v>
                </c:pt>
                <c:pt idx="1">
                  <c:v>Ломоносовский</c:v>
                </c:pt>
                <c:pt idx="2">
                  <c:v>Кингисеппский</c:v>
                </c:pt>
                <c:pt idx="3">
                  <c:v>Волховский</c:v>
                </c:pt>
                <c:pt idx="4">
                  <c:v>Сланцевский</c:v>
                </c:pt>
                <c:pt idx="5">
                  <c:v>Тосненский</c:v>
                </c:pt>
                <c:pt idx="6">
                  <c:v>Гатчинский</c:v>
                </c:pt>
                <c:pt idx="7">
                  <c:v>Лужский</c:v>
                </c:pt>
                <c:pt idx="8">
                  <c:v>Бокситогорский</c:v>
                </c:pt>
                <c:pt idx="9">
                  <c:v>Волосовский</c:v>
                </c:pt>
                <c:pt idx="10">
                  <c:v>Приозерский</c:v>
                </c:pt>
                <c:pt idx="11">
                  <c:v>Тихвинский</c:v>
                </c:pt>
                <c:pt idx="12">
                  <c:v>Лодейнопольский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17</c:v>
                </c:pt>
                <c:pt idx="1">
                  <c:v>7</c:v>
                </c:pt>
                <c:pt idx="2">
                  <c:v>2</c:v>
                </c:pt>
                <c:pt idx="3">
                  <c:v>7</c:v>
                </c:pt>
                <c:pt idx="4">
                  <c:v>2</c:v>
                </c:pt>
                <c:pt idx="5">
                  <c:v>7</c:v>
                </c:pt>
                <c:pt idx="6">
                  <c:v>3</c:v>
                </c:pt>
                <c:pt idx="7">
                  <c:v>7</c:v>
                </c:pt>
                <c:pt idx="8">
                  <c:v>1</c:v>
                </c:pt>
                <c:pt idx="9">
                  <c:v>7</c:v>
                </c:pt>
                <c:pt idx="10">
                  <c:v>2</c:v>
                </c:pt>
                <c:pt idx="11">
                  <c:v>6</c:v>
                </c:pt>
                <c:pt idx="12">
                  <c:v>5</c:v>
                </c:pt>
              </c:numCache>
            </c:numRef>
          </c:val>
        </c:ser>
        <c:dLbls>
          <c:dLblPos val="ctr"/>
          <c:showBubbleSize val="0"/>
          <c:showCatName val="0"/>
          <c:showLeaderLines val="1"/>
          <c:showLegendKey val="0"/>
          <c:showPercent val="0"/>
          <c:showSerName val="0"/>
          <c:showVal val="0"/>
          <c:spPr bwMode="auto">
            <a:prstGeom prst="rect">
              <a:avLst/>
            </a:prstGeom>
            <a:noFill/>
            <a:ln>
              <a:noFill/>
            </a:ln>
          </c:spPr>
          <c:txPr>
            <a:bodyPr/>
            <a:p>
              <a:pPr>
                <a:defRPr sz="1100">
                  <a:solidFill>
                    <a:srgbClr val="334E60"/>
                  </a:solidFill>
                  <a:latin typeface="Georgia"/>
                  <a:ea typeface="Georgia"/>
                  <a:cs typeface="Georgia"/>
                </a:defRPr>
              </a:pPr>
              <a:endParaRPr/>
            </a:p>
          </c:txPr>
        </c:dLbls>
        <c:firstSliceAng val="0"/>
      </c:pieChart>
      <c:spPr bwMode="auto">
        <a:prstGeom prst="rect">
          <a:avLst/>
        </a:prstGeom>
        <a:noFill/>
        <a:ln>
          <a:noFill/>
        </a:ln>
      </c:spPr>
    </c:plotArea>
    <c:legend>
      <c:legendPos val="b"/>
      <c:layout/>
      <c:overlay val="0"/>
      <c:spPr bwMode="auto"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>
              <a:solidFill>
                <a:srgbClr val="334E60"/>
              </a:solidFill>
              <a:latin typeface="Georgia"/>
              <a:ea typeface="Georgia"/>
              <a:cs typeface="Georgia"/>
            </a:defRPr>
          </a:pPr>
          <a:endParaRPr lang="en-US"/>
        </a:p>
      </c:txPr>
    </c:legend>
    <c:plotVisOnly val="1"/>
    <c:dispBlanksAs val="gap"/>
    <c:showDLblsOverMax val="0"/>
  </c:chart>
  <c:spPr bwMode="auto">
    <a:xfrm>
      <a:off x="6248396" y="2057756"/>
      <a:ext cx="5191329" cy="4257664"/>
    </a:xfrm>
    <a:prstGeom prst="rect">
      <a:avLst/>
    </a:prstGeom>
    <a:noFill/>
    <a:ln w="9525" cap="flat" cmpd="sng" algn="ctr">
      <a:solidFill>
        <a:schemeClr val="tx1">
          <a:lumMod val="15000"/>
          <a:lumOff val="85000"/>
          <a:alpha val="0"/>
        </a:schemeClr>
      </a:solidFill>
      <a:prstDash val="solid"/>
      <a:round/>
    </a:ln>
  </c:spPr>
  <c:txPr>
    <a:bodyPr/>
    <a:p>
      <a:pPr>
        <a:defRPr sz="1100">
          <a:solidFill>
            <a:srgbClr val="334E60"/>
          </a:solidFill>
          <a:latin typeface="Georgia"/>
          <a:ea typeface="Georgia"/>
          <a:cs typeface="Georgia"/>
        </a:defRPr>
      </a:pPr>
      <a:endParaRPr/>
    </a:p>
  </c:txPr>
  <c:externalData r:id="rId3">
    <c:autoUpdate val="0"/>
  </c:externalData>
  <c:printSettings>
    <c:headerFooter/>
    <c:pageMargins l="0.69999999999999996" r="0.69999999999999996" t="0.75" b="0.75" header="0.29999999999999999" footer="0.29999999999999999"/>
    <c:pageSetup/>
  </c:printSettings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ru-RU"/>
  <c:roundedCorners val="0"/>
  <mc:AlternateContent>
    <mc:Choice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8610"/>
          <c:y val="0.074310"/>
          <c:w val="0.516870"/>
          <c:h val="0.851510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Лист1!$S$5</c:f>
              <c:strCache>
                <c:ptCount val="1"/>
                <c:pt idx="0">
                  <c:v xml:space="preserve">2020 год</c:v>
                </c:pt>
              </c:strCache>
            </c:strRef>
          </c:tx>
          <c:spPr bwMode="auto">
            <a:prstGeom prst="rect">
              <a:avLst/>
            </a:prstGeom>
            <a:solidFill>
              <a:srgbClr val="F97677"/>
            </a:solidFill>
          </c:spPr>
          <c:invertIfNegative val="0"/>
          <c:dPt>
            <c:idx val="0"/>
            <c:spPr bwMode="auto">
              <a:prstGeom prst="rect">
                <a:avLst/>
              </a:prstGeom>
              <a:solidFill>
                <a:srgbClr val="F97677"/>
              </a:solidFill>
            </c:spPr>
          </c:dPt>
          <c:dLbls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txPr>
              <a:bodyPr/>
              <a:p>
                <a:pPr>
                  <a:defRPr sz="1200">
                    <a:solidFill>
                      <a:srgbClr val="334E60"/>
                    </a:solidFill>
                    <a:latin typeface="Georgia"/>
                    <a:ea typeface="Georgia"/>
                    <a:cs typeface="Georgia"/>
                  </a:defRPr>
                </a:pPr>
                <a:endParaRPr/>
              </a:p>
            </c:txPr>
          </c:dLbls>
          <c:cat>
            <c:strRef>
              <c:f>Лист1!$T$4</c:f>
              <c:strCache>
                <c:ptCount val="1"/>
                <c:pt idx="0">
                  <c:v xml:space="preserve">Количество поступивших уведомлений о размещении проекта СТП субъекта РФ (изменения в них)</c:v>
                </c:pt>
              </c:strCache>
            </c:strRef>
          </c:cat>
          <c:val>
            <c:numRef>
              <c:f>Лист1!$T$5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Лист1!$S$6</c:f>
              <c:strCache>
                <c:ptCount val="1"/>
                <c:pt idx="0">
                  <c:v xml:space="preserve">2021 год</c:v>
                </c:pt>
              </c:strCache>
            </c:strRef>
          </c:tx>
          <c:spPr bwMode="auto">
            <a:prstGeom prst="rect">
              <a:avLst/>
            </a:prstGeom>
            <a:solidFill>
              <a:srgbClr val="C58590"/>
            </a:solidFill>
          </c:spPr>
          <c:invertIfNegative val="0"/>
          <c:dLbls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txPr>
              <a:bodyPr/>
              <a:p>
                <a:pPr>
                  <a:defRPr sz="1200">
                    <a:solidFill>
                      <a:srgbClr val="334E60"/>
                    </a:solidFill>
                    <a:latin typeface="Georgia"/>
                    <a:ea typeface="Georgia"/>
                    <a:cs typeface="Georgia"/>
                  </a:defRPr>
                </a:pPr>
                <a:endParaRPr/>
              </a:p>
            </c:txPr>
          </c:dLbls>
          <c:cat>
            <c:strRef>
              <c:f>Лист1!$T$4</c:f>
              <c:strCache>
                <c:ptCount val="1"/>
                <c:pt idx="0">
                  <c:v xml:space="preserve">Количество поступивших уведомлений о размещении проекта СТП субъекта РФ (изменения в них)</c:v>
                </c:pt>
              </c:strCache>
            </c:strRef>
          </c:cat>
          <c:val>
            <c:numRef>
              <c:f>Лист1!$T$6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Лист1!$S$7</c:f>
              <c:strCache>
                <c:ptCount val="1"/>
                <c:pt idx="0">
                  <c:v xml:space="preserve">2022 год</c:v>
                </c:pt>
              </c:strCache>
            </c:strRef>
          </c:tx>
          <c:spPr bwMode="auto">
            <a:prstGeom prst="rect">
              <a:avLst/>
            </a:prstGeom>
            <a:solidFill>
              <a:srgbClr val="9B8FA3"/>
            </a:solidFill>
          </c:spPr>
          <c:invertIfNegative val="0"/>
          <c:dLbls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txPr>
              <a:bodyPr/>
              <a:p>
                <a:pPr>
                  <a:defRPr sz="1200">
                    <a:solidFill>
                      <a:srgbClr val="334E60"/>
                    </a:solidFill>
                    <a:latin typeface="Georgia"/>
                    <a:ea typeface="Georgia"/>
                    <a:cs typeface="Georgia"/>
                  </a:defRPr>
                </a:pPr>
                <a:endParaRPr/>
              </a:p>
            </c:txPr>
          </c:dLbls>
          <c:cat>
            <c:strRef>
              <c:f>Лист1!$T$4</c:f>
              <c:strCache>
                <c:ptCount val="1"/>
                <c:pt idx="0">
                  <c:v xml:space="preserve">Количество поступивших уведомлений о размещении проекта СТП субъекта РФ (изменения в них)</c:v>
                </c:pt>
              </c:strCache>
            </c:strRef>
          </c:cat>
          <c:val>
            <c:numRef>
              <c:f>Лист1!$T$7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3"/>
          <c:order val="3"/>
          <c:tx>
            <c:strRef>
              <c:f>Лист1!$S$8</c:f>
              <c:strCache>
                <c:ptCount val="1"/>
                <c:pt idx="0">
                  <c:v xml:space="preserve">2023 год</c:v>
                </c:pt>
              </c:strCache>
            </c:strRef>
          </c:tx>
          <c:spPr bwMode="auto">
            <a:prstGeom prst="rect">
              <a:avLst/>
            </a:prstGeom>
            <a:solidFill>
              <a:srgbClr val="788DA5"/>
            </a:solidFill>
          </c:spPr>
          <c:invertIfNegative val="0"/>
          <c:dLbls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txPr>
              <a:bodyPr/>
              <a:p>
                <a:pPr>
                  <a:defRPr sz="1200">
                    <a:solidFill>
                      <a:srgbClr val="334E60"/>
                    </a:solidFill>
                    <a:latin typeface="Georgia"/>
                    <a:ea typeface="Georgia"/>
                    <a:cs typeface="Georgia"/>
                  </a:defRPr>
                </a:pPr>
                <a:endParaRPr/>
              </a:p>
            </c:txPr>
          </c:dLbls>
          <c:cat>
            <c:strRef>
              <c:f>Лист1!$T$4</c:f>
              <c:strCache>
                <c:ptCount val="1"/>
                <c:pt idx="0">
                  <c:v xml:space="preserve">Количество поступивших уведомлений о размещении проекта СТП субъекта РФ (изменения в них)</c:v>
                </c:pt>
              </c:strCache>
            </c:strRef>
          </c:cat>
          <c:val>
            <c:numRef>
              <c:f>Лист1!$T$8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4"/>
          <c:order val="4"/>
          <c:tx>
            <c:strRef>
              <c:f>Лист1!$S$9</c:f>
              <c:strCache>
                <c:ptCount val="1"/>
                <c:pt idx="0">
                  <c:v xml:space="preserve">2024 год</c:v>
                </c:pt>
              </c:strCache>
            </c:strRef>
          </c:tx>
          <c:spPr bwMode="auto">
            <a:prstGeom prst="rect">
              <a:avLst/>
            </a:prstGeom>
            <a:solidFill>
              <a:srgbClr val="5E758B"/>
            </a:solidFill>
          </c:spPr>
          <c:invertIfNegative val="0"/>
          <c:dLbls>
            <c:showBubbleSize val="0"/>
            <c:showCatName val="0"/>
            <c:showLeaderLines val="0"/>
            <c:showLegendKey val="0"/>
            <c:showPercent val="0"/>
            <c:showSerName val="0"/>
            <c:showVal val="1"/>
            <c:txPr>
              <a:bodyPr/>
              <a:p>
                <a:pPr>
                  <a:defRPr sz="1200">
                    <a:solidFill>
                      <a:srgbClr val="334E60"/>
                    </a:solidFill>
                    <a:latin typeface="Georgia"/>
                    <a:ea typeface="Georgia"/>
                    <a:cs typeface="Georgia"/>
                  </a:defRPr>
                </a:pPr>
                <a:endParaRPr/>
              </a:p>
            </c:txPr>
          </c:dLbls>
          <c:cat>
            <c:strRef>
              <c:f>Лист1!$T$4</c:f>
              <c:strCache>
                <c:ptCount val="1"/>
                <c:pt idx="0">
                  <c:v xml:space="preserve">Количество поступивших уведомлений о размещении проекта СТП субъекта РФ (изменения в них)</c:v>
                </c:pt>
              </c:strCache>
            </c:strRef>
          </c:cat>
          <c:val>
            <c:numRef>
              <c:f>Лист1!$T$9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5"/>
          <c:order val="5"/>
          <c:tx>
            <c:v xml:space="preserve">2025 год</c:v>
          </c:tx>
          <c:spPr bwMode="auto">
            <a:prstGeom prst="rect">
              <a:avLst/>
            </a:prstGeom>
            <a:solidFill>
              <a:srgbClr val="334E60"/>
            </a:solidFill>
          </c:spPr>
          <c:invertIfNegative val="0"/>
          <c:dPt>
            <c:idx val="0"/>
            <c:spPr bwMode="auto">
              <a:prstGeom prst="rect">
                <a:avLst/>
              </a:prstGeom>
              <a:solidFill>
                <a:srgbClr val="334E60"/>
              </a:solidFill>
            </c:spPr>
          </c:dPt>
          <c:dLbls>
            <c:showBubbleSize val="0"/>
            <c:showCatName val="0"/>
            <c:showLeaderLines val="0"/>
            <c:showLegendKey val="0"/>
            <c:showPercent val="0"/>
            <c:showSerName val="0"/>
            <c:showVal val="1"/>
          </c:dLbls>
          <c:cat>
            <c:strRef>
              <c:f>Лист1!$T$4</c:f>
              <c:strCache>
                <c:ptCount val="1"/>
                <c:pt idx="0">
                  <c:v xml:space="preserve">Количество поступивших уведомлений о размещении проекта СТП субъекта РФ (изменения в них)</c:v>
                </c:pt>
              </c:strCache>
            </c:strRef>
          </c:cat>
          <c:val>
            <c:numLit>
              <c:formatCode>General</c:formatCode>
              <c:ptCount val="1"/>
              <c:pt idx="0">
                <c:v>2</c:v>
              </c:pt>
            </c:numLit>
          </c:val>
        </c:ser>
        <c:dLbls>
          <c:showBubbleSize val="0"/>
          <c:showCatName val="0"/>
          <c:showLeaderLines val="0"/>
          <c:showLegendKey val="0"/>
          <c:showPercent val="0"/>
          <c:showSerName val="0"/>
          <c:showVal val="0"/>
          <c:txPr>
            <a:bodyPr/>
            <a:p>
              <a:pPr>
                <a:defRPr sz="1200">
                  <a:solidFill>
                    <a:srgbClr val="334E60"/>
                  </a:solidFill>
                  <a:latin typeface="Georgia"/>
                  <a:ea typeface="Georgia"/>
                  <a:cs typeface="Georgia"/>
                </a:defRPr>
              </a:pPr>
              <a:endParaRPr/>
            </a:p>
          </c:txPr>
        </c:dLbls>
        <c:gapWidth val="150"/>
        <c:axId val="146130953"/>
        <c:axId val="146130954"/>
      </c:barChart>
      <c:catAx>
        <c:axId val="14613095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txPr>
          <a:bodyPr/>
          <a:p>
            <a:pPr>
              <a:defRPr sz="1200">
                <a:solidFill>
                  <a:srgbClr val="334E60"/>
                </a:solidFill>
                <a:latin typeface="Georgia"/>
                <a:ea typeface="Georgia"/>
                <a:cs typeface="Georgia"/>
              </a:defRPr>
            </a:pPr>
            <a:endParaRPr/>
          </a:p>
        </c:txPr>
        <c:crossAx val="146130954"/>
        <c:crosses val="autoZero"/>
        <c:auto val="1"/>
        <c:lblAlgn val="ctr"/>
        <c:lblOffset val="100"/>
        <c:noMultiLvlLbl val="0"/>
      </c:catAx>
      <c:valAx>
        <c:axId val="146130954"/>
        <c:scaling>
          <c:orientation val="minMax"/>
        </c:scaling>
        <c:delete val="0"/>
        <c:axPos val="l"/>
        <c:majorGridlines>
          <c:spPr bwMode="auto"/>
        </c:majorGridlines>
        <c:numFmt formatCode="General" sourceLinked="1"/>
        <c:majorTickMark val="out"/>
        <c:minorTickMark val="none"/>
        <c:tickLblPos val="nextTo"/>
        <c:txPr>
          <a:bodyPr/>
          <a:p>
            <a:pPr>
              <a:defRPr sz="1200">
                <a:solidFill>
                  <a:srgbClr val="334E60"/>
                </a:solidFill>
                <a:latin typeface="Georgia"/>
                <a:ea typeface="Georgia"/>
                <a:cs typeface="Georgia"/>
              </a:defRPr>
            </a:pPr>
            <a:endParaRPr/>
          </a:p>
        </c:txPr>
        <c:crossAx val="146130953"/>
        <c:crosses val="autoZero"/>
        <c:crossBetween val="between"/>
        <c:majorUnit val="1.000000"/>
        <c:minorUnit val="1.000000"/>
      </c:valAx>
    </c:plotArea>
    <c:legend>
      <c:legendPos val="r"/>
      <c:layout>
        <c:manualLayout>
          <c:xMode val="edge"/>
          <c:yMode val="edge"/>
          <c:x val="0.624100"/>
          <c:y val="0.472500"/>
          <c:w val="0.371190"/>
          <c:h val="0.458160"/>
        </c:manualLayout>
      </c:layout>
      <c:overlay val="0"/>
      <c:txPr>
        <a:bodyPr/>
        <a:lstStyle/>
        <a:p>
          <a:pPr>
            <a:defRPr sz="1600">
              <a:solidFill>
                <a:srgbClr val="334E60"/>
              </a:solidFill>
              <a:latin typeface="Georgia"/>
              <a:ea typeface="Georgia"/>
              <a:cs typeface="Georgia"/>
            </a:defRPr>
          </a:pPr>
          <a:endParaRPr lang="ru-RU"/>
        </a:p>
      </c:txPr>
    </c:legend>
    <c:plotVisOnly val="1"/>
    <c:dispBlanksAs val="gap"/>
    <c:showDLblsOverMax val="0"/>
  </c:chart>
  <c:spPr bwMode="auto">
    <a:xfrm>
      <a:off x="5383032" y="2587983"/>
      <a:ext cx="5972560" cy="3372610"/>
    </a:xfrm>
  </c:spPr>
  <c:txPr>
    <a:bodyPr/>
    <a:p>
      <a:pPr>
        <a:defRPr sz="1200">
          <a:solidFill>
            <a:srgbClr val="334E60"/>
          </a:solidFill>
          <a:latin typeface="Georgia"/>
          <a:ea typeface="Georgia"/>
          <a:cs typeface="Georgia"/>
        </a:defRPr>
      </a:pPr>
      <a:endParaRPr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en-US"/>
  <c:roundedCorners val="0"/>
  <mc:AlternateContent>
    <mc:Choice Requires="c14">
      <c14:style val="102"/>
    </mc:Choice>
    <mc:Fallback>
      <c:style val="2"/>
    </mc:Fallback>
  </mc:AlternateContent>
  <c:chart>
    <c:autoTitleDeleted val="0"/>
    <c:plotArea>
      <c:layout>
        <c:manualLayout/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 xml:space="preserve">СТП утверждена</c:v>
                </c:pt>
              </c:strCache>
            </c:strRef>
          </c:tx>
          <c:spPr bwMode="auto">
            <a:prstGeom prst="rect">
              <a:avLst/>
            </a:prstGeom>
            <a:solidFill>
              <a:srgbClr val="486175"/>
            </a:solidFill>
            <a:ln>
              <a:noFill/>
            </a:ln>
          </c:spPr>
          <c:invertIfNegative val="0"/>
          <c:cat>
            <c:strRef>
              <c:f>Sheet1!$A$2:$A$16</c:f>
              <c:strCache>
                <c:ptCount val="15"/>
                <c:pt idx="0">
                  <c:v>Бокситогорский</c:v>
                </c:pt>
                <c:pt idx="1">
                  <c:v>Волосовский</c:v>
                </c:pt>
                <c:pt idx="2">
                  <c:v>Волховский</c:v>
                </c:pt>
                <c:pt idx="3">
                  <c:v>Всеволожский</c:v>
                </c:pt>
                <c:pt idx="4">
                  <c:v>Гатчинский</c:v>
                </c:pt>
                <c:pt idx="5">
                  <c:v>Киришский</c:v>
                </c:pt>
                <c:pt idx="6">
                  <c:v>Кировский</c:v>
                </c:pt>
                <c:pt idx="7">
                  <c:v>Ломоносовский</c:v>
                </c:pt>
                <c:pt idx="8">
                  <c:v>Лодейнопольский</c:v>
                </c:pt>
                <c:pt idx="9">
                  <c:v>Лужский</c:v>
                </c:pt>
                <c:pt idx="10">
                  <c:v>Подпорожский</c:v>
                </c:pt>
                <c:pt idx="11">
                  <c:v>Приозерский</c:v>
                </c:pt>
                <c:pt idx="12">
                  <c:v>Тихвинский</c:v>
                </c:pt>
                <c:pt idx="13">
                  <c:v>Тосненский</c:v>
                </c:pt>
                <c:pt idx="14">
                  <c:v>Выборгский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2022</c:v>
                </c:pt>
                <c:pt idx="1">
                  <c:v>2023</c:v>
                </c:pt>
                <c:pt idx="2">
                  <c:v>2012</c:v>
                </c:pt>
                <c:pt idx="3">
                  <c:v>2012</c:v>
                </c:pt>
                <c:pt idx="4">
                  <c:v>2010</c:v>
                </c:pt>
                <c:pt idx="5">
                  <c:v>2012</c:v>
                </c:pt>
                <c:pt idx="6">
                  <c:v>2014</c:v>
                </c:pt>
                <c:pt idx="7">
                  <c:v>2021</c:v>
                </c:pt>
                <c:pt idx="8">
                  <c:v>2011</c:v>
                </c:pt>
                <c:pt idx="9">
                  <c:v>2012</c:v>
                </c:pt>
                <c:pt idx="10">
                  <c:v>2011</c:v>
                </c:pt>
                <c:pt idx="11">
                  <c:v>2012</c:v>
                </c:pt>
                <c:pt idx="12">
                  <c:v>2011</c:v>
                </c:pt>
                <c:pt idx="13">
                  <c:v>2011</c:v>
                </c:pt>
                <c:pt idx="14">
                  <c:v>2012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 xml:space="preserve">Внесены изменения в части</c:v>
                </c:pt>
              </c:strCache>
            </c:strRef>
          </c:tx>
          <c:spPr bwMode="auto">
            <a:prstGeom prst="rect">
              <a:avLst/>
            </a:prstGeom>
            <a:solidFill>
              <a:srgbClr val="788DA5"/>
            </a:solidFill>
            <a:ln>
              <a:noFill/>
            </a:ln>
          </c:spPr>
          <c:invertIfNegative val="0"/>
          <c:cat>
            <c:strRef>
              <c:f>Sheet1!$A$2:$A$16</c:f>
              <c:strCache>
                <c:ptCount val="15"/>
                <c:pt idx="0">
                  <c:v>Бокситогорский</c:v>
                </c:pt>
                <c:pt idx="1">
                  <c:v>Волосовский</c:v>
                </c:pt>
                <c:pt idx="2">
                  <c:v>Волховский</c:v>
                </c:pt>
                <c:pt idx="3">
                  <c:v>Всеволожский</c:v>
                </c:pt>
                <c:pt idx="4">
                  <c:v>Гатчинский</c:v>
                </c:pt>
                <c:pt idx="5">
                  <c:v>Киришский</c:v>
                </c:pt>
                <c:pt idx="6">
                  <c:v>Кировский</c:v>
                </c:pt>
                <c:pt idx="7">
                  <c:v>Ломоносовский</c:v>
                </c:pt>
                <c:pt idx="8">
                  <c:v>Лодейнопольский</c:v>
                </c:pt>
                <c:pt idx="9">
                  <c:v>Лужский</c:v>
                </c:pt>
                <c:pt idx="10">
                  <c:v>Подпорожский</c:v>
                </c:pt>
                <c:pt idx="11">
                  <c:v>Приозерский</c:v>
                </c:pt>
                <c:pt idx="12">
                  <c:v>Тихвинский</c:v>
                </c:pt>
                <c:pt idx="13">
                  <c:v>Тосненский</c:v>
                </c:pt>
                <c:pt idx="14">
                  <c:v>Выборгский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200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1000</c:v>
                </c:pt>
                <c:pt idx="13">
                  <c:v>500</c:v>
                </c:pt>
                <c:pt idx="14">
                  <c:v>100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 xml:space="preserve">Ведутся работы по корректировке</c:v>
                </c:pt>
              </c:strCache>
            </c:strRef>
          </c:tx>
          <c:spPr bwMode="auto">
            <a:prstGeom prst="rect">
              <a:avLst/>
            </a:prstGeom>
            <a:solidFill>
              <a:srgbClr val="F97677"/>
            </a:solidFill>
            <a:ln>
              <a:noFill/>
            </a:ln>
          </c:spPr>
          <c:invertIfNegative val="0"/>
          <c:cat>
            <c:strRef>
              <c:f>Sheet1!$A$2:$A$16</c:f>
              <c:strCache>
                <c:ptCount val="15"/>
                <c:pt idx="0">
                  <c:v>Бокситогорский</c:v>
                </c:pt>
                <c:pt idx="1">
                  <c:v>Волосовский</c:v>
                </c:pt>
                <c:pt idx="2">
                  <c:v>Волховский</c:v>
                </c:pt>
                <c:pt idx="3">
                  <c:v>Всеволожский</c:v>
                </c:pt>
                <c:pt idx="4">
                  <c:v>Гатчинский</c:v>
                </c:pt>
                <c:pt idx="5">
                  <c:v>Киришский</c:v>
                </c:pt>
                <c:pt idx="6">
                  <c:v>Кировский</c:v>
                </c:pt>
                <c:pt idx="7">
                  <c:v>Ломоносовский</c:v>
                </c:pt>
                <c:pt idx="8">
                  <c:v>Лодейнопольский</c:v>
                </c:pt>
                <c:pt idx="9">
                  <c:v>Лужский</c:v>
                </c:pt>
                <c:pt idx="10">
                  <c:v>Подпорожский</c:v>
                </c:pt>
                <c:pt idx="11">
                  <c:v>Приозерский</c:v>
                </c:pt>
                <c:pt idx="12">
                  <c:v>Тихвинский</c:v>
                </c:pt>
                <c:pt idx="13">
                  <c:v>Тосненский</c:v>
                </c:pt>
                <c:pt idx="14">
                  <c:v>Выборгский</c:v>
                </c:pt>
              </c:strCache>
            </c:strRef>
          </c:cat>
          <c:val>
            <c:numRef>
              <c:f>Sheet1!$D$2:$D$16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100</c:v>
                </c:pt>
                <c:pt idx="3">
                  <c:v>100</c:v>
                </c:pt>
                <c:pt idx="4">
                  <c:v>1000</c:v>
                </c:pt>
                <c:pt idx="5">
                  <c:v>0</c:v>
                </c:pt>
                <c:pt idx="6">
                  <c:v>0</c:v>
                </c:pt>
                <c:pt idx="7">
                  <c:v>100</c:v>
                </c:pt>
                <c:pt idx="8">
                  <c:v>0</c:v>
                </c:pt>
                <c:pt idx="9">
                  <c:v>100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100</c:v>
                </c:pt>
                <c:pt idx="14">
                  <c:v>0</c:v>
                </c:pt>
              </c:numCache>
            </c:numRef>
          </c:val>
        </c:ser>
        <c:dLbls>
          <c:showBubbleSize val="0"/>
          <c:showCatName val="0"/>
          <c:showLeaderLines val="0"/>
          <c:showLegendKey val="0"/>
          <c:showPercent val="0"/>
          <c:showSerName val="0"/>
          <c:showVal val="0"/>
          <c:txPr>
            <a:bodyPr/>
            <a:p>
              <a:pPr>
                <a:defRPr sz="1400">
                  <a:latin typeface="Georgia"/>
                  <a:ea typeface="Georgia"/>
                  <a:cs typeface="Georgia"/>
                </a:defRPr>
              </a:pPr>
              <a:endParaRPr/>
            </a:p>
          </c:txPr>
        </c:dLbls>
        <c:gapWidth val="150"/>
        <c:overlap val="100"/>
        <c:axId val="2140841481"/>
        <c:axId val="2140841482"/>
      </c:barChart>
      <c:catAx>
        <c:axId val="214084148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</c:spPr>
        <c:txPr>
          <a:bodyPr/>
          <a:p>
            <a:pPr>
              <a:defRPr sz="1200">
                <a:solidFill>
                  <a:srgbClr val="344F61"/>
                </a:solidFill>
                <a:latin typeface="Georgia"/>
                <a:ea typeface="Georgia"/>
                <a:cs typeface="Georgia"/>
              </a:defRPr>
            </a:pPr>
            <a:endParaRPr/>
          </a:p>
        </c:txPr>
        <c:crossAx val="2140841482"/>
        <c:crosses val="autoZero"/>
        <c:auto val="1"/>
        <c:lblAlgn val="ctr"/>
        <c:lblOffset val="100"/>
        <c:tickMarkSkip val="1"/>
        <c:noMultiLvlLbl val="0"/>
      </c:catAx>
      <c:valAx>
        <c:axId val="2140841482"/>
        <c:scaling>
          <c:orientation val="minMax"/>
        </c:scaling>
        <c:delete val="1"/>
        <c:axPos val="l"/>
        <c:majorGridlines>
          <c:spPr bwMode="auto">
            <a:prstGeom prst="rect">
              <a:avLst/>
            </a:prstGeom>
            <a:noFill/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</c:spPr>
        </c:majorGridlines>
        <c:numFmt formatCode="0%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>
            <a:noFill/>
          </a:ln>
        </c:spPr>
        <c:txPr>
          <a:bodyPr/>
          <a:p>
            <a:pPr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Georgia"/>
                <a:ea typeface="Georgia"/>
                <a:cs typeface="Georgia"/>
              </a:defRPr>
            </a:pPr>
            <a:endParaRPr/>
          </a:p>
        </c:txPr>
        <c:crossAx val="2140841481"/>
        <c:crosses val="autoZero"/>
        <c:crossBetween val="between"/>
      </c:valAx>
      <c:spPr bwMode="auto">
        <a:prstGeom prst="rect">
          <a:avLst/>
        </a:prstGeom>
        <a:noFill/>
        <a:ln>
          <a:noFill/>
        </a:ln>
      </c:spPr>
    </c:plotArea>
    <c:legend>
      <c:legendPos val="b"/>
      <c:layout/>
      <c:overlay val="0"/>
      <c:spPr bwMode="auto"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>
              <a:solidFill>
                <a:srgbClr val="334E60"/>
              </a:solidFill>
              <a:latin typeface="Georgia"/>
              <a:ea typeface="Georgia"/>
              <a:cs typeface="Georgia"/>
            </a:defRPr>
          </a:pPr>
          <a:endParaRPr lang="en-US"/>
        </a:p>
      </c:txPr>
    </c:legend>
    <c:plotVisOnly val="1"/>
    <c:dispBlanksAs val="gap"/>
    <c:showDLblsOverMax val="0"/>
  </c:chart>
  <c:spPr bwMode="auto">
    <a:xfrm>
      <a:off x="840717" y="2066032"/>
      <a:ext cx="10515593" cy="3894561"/>
    </a:xfrm>
    <a:prstGeom prst="rect">
      <a:avLst/>
    </a:prstGeom>
    <a:noFill/>
    <a:ln w="9525" cap="flat" cmpd="sng" algn="ctr">
      <a:solidFill>
        <a:schemeClr val="tx1">
          <a:lumMod val="15000"/>
          <a:lumOff val="85000"/>
          <a:alpha val="0"/>
        </a:schemeClr>
      </a:solidFill>
      <a:prstDash val="solid"/>
      <a:round/>
    </a:ln>
  </c:spPr>
  <c:txPr>
    <a:bodyPr/>
    <a:p>
      <a:pPr>
        <a:defRPr sz="1400">
          <a:solidFill>
            <a:schemeClr val="tx1"/>
          </a:solidFill>
          <a:latin typeface="Georgia"/>
          <a:ea typeface="Georgia"/>
          <a:cs typeface="Georgia"/>
        </a:defRPr>
      </a:pPr>
      <a:endParaRPr/>
    </a:p>
  </c:txPr>
  <c:externalData r:id="rId3">
    <c:autoUpdate val="0"/>
  </c:externalData>
  <c:printSettings>
    <c:headerFooter/>
    <c:pageMargins l="0.69999999999999996" r="0.69999999999999996" t="0.75" b="0.75" header="0.29999999999999999" footer="0.29999999999999999"/>
    <c:pageSetup/>
  </c:printSettings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en-US"/>
  <c:roundedCorners val="0"/>
  <mc:AlternateContent>
    <mc:Choice Requires="c14">
      <c14:style val="102"/>
    </mc:Choice>
    <mc:Fallback>
      <c:style val="2"/>
    </mc:Fallback>
  </mc:AlternateContent>
  <c:chart>
    <c:autoTitleDeleted val="0"/>
    <c:plotArea>
      <c:layout>
        <c:manualLayout/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 xml:space="preserve">Генпланы утверждены для всей территории МО</c:v>
                </c:pt>
              </c:strCache>
            </c:strRef>
          </c:tx>
          <c:spPr bwMode="auto">
            <a:prstGeom prst="rect">
              <a:avLst/>
            </a:prstGeom>
            <a:solidFill>
              <a:srgbClr val="5E758B"/>
            </a:solidFill>
            <a:ln>
              <a:noFill/>
            </a:ln>
          </c:spPr>
          <c:invertIfNegative val="0"/>
          <c:dPt>
            <c:idx val="0"/>
            <c:spPr bwMode="auto">
              <a:prstGeom prst="rect">
                <a:avLst/>
              </a:prstGeom>
              <a:solidFill>
                <a:srgbClr val="5E758B"/>
              </a:solidFill>
            </c:spPr>
          </c:dPt>
          <c:dLbls>
            <c:dLblPos val="ctr"/>
            <c:showBubbleSize val="0"/>
            <c:showCatName val="0"/>
            <c:showLeaderLines val="0"/>
            <c:showLegendKey val="0"/>
            <c:showPercent val="0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1200">
                    <a:solidFill>
                      <a:srgbClr val="344F61"/>
                    </a:solidFill>
                    <a:latin typeface="Georgia"/>
                    <a:ea typeface="Georgia"/>
                    <a:cs typeface="Georgia"/>
                  </a:defRPr>
                </a:pPr>
                <a:endParaRPr/>
              </a:p>
            </c:txPr>
          </c:dLbls>
          <c:cat>
            <c:strRef>
              <c:f>Sheet1!$A$2:$A$19</c:f>
              <c:strCache>
                <c:ptCount val="18"/>
                <c:pt idx="0">
                  <c:v>Бокситогорский</c:v>
                </c:pt>
                <c:pt idx="1">
                  <c:v>Волосовский</c:v>
                </c:pt>
                <c:pt idx="2">
                  <c:v>Волховский</c:v>
                </c:pt>
                <c:pt idx="3">
                  <c:v>Всеволожский</c:v>
                </c:pt>
                <c:pt idx="4">
                  <c:v>Выборгский</c:v>
                </c:pt>
                <c:pt idx="5">
                  <c:v>Гатчинский</c:v>
                </c:pt>
                <c:pt idx="6">
                  <c:v>Киришский</c:v>
                </c:pt>
                <c:pt idx="7">
                  <c:v>Кировский</c:v>
                </c:pt>
                <c:pt idx="8">
                  <c:v>Кингисеппский</c:v>
                </c:pt>
                <c:pt idx="9">
                  <c:v>Лодейнопольский</c:v>
                </c:pt>
                <c:pt idx="10">
                  <c:v>Ломоносовский</c:v>
                </c:pt>
                <c:pt idx="11">
                  <c:v>Лужский</c:v>
                </c:pt>
                <c:pt idx="12">
                  <c:v xml:space="preserve">Подпорожский </c:v>
                </c:pt>
                <c:pt idx="13">
                  <c:v>Приозерский</c:v>
                </c:pt>
                <c:pt idx="14">
                  <c:v>Сланцевский</c:v>
                </c:pt>
                <c:pt idx="15">
                  <c:v>Тихвинский</c:v>
                </c:pt>
                <c:pt idx="16">
                  <c:v>Тосненский</c:v>
                </c:pt>
                <c:pt idx="17">
                  <c:v>Сосновоборский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5</c:v>
                </c:pt>
                <c:pt idx="1">
                  <c:v>6</c:v>
                </c:pt>
                <c:pt idx="2">
                  <c:v>10</c:v>
                </c:pt>
                <c:pt idx="3">
                  <c:v>18</c:v>
                </c:pt>
                <c:pt idx="4">
                  <c:v>12</c:v>
                </c:pt>
                <c:pt idx="5">
                  <c:v>17</c:v>
                </c:pt>
                <c:pt idx="6">
                  <c:v>6</c:v>
                </c:pt>
                <c:pt idx="7">
                  <c:v>11</c:v>
                </c:pt>
                <c:pt idx="8">
                  <c:v>10</c:v>
                </c:pt>
                <c:pt idx="9">
                  <c:v>5</c:v>
                </c:pt>
                <c:pt idx="10">
                  <c:v>11</c:v>
                </c:pt>
                <c:pt idx="11">
                  <c:v>9</c:v>
                </c:pt>
                <c:pt idx="12">
                  <c:v>5</c:v>
                </c:pt>
                <c:pt idx="13">
                  <c:v>14</c:v>
                </c:pt>
                <c:pt idx="14">
                  <c:v>7</c:v>
                </c:pt>
                <c:pt idx="15">
                  <c:v>5</c:v>
                </c:pt>
                <c:pt idx="16">
                  <c:v>13</c:v>
                </c:pt>
                <c:pt idx="17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 xml:space="preserve">Генпланы утверждены на часть территории</c:v>
                </c:pt>
              </c:strCache>
            </c:strRef>
          </c:tx>
          <c:spPr bwMode="auto">
            <a:prstGeom prst="rect">
              <a:avLst/>
            </a:prstGeom>
            <a:solidFill>
              <a:srgbClr val="F97677"/>
            </a:solidFill>
            <a:ln>
              <a:noFill/>
            </a:ln>
          </c:spPr>
          <c:invertIfNegative val="0"/>
          <c:dLbls>
            <c:dLblPos val="ctr"/>
            <c:showBubbleSize val="0"/>
            <c:showCatName val="0"/>
            <c:showLeaderLines val="0"/>
            <c:showLegendKey val="0"/>
            <c:showPercent val="0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1200">
                    <a:solidFill>
                      <a:srgbClr val="344F61"/>
                    </a:solidFill>
                    <a:latin typeface="Georgia"/>
                    <a:ea typeface="Georgia"/>
                    <a:cs typeface="Georgia"/>
                  </a:defRPr>
                </a:pPr>
                <a:endParaRPr/>
              </a:p>
            </c:txPr>
          </c:dLbls>
          <c:cat>
            <c:strRef>
              <c:f>Sheet1!$A$2:$A$19</c:f>
              <c:strCache>
                <c:ptCount val="18"/>
                <c:pt idx="0">
                  <c:v>Бокситогорский</c:v>
                </c:pt>
                <c:pt idx="1">
                  <c:v>Волосовский</c:v>
                </c:pt>
                <c:pt idx="2">
                  <c:v>Волховский</c:v>
                </c:pt>
                <c:pt idx="3">
                  <c:v>Всеволожский</c:v>
                </c:pt>
                <c:pt idx="4">
                  <c:v>Выборгский</c:v>
                </c:pt>
                <c:pt idx="5">
                  <c:v>Гатчинский</c:v>
                </c:pt>
                <c:pt idx="6">
                  <c:v>Киришский</c:v>
                </c:pt>
                <c:pt idx="7">
                  <c:v>Кировский</c:v>
                </c:pt>
                <c:pt idx="8">
                  <c:v>Кингисеппский</c:v>
                </c:pt>
                <c:pt idx="9">
                  <c:v>Лодейнопольский</c:v>
                </c:pt>
                <c:pt idx="10">
                  <c:v>Ломоносовский</c:v>
                </c:pt>
                <c:pt idx="11">
                  <c:v>Лужский</c:v>
                </c:pt>
                <c:pt idx="12">
                  <c:v xml:space="preserve">Подпорожский </c:v>
                </c:pt>
                <c:pt idx="13">
                  <c:v>Приозерский</c:v>
                </c:pt>
                <c:pt idx="14">
                  <c:v>Сланцевский</c:v>
                </c:pt>
                <c:pt idx="15">
                  <c:v>Тихвинский</c:v>
                </c:pt>
                <c:pt idx="16">
                  <c:v>Тосненский</c:v>
                </c:pt>
                <c:pt idx="17">
                  <c:v>Сосновоборский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2</c:v>
                </c:pt>
                <c:pt idx="1">
                  <c:v>1</c:v>
                </c:pt>
                <c:pt idx="2">
                  <c:v>5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4</c:v>
                </c:pt>
                <c:pt idx="11">
                  <c:v>5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 xml:space="preserve">Генпланы не разработаны</c:v>
                </c:pt>
              </c:strCache>
            </c:strRef>
          </c:tx>
          <c:spPr bwMode="auto">
            <a:prstGeom prst="rect">
              <a:avLst/>
            </a:prstGeom>
            <a:solidFill>
              <a:schemeClr val="accent3"/>
            </a:solidFill>
            <a:ln>
              <a:noFill/>
            </a:ln>
          </c:spPr>
          <c:invertIfNegative val="0"/>
          <c:dLbls>
            <c:dLblPos val="ctr"/>
            <c:showBubbleSize val="0"/>
            <c:showCatName val="0"/>
            <c:showLeaderLines val="0"/>
            <c:showLegendKey val="0"/>
            <c:showPercent val="0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1200">
                    <a:solidFill>
                      <a:srgbClr val="344F61"/>
                    </a:solidFill>
                    <a:latin typeface="Georgia"/>
                    <a:ea typeface="Georgia"/>
                    <a:cs typeface="Georgia"/>
                  </a:defRPr>
                </a:pPr>
                <a:endParaRPr/>
              </a:p>
            </c:txPr>
          </c:dLbls>
          <c:cat>
            <c:strRef>
              <c:f>Sheet1!$A$2:$A$19</c:f>
              <c:strCache>
                <c:ptCount val="18"/>
                <c:pt idx="0">
                  <c:v>Бокситогорский</c:v>
                </c:pt>
                <c:pt idx="1">
                  <c:v>Волосовский</c:v>
                </c:pt>
                <c:pt idx="2">
                  <c:v>Волховский</c:v>
                </c:pt>
                <c:pt idx="3">
                  <c:v>Всеволожский</c:v>
                </c:pt>
                <c:pt idx="4">
                  <c:v>Выборгский</c:v>
                </c:pt>
                <c:pt idx="5">
                  <c:v>Гатчинский</c:v>
                </c:pt>
                <c:pt idx="6">
                  <c:v>Киришский</c:v>
                </c:pt>
                <c:pt idx="7">
                  <c:v>Кировский</c:v>
                </c:pt>
                <c:pt idx="8">
                  <c:v>Кингисеппский</c:v>
                </c:pt>
                <c:pt idx="9">
                  <c:v>Лодейнопольский</c:v>
                </c:pt>
                <c:pt idx="10">
                  <c:v>Ломоносовский</c:v>
                </c:pt>
                <c:pt idx="11">
                  <c:v>Лужский</c:v>
                </c:pt>
                <c:pt idx="12">
                  <c:v xml:space="preserve">Подпорожский </c:v>
                </c:pt>
                <c:pt idx="13">
                  <c:v>Приозерский</c:v>
                </c:pt>
                <c:pt idx="14">
                  <c:v>Сланцевский</c:v>
                </c:pt>
                <c:pt idx="15">
                  <c:v>Тихвинский</c:v>
                </c:pt>
                <c:pt idx="16">
                  <c:v>Тосненский</c:v>
                </c:pt>
                <c:pt idx="17">
                  <c:v>Сосновоборский</c:v>
                </c:pt>
              </c:strCache>
            </c:strRef>
          </c:cat>
          <c:val>
            <c:numRef>
              <c:f>Sheet1!$D$2:$D$19</c:f>
              <c:numCache>
                <c:formatCode>General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</c:ser>
        <c:dLbls>
          <c:dLblPos val="ctr"/>
          <c:showBubbleSize val="0"/>
          <c:showCatName val="0"/>
          <c:showLeaderLines val="0"/>
          <c:showLegendKey val="0"/>
          <c:showPercent val="0"/>
          <c:showSerName val="0"/>
          <c:showVal val="0"/>
          <c:spPr bwMode="auto">
            <a:prstGeom prst="rect">
              <a:avLst/>
            </a:prstGeom>
            <a:noFill/>
            <a:ln>
              <a:noFill/>
            </a:ln>
          </c:spPr>
          <c:txPr>
            <a:bodyPr/>
            <a:p>
              <a:pPr>
                <a:defRPr sz="1200">
                  <a:solidFill>
                    <a:srgbClr val="344F61"/>
                  </a:solidFill>
                  <a:latin typeface="Georgia"/>
                  <a:ea typeface="Georgia"/>
                  <a:cs typeface="Georgia"/>
                </a:defRPr>
              </a:pPr>
              <a:endParaRPr/>
            </a:p>
          </c:txPr>
        </c:dLbls>
        <c:gapWidth val="150"/>
        <c:overlap val="100"/>
        <c:axId val="2140841469"/>
        <c:axId val="2140841470"/>
      </c:barChart>
      <c:catAx>
        <c:axId val="214084146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</c:spPr>
        <c:txPr>
          <a:bodyPr/>
          <a:p>
            <a:pPr>
              <a:defRPr sz="1200">
                <a:solidFill>
                  <a:srgbClr val="344F61"/>
                </a:solidFill>
                <a:latin typeface="Georgia"/>
                <a:ea typeface="Georgia"/>
                <a:cs typeface="Georgia"/>
              </a:defRPr>
            </a:pPr>
            <a:endParaRPr/>
          </a:p>
        </c:txPr>
        <c:crossAx val="2140841470"/>
        <c:crosses val="autoZero"/>
        <c:auto val="1"/>
        <c:lblAlgn val="ctr"/>
        <c:lblOffset val="100"/>
        <c:noMultiLvlLbl val="0"/>
      </c:catAx>
      <c:valAx>
        <c:axId val="2140841470"/>
        <c:scaling>
          <c:orientation val="minMax"/>
        </c:scaling>
        <c:delete val="0"/>
        <c:axPos val="l"/>
        <c:majorGridlines>
          <c:spPr bwMode="auto">
            <a:prstGeom prst="rect">
              <a:avLst/>
            </a:prstGeom>
            <a:noFill/>
            <a:ln w="9525" cap="flat" cmpd="sng" algn="ctr">
              <a:solidFill>
                <a:srgbClr val="344F61"/>
              </a:solidFill>
              <a:prstDash val="solid"/>
              <a:round/>
            </a:ln>
          </c:spPr>
        </c:majorGridlines>
        <c:numFmt formatCode="0%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>
            <a:noFill/>
          </a:ln>
        </c:spPr>
        <c:txPr>
          <a:bodyPr/>
          <a:p>
            <a:pPr>
              <a:defRPr sz="1200">
                <a:solidFill>
                  <a:srgbClr val="344F61"/>
                </a:solidFill>
                <a:latin typeface="Georgia"/>
                <a:ea typeface="Georgia"/>
                <a:cs typeface="Georgia"/>
              </a:defRPr>
            </a:pPr>
            <a:endParaRPr/>
          </a:p>
        </c:txPr>
        <c:crossAx val="2140841469"/>
        <c:crosses val="autoZero"/>
        <c:crossBetween val="between"/>
      </c:valAx>
      <c:spPr bwMode="auto">
        <a:prstGeom prst="rect">
          <a:avLst/>
        </a:prstGeom>
        <a:noFill/>
        <a:ln>
          <a:noFill/>
        </a:ln>
      </c:spPr>
    </c:plotArea>
    <c:legend>
      <c:legendPos val="b"/>
      <c:layout/>
      <c:overlay val="0"/>
      <c:spPr bwMode="auto"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>
              <a:solidFill>
                <a:srgbClr val="344F61"/>
              </a:solidFill>
              <a:latin typeface="Georgia"/>
              <a:ea typeface="Georgia"/>
              <a:cs typeface="Georgia"/>
            </a:defRPr>
          </a:pPr>
          <a:endParaRPr lang="en-US"/>
        </a:p>
      </c:txPr>
    </c:legend>
    <c:plotVisOnly val="1"/>
    <c:dispBlanksAs val="gap"/>
    <c:showDLblsOverMax val="0"/>
  </c:chart>
  <c:spPr bwMode="auto">
    <a:xfrm>
      <a:off x="838199" y="1997475"/>
      <a:ext cx="10611241" cy="3967528"/>
    </a:xfrm>
    <a:prstGeom prst="rect">
      <a:avLst/>
    </a:prstGeom>
    <a:noFill/>
    <a:ln w="9525" cap="flat" cmpd="sng" algn="ctr">
      <a:solidFill>
        <a:srgbClr val="334E60">
          <a:alpha val="0"/>
        </a:srgbClr>
      </a:solidFill>
      <a:prstDash val="solid"/>
      <a:round/>
    </a:ln>
  </c:spPr>
  <c:txPr>
    <a:bodyPr/>
    <a:p>
      <a:pPr>
        <a:defRPr sz="1200">
          <a:solidFill>
            <a:srgbClr val="344F61"/>
          </a:solidFill>
          <a:latin typeface="Georgia"/>
          <a:ea typeface="Georgia"/>
          <a:cs typeface="Georgia"/>
        </a:defRPr>
      </a:pPr>
      <a:endParaRPr/>
    </a:p>
  </c:txPr>
  <c:externalData r:id="rId3">
    <c:autoUpdate val="0"/>
  </c:externalData>
  <c:printSettings>
    <c:headerFooter/>
    <c:pageMargins l="0.69999999999999996" r="0.69999999999999996" t="0.75" b="0.75" header="0.29999999999999999" footer="0.29999999999999999"/>
    <c:pageSetup/>
  </c:printSettings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ru-RU"/>
  <c:roundedCorners val="0"/>
  <mc:AlternateContent>
    <mc:Choice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33540"/>
          <c:y val="0.146920"/>
          <c:w val="0.949220"/>
          <c:h val="0.720320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Лист1!$N$85</c:f>
              <c:strCache>
                <c:ptCount val="1"/>
                <c:pt idx="0">
                  <c:v xml:space="preserve">2019 год</c:v>
                </c:pt>
              </c:strCache>
            </c:strRef>
          </c:tx>
          <c:spPr bwMode="auto">
            <a:prstGeom prst="rect">
              <a:avLst/>
            </a:prstGeom>
            <a:solidFill>
              <a:srgbClr val="F79496"/>
            </a:solidFill>
            <a:ln>
              <a:noFill/>
            </a:ln>
          </c:spPr>
          <c:invertIfNegative val="0"/>
          <c:dLbls>
            <c:showBubbleSize val="0"/>
            <c:showCatName val="0"/>
            <c:showLeaderLines val="0"/>
            <c:showLegendKey val="0"/>
            <c:showPercent val="0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1200">
                    <a:solidFill>
                      <a:srgbClr val="334E60"/>
                    </a:solidFill>
                    <a:latin typeface="Georgia"/>
                    <a:ea typeface="Georgia"/>
                    <a:cs typeface="Georgia"/>
                  </a:defRPr>
                </a:pPr>
                <a:endParaRPr/>
              </a:p>
            </c:txPr>
          </c:dLbls>
          <c:cat>
            <c:strRef>
              <c:f>Лист1!$Q$84</c:f>
              <c:strCache>
                <c:ptCount val="1"/>
                <c:pt idx="0">
                  <c:v xml:space="preserve">Уведомления о размещении проекта генерального плана (изменения в них)</c:v>
                </c:pt>
              </c:strCache>
            </c:strRef>
          </c:cat>
          <c:val>
            <c:numRef>
              <c:f>Лист1!$Q$85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</c:ser>
        <c:ser>
          <c:idx val="1"/>
          <c:order val="1"/>
          <c:tx>
            <c:strRef>
              <c:f>Лист1!$N$86</c:f>
              <c:strCache>
                <c:ptCount val="1"/>
                <c:pt idx="0">
                  <c:v xml:space="preserve">2020 год</c:v>
                </c:pt>
              </c:strCache>
            </c:strRef>
          </c:tx>
          <c:spPr bwMode="auto">
            <a:prstGeom prst="rect">
              <a:avLst/>
            </a:prstGeom>
            <a:solidFill>
              <a:srgbClr val="F97677"/>
            </a:solidFill>
            <a:ln>
              <a:noFill/>
            </a:ln>
          </c:spPr>
          <c:invertIfNegative val="0"/>
          <c:dLbls>
            <c:showBubbleSize val="0"/>
            <c:showCatName val="0"/>
            <c:showLeaderLines val="0"/>
            <c:showLegendKey val="0"/>
            <c:showPercent val="0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1200">
                    <a:solidFill>
                      <a:srgbClr val="334E60"/>
                    </a:solidFill>
                    <a:latin typeface="Georgia"/>
                    <a:ea typeface="Georgia"/>
                    <a:cs typeface="Georgia"/>
                  </a:defRPr>
                </a:pPr>
                <a:endParaRPr/>
              </a:p>
            </c:txPr>
          </c:dLbls>
          <c:cat>
            <c:strRef>
              <c:f>Лист1!$Q$84</c:f>
              <c:strCache>
                <c:ptCount val="1"/>
                <c:pt idx="0">
                  <c:v xml:space="preserve">Уведомления о размещении проекта генерального плана (изменения в них)</c:v>
                </c:pt>
              </c:strCache>
            </c:strRef>
          </c:cat>
          <c:val>
            <c:numRef>
              <c:f>Лист1!$Q$86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</c:ser>
        <c:ser>
          <c:idx val="2"/>
          <c:order val="2"/>
          <c:tx>
            <c:strRef>
              <c:f>Лист1!$N$87</c:f>
              <c:strCache>
                <c:ptCount val="1"/>
                <c:pt idx="0">
                  <c:v xml:space="preserve">2021 год</c:v>
                </c:pt>
              </c:strCache>
            </c:strRef>
          </c:tx>
          <c:spPr bwMode="auto">
            <a:prstGeom prst="rect">
              <a:avLst/>
            </a:prstGeom>
            <a:solidFill>
              <a:srgbClr val="C58590"/>
            </a:solidFill>
            <a:ln>
              <a:noFill/>
            </a:ln>
          </c:spPr>
          <c:invertIfNegative val="0"/>
          <c:dLbls>
            <c:showBubbleSize val="0"/>
            <c:showCatName val="0"/>
            <c:showLeaderLines val="0"/>
            <c:showLegendKey val="0"/>
            <c:showPercent val="0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1200">
                    <a:solidFill>
                      <a:srgbClr val="334E60"/>
                    </a:solidFill>
                    <a:latin typeface="Georgia"/>
                    <a:ea typeface="Georgia"/>
                    <a:cs typeface="Georgia"/>
                  </a:defRPr>
                </a:pPr>
                <a:endParaRPr/>
              </a:p>
            </c:txPr>
          </c:dLbls>
          <c:cat>
            <c:strRef>
              <c:f>Лист1!$Q$84</c:f>
              <c:strCache>
                <c:ptCount val="1"/>
                <c:pt idx="0">
                  <c:v xml:space="preserve">Уведомления о размещении проекта генерального плана (изменения в них)</c:v>
                </c:pt>
              </c:strCache>
            </c:strRef>
          </c:cat>
          <c:val>
            <c:numRef>
              <c:f>Лист1!$Q$87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</c:ser>
        <c:ser>
          <c:idx val="3"/>
          <c:order val="3"/>
          <c:tx>
            <c:strRef>
              <c:f>Лист1!$N$88</c:f>
              <c:strCache>
                <c:ptCount val="1"/>
                <c:pt idx="0">
                  <c:v xml:space="preserve">2022 год</c:v>
                </c:pt>
              </c:strCache>
            </c:strRef>
          </c:tx>
          <c:spPr bwMode="auto">
            <a:prstGeom prst="rect">
              <a:avLst/>
            </a:prstGeom>
            <a:solidFill>
              <a:srgbClr val="9B8FA3"/>
            </a:solidFill>
            <a:ln>
              <a:noFill/>
            </a:ln>
          </c:spPr>
          <c:invertIfNegative val="0"/>
          <c:dLbls>
            <c:showBubbleSize val="0"/>
            <c:showCatName val="0"/>
            <c:showLeaderLines val="0"/>
            <c:showLegendKey val="0"/>
            <c:showPercent val="0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1200">
                    <a:solidFill>
                      <a:srgbClr val="334E60"/>
                    </a:solidFill>
                    <a:latin typeface="Georgia"/>
                    <a:ea typeface="Georgia"/>
                    <a:cs typeface="Georgia"/>
                  </a:defRPr>
                </a:pPr>
                <a:endParaRPr/>
              </a:p>
            </c:txPr>
          </c:dLbls>
          <c:cat>
            <c:strRef>
              <c:f>Лист1!$Q$84</c:f>
              <c:strCache>
                <c:ptCount val="1"/>
                <c:pt idx="0">
                  <c:v xml:space="preserve">Уведомления о размещении проекта генерального плана (изменения в них)</c:v>
                </c:pt>
              </c:strCache>
            </c:strRef>
          </c:cat>
          <c:val>
            <c:numRef>
              <c:f>Лист1!$Q$88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</c:ser>
        <c:ser>
          <c:idx val="4"/>
          <c:order val="4"/>
          <c:tx>
            <c:strRef>
              <c:f>Лист1!$N$89</c:f>
              <c:strCache>
                <c:ptCount val="1"/>
                <c:pt idx="0">
                  <c:v xml:space="preserve">2023 год</c:v>
                </c:pt>
              </c:strCache>
            </c:strRef>
          </c:tx>
          <c:spPr bwMode="auto">
            <a:prstGeom prst="rect">
              <a:avLst/>
            </a:prstGeom>
            <a:solidFill>
              <a:srgbClr val="5E758B"/>
            </a:solidFill>
            <a:ln>
              <a:noFill/>
            </a:ln>
          </c:spPr>
          <c:invertIfNegative val="0"/>
          <c:dLbls>
            <c:showBubbleSize val="0"/>
            <c:showCatName val="0"/>
            <c:showLeaderLines val="0"/>
            <c:showLegendKey val="0"/>
            <c:showPercent val="0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1200">
                    <a:solidFill>
                      <a:srgbClr val="334E60"/>
                    </a:solidFill>
                    <a:latin typeface="Georgia"/>
                    <a:ea typeface="Georgia"/>
                    <a:cs typeface="Georgia"/>
                  </a:defRPr>
                </a:pPr>
                <a:endParaRPr/>
              </a:p>
            </c:txPr>
          </c:dLbls>
          <c:cat>
            <c:strRef>
              <c:f>Лист1!$Q$84</c:f>
              <c:strCache>
                <c:ptCount val="1"/>
                <c:pt idx="0">
                  <c:v xml:space="preserve">Уведомления о размещении проекта генерального плана (изменения в них)</c:v>
                </c:pt>
              </c:strCache>
            </c:strRef>
          </c:cat>
          <c:val>
            <c:numRef>
              <c:f>Лист1!$Q$89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</c:ser>
        <c:ser>
          <c:idx val="5"/>
          <c:order val="5"/>
          <c:tx>
            <c:strRef>
              <c:f>Лист1!$N$90</c:f>
              <c:strCache>
                <c:ptCount val="1"/>
                <c:pt idx="0">
                  <c:v xml:space="preserve">2024 год</c:v>
                </c:pt>
              </c:strCache>
            </c:strRef>
          </c:tx>
          <c:spPr bwMode="auto">
            <a:prstGeom prst="rect">
              <a:avLst/>
            </a:prstGeom>
            <a:solidFill>
              <a:srgbClr val="486175"/>
            </a:solidFill>
            <a:ln>
              <a:noFill/>
            </a:ln>
          </c:spPr>
          <c:invertIfNegative val="0"/>
          <c:dLbls>
            <c:showBubbleSize val="0"/>
            <c:showCatName val="0"/>
            <c:showLeaderLines val="0"/>
            <c:showLegendKey val="0"/>
            <c:showPercent val="0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1200">
                    <a:solidFill>
                      <a:srgbClr val="334E60"/>
                    </a:solidFill>
                    <a:latin typeface="Georgia"/>
                    <a:ea typeface="Georgia"/>
                    <a:cs typeface="Georgia"/>
                  </a:defRPr>
                </a:pPr>
                <a:endParaRPr/>
              </a:p>
            </c:txPr>
          </c:dLbls>
          <c:cat>
            <c:strRef>
              <c:f>Лист1!$Q$84</c:f>
              <c:strCache>
                <c:ptCount val="1"/>
                <c:pt idx="0">
                  <c:v xml:space="preserve">Уведомления о размещении проекта генерального плана (изменения в них)</c:v>
                </c:pt>
              </c:strCache>
            </c:strRef>
          </c:cat>
          <c:val>
            <c:numRef>
              <c:f>Лист1!$Q$90</c:f>
              <c:numCache>
                <c:formatCode>General</c:formatCode>
                <c:ptCount val="1"/>
                <c:pt idx="0">
                  <c:v>55</c:v>
                </c:pt>
              </c:numCache>
            </c:numRef>
          </c:val>
        </c:ser>
        <c:ser>
          <c:idx val="6"/>
          <c:order val="6"/>
          <c:tx>
            <c:v xml:space="preserve">2025 год</c:v>
          </c:tx>
          <c:spPr bwMode="auto">
            <a:prstGeom prst="rect">
              <a:avLst/>
            </a:prstGeom>
            <a:solidFill>
              <a:srgbClr val="334E60"/>
            </a:solidFill>
            <a:ln>
              <a:noFill/>
            </a:ln>
          </c:spPr>
          <c:invertIfNegative val="0"/>
          <c:dPt>
            <c:idx val="0"/>
            <c:spPr bwMode="auto">
              <a:prstGeom prst="rect">
                <a:avLst/>
              </a:prstGeom>
              <a:solidFill>
                <a:srgbClr val="334E60"/>
              </a:solidFill>
            </c:spPr>
          </c:dPt>
          <c:dLbls>
            <c:showBubbleSize val="0"/>
            <c:showCatName val="0"/>
            <c:showLeaderLines val="0"/>
            <c:showLegendKey val="0"/>
            <c:showPercent val="0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1200">
                    <a:solidFill>
                      <a:srgbClr val="334E60"/>
                    </a:solidFill>
                    <a:latin typeface="Georgia"/>
                    <a:ea typeface="Georgia"/>
                    <a:cs typeface="Georgia"/>
                  </a:defRPr>
                </a:pPr>
                <a:endParaRPr/>
              </a:p>
            </c:txPr>
          </c:dLbls>
          <c:cat>
            <c:strRef>
              <c:f>Лист1!$Q$84</c:f>
              <c:strCache>
                <c:ptCount val="1"/>
                <c:pt idx="0">
                  <c:v xml:space="preserve">Уведомления о размещении проекта генерального плана (изменения в них)</c:v>
                </c:pt>
              </c:strCache>
            </c:strRef>
          </c:cat>
          <c:val>
            <c:numLit>
              <c:formatCode>General</c:formatCode>
              <c:ptCount val="1"/>
              <c:pt idx="0">
                <c:v>47</c:v>
              </c:pt>
            </c:numLit>
          </c:val>
        </c:ser>
        <c:dLbls>
          <c:showBubbleSize val="0"/>
          <c:showCatName val="0"/>
          <c:showLeaderLines val="0"/>
          <c:showLegendKey val="0"/>
          <c:showPercent val="0"/>
          <c:showSerName val="0"/>
          <c:showVal val="0"/>
          <c:spPr bwMode="auto">
            <a:prstGeom prst="rect">
              <a:avLst/>
            </a:prstGeom>
            <a:noFill/>
            <a:ln>
              <a:noFill/>
            </a:ln>
          </c:spPr>
          <c:txPr>
            <a:bodyPr/>
            <a:p>
              <a:pPr>
                <a:defRPr sz="1200">
                  <a:solidFill>
                    <a:srgbClr val="334E60"/>
                  </a:solidFill>
                  <a:latin typeface="Georgia"/>
                  <a:ea typeface="Georgia"/>
                  <a:cs typeface="Georgia"/>
                </a:defRPr>
              </a:pPr>
              <a:endParaRPr/>
            </a:p>
          </c:txPr>
        </c:dLbls>
        <c:gapWidth val="219"/>
        <c:overlap val="-26"/>
        <c:axId val="146130965"/>
        <c:axId val="146130966"/>
      </c:barChart>
      <c:catAx>
        <c:axId val="14613096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</c:spPr>
        <c:txPr>
          <a:bodyPr/>
          <a:lstStyle/>
          <a:p>
            <a:pPr>
              <a:defRPr sz="1200">
                <a:solidFill>
                  <a:srgbClr val="334E60"/>
                </a:solidFill>
                <a:latin typeface="Georgia"/>
                <a:ea typeface="Georgia"/>
                <a:cs typeface="Georgia"/>
              </a:defRPr>
            </a:pPr>
            <a:endParaRPr lang="ru-RU"/>
          </a:p>
        </c:txPr>
        <c:crossAx val="146130966"/>
        <c:crosses val="autoZero"/>
        <c:auto val="1"/>
        <c:lblAlgn val="ctr"/>
        <c:lblOffset val="100"/>
        <c:noMultiLvlLbl val="0"/>
      </c:catAx>
      <c:valAx>
        <c:axId val="146130966"/>
        <c:scaling>
          <c:orientation val="minMax"/>
        </c:scaling>
        <c:delete val="0"/>
        <c:axPos val="l"/>
        <c:majorGridlines>
          <c:spPr bwMode="auto">
            <a:prstGeom prst="rect">
              <a:avLst/>
            </a:prstGeom>
            <a:noFill/>
            <a:ln w="9525" cap="flat" cmpd="sng" algn="ctr">
              <a:solidFill>
                <a:srgbClr val="334E60"/>
              </a:solidFill>
              <a:prstDash val="solid"/>
              <a:round/>
            </a:ln>
          </c:spPr>
        </c:majorGridlines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>
            <a:noFill/>
          </a:ln>
        </c:spPr>
        <c:txPr>
          <a:bodyPr/>
          <a:lstStyle/>
          <a:p>
            <a:pPr>
              <a:defRPr sz="1200">
                <a:solidFill>
                  <a:srgbClr val="334E60"/>
                </a:solidFill>
                <a:latin typeface="Georgia"/>
                <a:ea typeface="Georgia"/>
                <a:cs typeface="Georgia"/>
              </a:defRPr>
            </a:pPr>
            <a:endParaRPr lang="ru-RU"/>
          </a:p>
        </c:txPr>
        <c:crossAx val="146130965"/>
        <c:crosses val="autoZero"/>
        <c:crossBetween val="between"/>
      </c:valAx>
      <c:spPr bwMode="auto">
        <a:prstGeom prst="rect">
          <a:avLst/>
        </a:prstGeom>
        <a:noFill/>
        <a:ln>
          <a:noFill/>
        </a:ln>
      </c:spPr>
    </c:plotArea>
    <c:legend>
      <c:legendPos val="b"/>
      <c:layout/>
      <c:overlay val="0"/>
      <c:spPr bwMode="auto"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>
              <a:solidFill>
                <a:srgbClr val="334E60"/>
              </a:solidFill>
              <a:latin typeface="Georgia"/>
              <a:ea typeface="Georgia"/>
              <a:cs typeface="Georgia"/>
            </a:defRPr>
          </a:pPr>
          <a:endParaRPr lang="en-US"/>
        </a:p>
      </c:txPr>
    </c:legend>
    <c:plotVisOnly val="1"/>
    <c:dispBlanksAs val="gap"/>
    <c:showDLblsOverMax val="0"/>
  </c:chart>
  <c:spPr bwMode="auto">
    <a:xfrm>
      <a:off x="906629" y="1728828"/>
      <a:ext cx="10457246" cy="4087892"/>
    </a:xfrm>
    <a:prstGeom prst="rect">
      <a:avLst/>
    </a:prstGeom>
    <a:noFill/>
    <a:ln w="9525" cap="flat" cmpd="sng" algn="ctr">
      <a:solidFill>
        <a:schemeClr val="tx1">
          <a:lumMod val="15000"/>
          <a:lumOff val="85000"/>
        </a:schemeClr>
      </a:solidFill>
      <a:round/>
    </a:ln>
  </c:spPr>
  <c:txPr>
    <a:bodyPr/>
    <a:p>
      <a:pPr>
        <a:defRPr sz="1400">
          <a:solidFill>
            <a:srgbClr val="334E60"/>
          </a:solidFill>
          <a:latin typeface="Georgia"/>
          <a:ea typeface="Georgia"/>
          <a:cs typeface="Georgia"/>
        </a:defRPr>
      </a:pPr>
      <a:endParaRPr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en-US"/>
  <c:roundedCorners val="0"/>
  <mc:AlternateContent>
    <mc:Choice Requires="c14">
      <c14:style val="102"/>
    </mc:Choice>
    <mc:Fallback>
      <c:style val="2"/>
    </mc:Fallback>
  </mc:AlternateContent>
  <c:chart>
    <c:autoTitleDeleted val="0"/>
    <c:plotArea>
      <c:layout>
        <c:manualLayout/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Gold</c:v>
                </c:pt>
              </c:strCache>
            </c:strRef>
          </c:tx>
          <c:dPt>
            <c:idx val="0"/>
            <c:spPr bwMode="auto">
              <a:prstGeom prst="rect">
                <a:avLst/>
              </a:prstGeom>
              <a:solidFill>
                <a:srgbClr val="F97677"/>
              </a:solidFill>
              <a:ln w="19050">
                <a:solidFill>
                  <a:schemeClr val="lt1"/>
                </a:solidFill>
              </a:ln>
            </c:spPr>
          </c:dPt>
          <c:dPt>
            <c:idx val="1"/>
            <c:spPr bwMode="auto">
              <a:prstGeom prst="rect">
                <a:avLst/>
              </a:prstGeom>
              <a:solidFill>
                <a:srgbClr val="C58590"/>
              </a:solidFill>
              <a:ln w="19050">
                <a:solidFill>
                  <a:schemeClr val="lt1"/>
                </a:solidFill>
              </a:ln>
            </c:spPr>
          </c:dPt>
          <c:dPt>
            <c:idx val="2"/>
            <c:spPr bwMode="auto"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lt1"/>
                </a:solidFill>
              </a:ln>
            </c:spPr>
          </c:dPt>
          <c:dPt>
            <c:idx val="3"/>
            <c:spPr bwMode="auto">
              <a:prstGeom prst="rect">
                <a:avLst/>
              </a:prstGeom>
              <a:solidFill>
                <a:schemeClr val="accent4"/>
              </a:solidFill>
              <a:ln w="19050">
                <a:solidFill>
                  <a:schemeClr val="lt1"/>
                </a:solidFill>
              </a:ln>
            </c:spPr>
          </c:dPt>
          <c:dPt>
            <c:idx val="4"/>
            <c:spPr bwMode="auto">
              <a:prstGeom prst="rect">
                <a:avLst/>
              </a:prstGeom>
              <a:solidFill>
                <a:srgbClr val="788DA5"/>
              </a:solidFill>
              <a:ln w="19050">
                <a:solidFill>
                  <a:schemeClr val="lt1"/>
                </a:solidFill>
              </a:ln>
            </c:spPr>
          </c:dPt>
          <c:dPt>
            <c:idx val="5"/>
            <c:spPr bwMode="auto">
              <a:prstGeom prst="rect">
                <a:avLst/>
              </a:prstGeom>
              <a:solidFill>
                <a:srgbClr val="5E758B"/>
              </a:solidFill>
              <a:ln w="19050">
                <a:solidFill>
                  <a:schemeClr val="lt1"/>
                </a:solidFill>
              </a:ln>
            </c:spPr>
          </c:dPt>
          <c:dPt>
            <c:idx val="6"/>
            <c:spPr bwMode="auto">
              <a:prstGeom prst="rect">
                <a:avLst/>
              </a:prstGeom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</c:spPr>
          </c:dPt>
          <c:dPt>
            <c:idx val="7"/>
            <c:spPr bwMode="auto">
              <a:prstGeom prst="rect">
                <a:avLst/>
              </a:prstGeom>
              <a:solidFill>
                <a:srgbClr val="486175"/>
              </a:solidFill>
              <a:ln w="19050">
                <a:solidFill>
                  <a:schemeClr val="lt1"/>
                </a:solidFill>
              </a:ln>
            </c:spPr>
          </c:dPt>
          <c:dPt>
            <c:idx val="8"/>
            <c:spPr bwMode="auto">
              <a:prstGeom prst="rect">
                <a:avLst/>
              </a:prstGeom>
              <a:solidFill>
                <a:srgbClr val="344F61"/>
              </a:solidFill>
              <a:ln w="19050">
                <a:solidFill>
                  <a:schemeClr val="lt1"/>
                </a:solidFill>
              </a:ln>
            </c:spPr>
          </c:dPt>
          <c:dPt>
            <c:idx val="9"/>
            <c:spPr bwMode="auto"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</c:spPr>
          </c:dPt>
          <c:dPt>
            <c:idx val="10"/>
            <c:spPr bwMode="auto"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9050">
                <a:solidFill>
                  <a:schemeClr val="lt1"/>
                </a:solidFill>
              </a:ln>
            </c:spPr>
          </c:dPt>
          <c:dPt>
            <c:idx val="11"/>
            <c:spPr bwMode="auto">
              <a:prstGeom prst="rect">
                <a:avLst/>
              </a:prstGeom>
              <a:solidFill>
                <a:srgbClr val="F79496"/>
              </a:solidFill>
              <a:ln w="19050">
                <a:solidFill>
                  <a:schemeClr val="lt1"/>
                </a:solidFill>
              </a:ln>
            </c:spPr>
          </c:dPt>
          <c:dLbls>
            <c:dLbl>
              <c:idx val="0"/>
              <c:dLblPos val="outEnd"/>
              <c:layout/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rgbClr val="334E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1"/>
              <c:dLblPos val="outEnd"/>
              <c:layout/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rgbClr val="334E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2"/>
              <c:dLblPos val="outEnd"/>
              <c:layout/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rgbClr val="334E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3"/>
              <c:dLblPos val="outEnd"/>
              <c:layout/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rgbClr val="334E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4"/>
              <c:dLblPos val="outEnd"/>
              <c:layout/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rgbClr val="334E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5"/>
              <c:dLblPos val="outEnd"/>
              <c:layout/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rgbClr val="334E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6"/>
              <c:dLblPos val="outEnd"/>
              <c:layout/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rgbClr val="334E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7"/>
              <c:dLblPos val="outEnd"/>
              <c:layout/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rgbClr val="334E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8"/>
              <c:dLblPos val="outEnd"/>
              <c:layout/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rgbClr val="334E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9"/>
              <c:dLblPos val="outEnd"/>
              <c:layout/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rgbClr val="334E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10"/>
              <c:dLblPos val="outEnd"/>
              <c:layout/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rgbClr val="334E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>
              <c:idx val="11"/>
              <c:dLblPos val="outEnd"/>
              <c:layout/>
              <c:separator xml:space="preserve"> </c:separator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rgbClr val="334E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/>
                </a:p>
              </c:txPr>
            </c:dLbl>
            <c:dLblPos val="outEnd"/>
            <c:separator xml:space="preserve"> </c:separator>
            <c:showBubbleSize val="0"/>
            <c:showCatName val="0"/>
            <c:showLeaderLines val="1"/>
            <c:showLegendKey val="0"/>
            <c:showPercent val="0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900">
                    <a:solidFill>
                      <a:srgbClr val="334E60"/>
                    </a:solidFill>
                    <a:latin typeface="+mn-lt"/>
                    <a:ea typeface="+mn-ea"/>
                    <a:cs typeface="+mn-cs"/>
                  </a:defRPr>
                </a:pPr>
                <a:endParaRPr/>
              </a:p>
            </c:txPr>
          </c:dLbls>
          <c:cat>
            <c:strRef>
              <c:f>Sheet1!$A$2:$A$13</c:f>
              <c:strCache>
                <c:ptCount val="12"/>
                <c:pt idx="0">
                  <c:v xml:space="preserve">Волховский район</c:v>
                </c:pt>
                <c:pt idx="1">
                  <c:v xml:space="preserve">Всеволожский район</c:v>
                </c:pt>
                <c:pt idx="2">
                  <c:v xml:space="preserve">Выборгский район</c:v>
                </c:pt>
                <c:pt idx="3">
                  <c:v xml:space="preserve">Гатчинский округ</c:v>
                </c:pt>
                <c:pt idx="4">
                  <c:v xml:space="preserve">Кингисеппский район</c:v>
                </c:pt>
                <c:pt idx="5">
                  <c:v xml:space="preserve">Кировский район</c:v>
                </c:pt>
                <c:pt idx="6">
                  <c:v xml:space="preserve">Лодейнопольский район</c:v>
                </c:pt>
                <c:pt idx="7">
                  <c:v xml:space="preserve">Ломоносовский район</c:v>
                </c:pt>
                <c:pt idx="8">
                  <c:v xml:space="preserve">Приозерский район</c:v>
                </c:pt>
                <c:pt idx="9">
                  <c:v xml:space="preserve">Сланцевский район</c:v>
                </c:pt>
                <c:pt idx="10">
                  <c:v xml:space="preserve">Тосненский район</c:v>
                </c:pt>
                <c:pt idx="11">
                  <c:v xml:space="preserve">Лужский район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</c:v>
                </c:pt>
                <c:pt idx="1">
                  <c:v>12</c:v>
                </c:pt>
                <c:pt idx="2">
                  <c:v>2</c:v>
                </c:pt>
                <c:pt idx="3">
                  <c:v>0</c:v>
                </c:pt>
                <c:pt idx="4">
                  <c:v>2</c:v>
                </c:pt>
                <c:pt idx="5">
                  <c:v>1</c:v>
                </c:pt>
                <c:pt idx="6">
                  <c:v>0</c:v>
                </c:pt>
                <c:pt idx="7">
                  <c:v>6</c:v>
                </c:pt>
                <c:pt idx="8">
                  <c:v>5</c:v>
                </c:pt>
                <c:pt idx="9">
                  <c:v>1</c:v>
                </c:pt>
                <c:pt idx="10">
                  <c:v>4</c:v>
                </c:pt>
                <c:pt idx="11">
                  <c:v>2</c:v>
                </c:pt>
              </c:numCache>
            </c:numRef>
          </c:val>
        </c:ser>
        <c:dLbls>
          <c:dLblPos val="outEnd"/>
          <c:separator xml:space="preserve"> </c:separator>
          <c:showBubbleSize val="0"/>
          <c:showCatName val="0"/>
          <c:showLeaderLines val="1"/>
          <c:showLegendKey val="0"/>
          <c:showPercent val="0"/>
          <c:showSerName val="0"/>
          <c:showVal val="0"/>
          <c:spPr bwMode="auto">
            <a:prstGeom prst="rect">
              <a:avLst/>
            </a:prstGeom>
            <a:noFill/>
            <a:ln>
              <a:noFill/>
            </a:ln>
          </c:spPr>
          <c:txPr>
            <a:bodyPr/>
            <a:p>
              <a:pPr>
                <a:defRPr sz="900">
                  <a:solidFill>
                    <a:srgbClr val="334E60"/>
                  </a:solidFill>
                  <a:latin typeface="+mn-lt"/>
                  <a:ea typeface="+mn-ea"/>
                  <a:cs typeface="+mn-cs"/>
                </a:defRPr>
              </a:pPr>
              <a:endParaRPr/>
            </a:p>
          </c:txPr>
        </c:dLbls>
        <c:firstSliceAng val="0"/>
      </c:pieChart>
      <c:spPr bwMode="auto">
        <a:prstGeom prst="rect">
          <a:avLst/>
        </a:prstGeom>
        <a:noFill/>
        <a:ln>
          <a:noFill/>
        </a:ln>
      </c:spPr>
    </c:plotArea>
    <c:legend>
      <c:legendPos val="b"/>
      <c:layout/>
      <c:overlay val="0"/>
      <c:spPr bwMode="auto"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>
              <a:solidFill>
                <a:srgbClr val="334E60"/>
              </a:solidFill>
              <a:latin typeface="Georgia"/>
              <a:ea typeface="Georgia"/>
              <a:cs typeface="Georgia"/>
            </a:defRPr>
          </a:pPr>
          <a:endParaRPr lang="en-US"/>
        </a:p>
      </c:txPr>
    </c:legend>
    <c:plotVisOnly val="1"/>
    <c:dispBlanksAs val="gap"/>
    <c:showDLblsOverMax val="0"/>
  </c:chart>
  <c:spPr bwMode="auto">
    <a:xfrm>
      <a:off x="718712" y="2738645"/>
      <a:ext cx="5971037" cy="3473770"/>
    </a:xfrm>
    <a:prstGeom prst="rect">
      <a:avLst/>
    </a:prstGeom>
    <a:noFill/>
    <a:ln w="9525" cap="flat" cmpd="sng" algn="ctr">
      <a:solidFill>
        <a:schemeClr val="tx1">
          <a:lumMod val="15000"/>
          <a:lumOff val="85000"/>
          <a:alpha val="0"/>
        </a:schemeClr>
      </a:solidFill>
      <a:prstDash val="solid"/>
      <a:round/>
    </a:ln>
  </c:spPr>
  <c:txPr>
    <a:bodyPr/>
    <a:p>
      <a:pPr>
        <a:defRPr sz="900">
          <a:solidFill>
            <a:srgbClr val="334E60"/>
          </a:solidFill>
          <a:latin typeface="+mn-lt"/>
          <a:ea typeface="+mn-ea"/>
          <a:cs typeface="+mn-cs"/>
        </a:defRPr>
      </a:pPr>
      <a:endParaRPr/>
    </a:p>
  </c:txPr>
  <c:externalData r:id="rId3">
    <c:autoUpdate val="0"/>
  </c:externalData>
  <c:printSettings>
    <c:headerFooter/>
    <c:pageMargins l="0.69999999999999996" r="0.69999999999999996" t="0.75" b="0.75" header="0.29999999999999999" footer="0.29999999999999999"/>
    <c:pageSetup/>
  </c:printSettings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en-US"/>
  <c:roundedCorners val="0"/>
  <mc:AlternateContent>
    <mc:Choice Requires="c14">
      <c14:style val="102"/>
    </mc:Choice>
    <mc:Fallback>
      <c:style val="2"/>
    </mc:Fallback>
  </mc:AlternateContent>
  <c:chart>
    <c:autoTitleDeleted val="0"/>
    <c:plotArea>
      <c:layout>
        <c:manualLayout/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Gold</c:v>
                </c:pt>
              </c:strCache>
            </c:strRef>
          </c:tx>
          <c:dPt>
            <c:idx val="0"/>
            <c:spPr bwMode="auto">
              <a:prstGeom prst="rect">
                <a:avLst/>
              </a:prstGeom>
              <a:solidFill>
                <a:srgbClr val="F97677"/>
              </a:solidFill>
              <a:ln w="19050">
                <a:solidFill>
                  <a:schemeClr val="lt1"/>
                </a:solidFill>
              </a:ln>
            </c:spPr>
          </c:dPt>
          <c:dPt>
            <c:idx val="1"/>
            <c:spPr bwMode="auto">
              <a:prstGeom prst="rect">
                <a:avLst/>
              </a:prstGeom>
              <a:solidFill>
                <a:srgbClr val="C58590"/>
              </a:solidFill>
              <a:ln w="19050">
                <a:solidFill>
                  <a:schemeClr val="lt1"/>
                </a:solidFill>
              </a:ln>
            </c:spPr>
          </c:dPt>
          <c:dPt>
            <c:idx val="2"/>
            <c:spPr bwMode="auto"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lt1"/>
                </a:solidFill>
              </a:ln>
            </c:spPr>
          </c:dPt>
          <c:dPt>
            <c:idx val="3"/>
            <c:spPr bwMode="auto">
              <a:prstGeom prst="rect">
                <a:avLst/>
              </a:prstGeom>
              <a:solidFill>
                <a:srgbClr val="788DA5"/>
              </a:solidFill>
              <a:ln w="19050">
                <a:solidFill>
                  <a:schemeClr val="lt1"/>
                </a:solidFill>
              </a:ln>
            </c:spPr>
          </c:dPt>
          <c:dPt>
            <c:idx val="4"/>
            <c:spPr bwMode="auto">
              <a:prstGeom prst="rect">
                <a:avLst/>
              </a:prstGeom>
              <a:solidFill>
                <a:srgbClr val="5E758B"/>
              </a:solidFill>
              <a:ln w="19050">
                <a:solidFill>
                  <a:schemeClr val="lt1"/>
                </a:solidFill>
              </a:ln>
            </c:spPr>
          </c:dPt>
          <c:dPt>
            <c:idx val="5"/>
            <c:spPr bwMode="auto">
              <a:prstGeom prst="rect">
                <a:avLst/>
              </a:prstGeom>
              <a:solidFill>
                <a:srgbClr val="486175"/>
              </a:solidFill>
              <a:ln w="19050">
                <a:solidFill>
                  <a:schemeClr val="lt1"/>
                </a:solidFill>
              </a:ln>
            </c:spPr>
          </c:dPt>
          <c:dPt>
            <c:idx val="6"/>
            <c:spPr bwMode="auto">
              <a:prstGeom prst="rect">
                <a:avLst/>
              </a:prstGeom>
              <a:solidFill>
                <a:srgbClr val="F79496"/>
              </a:solidFill>
              <a:ln w="19050">
                <a:solidFill>
                  <a:schemeClr val="lt1"/>
                </a:solidFill>
              </a:ln>
            </c:spPr>
          </c:dPt>
          <c:dLbls>
            <c:dLbl>
              <c:idx val="0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rgbClr val="334E60"/>
                      </a:solidFill>
                      <a:latin typeface="Georgia"/>
                      <a:ea typeface="Georgia"/>
                      <a:cs typeface="Georgia"/>
                    </a:defRPr>
                  </a:pPr>
                  <a:endParaRPr/>
                </a:p>
              </c:txPr>
            </c:dLbl>
            <c:dLbl>
              <c:idx val="1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rgbClr val="334E60"/>
                      </a:solidFill>
                      <a:latin typeface="Georgia"/>
                      <a:ea typeface="Georgia"/>
                      <a:cs typeface="Georgia"/>
                    </a:defRPr>
                  </a:pPr>
                  <a:endParaRPr/>
                </a:p>
              </c:txPr>
            </c:dLbl>
            <c:dLbl>
              <c:idx val="2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rgbClr val="334E60"/>
                      </a:solidFill>
                      <a:latin typeface="Georgia"/>
                      <a:ea typeface="Georgia"/>
                      <a:cs typeface="Georgia"/>
                    </a:defRPr>
                  </a:pPr>
                  <a:endParaRPr/>
                </a:p>
              </c:txPr>
            </c:dLbl>
            <c:dLbl>
              <c:idx val="3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rgbClr val="334E60"/>
                      </a:solidFill>
                      <a:latin typeface="Georgia"/>
                      <a:ea typeface="Georgia"/>
                      <a:cs typeface="Georgia"/>
                    </a:defRPr>
                  </a:pPr>
                  <a:endParaRPr/>
                </a:p>
              </c:txPr>
            </c:dLbl>
            <c:dLbl>
              <c:idx val="4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rgbClr val="334E60"/>
                      </a:solidFill>
                      <a:latin typeface="Georgia"/>
                      <a:ea typeface="Georgia"/>
                      <a:cs typeface="Georgia"/>
                    </a:defRPr>
                  </a:pPr>
                  <a:endParaRPr/>
                </a:p>
              </c:txPr>
            </c:dLbl>
            <c:dLbl>
              <c:idx val="5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rgbClr val="334E60"/>
                      </a:solidFill>
                      <a:latin typeface="Georgia"/>
                      <a:ea typeface="Georgia"/>
                      <a:cs typeface="Georgia"/>
                    </a:defRPr>
                  </a:pPr>
                  <a:endParaRPr/>
                </a:p>
              </c:txPr>
            </c:dLbl>
            <c:dLbl>
              <c:idx val="6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900">
                      <a:solidFill>
                        <a:srgbClr val="334E60"/>
                      </a:solidFill>
                      <a:latin typeface="Georgia"/>
                      <a:ea typeface="Georgia"/>
                      <a:cs typeface="Georgia"/>
                    </a:defRPr>
                  </a:pPr>
                  <a:endParaRPr/>
                </a:p>
              </c:txPr>
            </c:dLbl>
            <c:dLblPos val="ctr"/>
            <c:showBubbleSize val="0"/>
            <c:showCatName val="0"/>
            <c:showLeaderLines val="1"/>
            <c:showLegendKey val="0"/>
            <c:showPercent val="0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900">
                    <a:solidFill>
                      <a:srgbClr val="334E60"/>
                    </a:solidFill>
                    <a:latin typeface="Georgia"/>
                    <a:ea typeface="Georgia"/>
                    <a:cs typeface="Georgia"/>
                  </a:defRPr>
                </a:pPr>
                <a:endParaRPr/>
              </a:p>
            </c:txPr>
          </c:dLbls>
          <c:cat>
            <c:strRef>
              <c:f>Sheet1!$A$2:$A$8</c:f>
              <c:strCache>
                <c:ptCount val="7"/>
                <c:pt idx="0">
                  <c:v xml:space="preserve">Приозерский район</c:v>
                </c:pt>
                <c:pt idx="1">
                  <c:v xml:space="preserve">Волховский район</c:v>
                </c:pt>
                <c:pt idx="2">
                  <c:v xml:space="preserve">Ломоносовский район</c:v>
                </c:pt>
                <c:pt idx="3">
                  <c:v xml:space="preserve">Всеволожский район</c:v>
                </c:pt>
                <c:pt idx="4">
                  <c:v xml:space="preserve">Тосненский район</c:v>
                </c:pt>
                <c:pt idx="5">
                  <c:v xml:space="preserve">Кингисеппский район</c:v>
                </c:pt>
                <c:pt idx="6">
                  <c:v xml:space="preserve">Выборгский район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</c:v>
                </c:pt>
                <c:pt idx="1">
                  <c:v>1</c:v>
                </c:pt>
                <c:pt idx="2">
                  <c:v>5</c:v>
                </c:pt>
                <c:pt idx="3">
                  <c:v>7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</c:ser>
        <c:dLbls>
          <c:dLblPos val="ctr"/>
          <c:showBubbleSize val="0"/>
          <c:showCatName val="0"/>
          <c:showLeaderLines val="1"/>
          <c:showLegendKey val="0"/>
          <c:showPercent val="0"/>
          <c:showSerName val="0"/>
          <c:showVal val="0"/>
          <c:spPr bwMode="auto">
            <a:prstGeom prst="rect">
              <a:avLst/>
            </a:prstGeom>
            <a:noFill/>
            <a:ln>
              <a:noFill/>
            </a:ln>
          </c:spPr>
          <c:txPr>
            <a:bodyPr/>
            <a:p>
              <a:pPr>
                <a:defRPr sz="900">
                  <a:solidFill>
                    <a:srgbClr val="334E60"/>
                  </a:solidFill>
                  <a:latin typeface="Georgia"/>
                  <a:ea typeface="Georgia"/>
                  <a:cs typeface="Georgia"/>
                </a:defRPr>
              </a:pPr>
              <a:endParaRPr/>
            </a:p>
          </c:txPr>
        </c:dLbls>
        <c:firstSliceAng val="0"/>
      </c:pieChart>
      <c:spPr bwMode="auto">
        <a:prstGeom prst="rect">
          <a:avLst/>
        </a:prstGeom>
        <a:noFill/>
        <a:ln>
          <a:noFill/>
        </a:ln>
      </c:spPr>
    </c:plotArea>
    <c:legend>
      <c:legendPos val="b"/>
      <c:layout/>
      <c:overlay val="0"/>
      <c:spPr bwMode="auto"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>
              <a:solidFill>
                <a:srgbClr val="334E60"/>
              </a:solidFill>
              <a:latin typeface="Georgia"/>
              <a:ea typeface="Georgia"/>
              <a:cs typeface="Georgia"/>
            </a:defRPr>
          </a:pPr>
          <a:endParaRPr lang="en-US"/>
        </a:p>
      </c:txPr>
    </c:legend>
    <c:plotVisOnly val="1"/>
    <c:dispBlanksAs val="gap"/>
    <c:showDLblsOverMax val="0"/>
  </c:chart>
  <c:spPr bwMode="auto">
    <a:xfrm>
      <a:off x="6476047" y="2622291"/>
      <a:ext cx="5471995" cy="3250234"/>
    </a:xfrm>
    <a:prstGeom prst="rect">
      <a:avLst/>
    </a:prstGeom>
    <a:noFill/>
    <a:ln w="9525" cap="flat" cmpd="sng" algn="ctr">
      <a:solidFill>
        <a:schemeClr val="tx1">
          <a:lumMod val="15000"/>
          <a:lumOff val="85000"/>
          <a:alpha val="0"/>
        </a:schemeClr>
      </a:solidFill>
      <a:prstDash val="solid"/>
      <a:round/>
    </a:ln>
  </c:spPr>
  <c:txPr>
    <a:bodyPr/>
    <a:p>
      <a:pPr>
        <a:defRPr sz="900">
          <a:solidFill>
            <a:srgbClr val="334E60"/>
          </a:solidFill>
          <a:latin typeface="Georgia"/>
          <a:ea typeface="Georgia"/>
          <a:cs typeface="Georgia"/>
        </a:defRPr>
      </a:pPr>
      <a:endParaRPr/>
    </a:p>
  </c:txPr>
  <c:externalData r:id="rId3">
    <c:autoUpdate val="0"/>
  </c:externalData>
  <c:printSettings>
    <c:headerFooter/>
    <c:pageMargins l="0.69999999999999996" r="0.69999999999999996" t="0.75" b="0.75" header="0.29999999999999999" footer="0.29999999999999999"/>
    <c:pageSetup/>
  </c:printSettings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en-US"/>
  <c:roundedCorners val="0"/>
  <mc:AlternateContent>
    <mc:Choice Requires="c14">
      <c14:style val="102"/>
    </mc:Choice>
    <mc:Fallback>
      <c:style val="2"/>
    </mc:Fallback>
  </mc:AlternateContent>
  <c:chart>
    <c:autoTitleDeleted val="0"/>
    <c:plotArea>
      <c:layout>
        <c:manualLayout/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Gold</c:v>
                </c:pt>
              </c:strCache>
            </c:strRef>
          </c:tx>
          <c:spPr bwMode="auto">
            <a:prstGeom prst="rect">
              <a:avLst/>
            </a:prstGeom>
            <a:solidFill>
              <a:srgbClr val="F97677"/>
            </a:solidFill>
            <a:ln>
              <a:noFill/>
            </a:ln>
          </c:spPr>
          <c:invertIfNegative val="0"/>
          <c:dPt>
            <c:idx val="1"/>
            <c:spPr bwMode="auto">
              <a:prstGeom prst="rect">
                <a:avLst/>
              </a:prstGeom>
              <a:solidFill>
                <a:srgbClr val="C58590"/>
              </a:solidFill>
            </c:spPr>
          </c:dPt>
          <c:dPt>
            <c:idx val="2"/>
            <c:spPr bwMode="auto">
              <a:prstGeom prst="rect">
                <a:avLst/>
              </a:prstGeom>
              <a:solidFill>
                <a:srgbClr val="9B8FA3"/>
              </a:solidFill>
            </c:spPr>
          </c:dPt>
          <c:dPt>
            <c:idx val="3"/>
            <c:spPr bwMode="auto">
              <a:prstGeom prst="rect">
                <a:avLst/>
              </a:prstGeom>
              <a:solidFill>
                <a:srgbClr val="788DA5"/>
              </a:solidFill>
            </c:spPr>
          </c:dPt>
          <c:dPt>
            <c:idx val="4"/>
            <c:spPr bwMode="auto">
              <a:prstGeom prst="rect">
                <a:avLst/>
              </a:prstGeom>
              <a:solidFill>
                <a:srgbClr val="486175"/>
              </a:solidFill>
            </c:spPr>
          </c:dPt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17</c:v>
                </c:pt>
                <c:pt idx="2">
                  <c:v>30</c:v>
                </c:pt>
                <c:pt idx="3">
                  <c:v>29</c:v>
                </c:pt>
                <c:pt idx="4">
                  <c:v>40</c:v>
                </c:pt>
              </c:numCache>
            </c:numRef>
          </c:val>
        </c:ser>
        <c:dLbls>
          <c:showBubbleSize val="0"/>
          <c:showCatName val="0"/>
          <c:showLeaderLines val="0"/>
          <c:showLegendKey val="0"/>
          <c:showPercent val="0"/>
          <c:showSerName val="0"/>
          <c:showVal val="0"/>
        </c:dLbls>
        <c:gapWidth val="219"/>
        <c:overlap val="-25"/>
        <c:axId val="2140789879"/>
        <c:axId val="2140789880"/>
      </c:barChart>
      <c:catAx>
        <c:axId val="2140789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</c:spPr>
        <c:txPr>
          <a:bodyPr/>
          <a:p>
            <a:pPr>
              <a:defRPr sz="1600">
                <a:solidFill>
                  <a:srgbClr val="334E60"/>
                </a:solidFill>
                <a:latin typeface="Georgia"/>
                <a:ea typeface="Georgia"/>
                <a:cs typeface="Georgia"/>
              </a:defRPr>
            </a:pPr>
            <a:endParaRPr/>
          </a:p>
        </c:txPr>
        <c:crossAx val="2140789880"/>
        <c:crosses val="autoZero"/>
        <c:auto val="1"/>
        <c:lblAlgn val="ctr"/>
        <c:lblOffset val="100"/>
        <c:tickMarkSkip val="1"/>
        <c:noMultiLvlLbl val="0"/>
      </c:catAx>
      <c:valAx>
        <c:axId val="2140789880"/>
        <c:scaling>
          <c:orientation val="minMax"/>
        </c:scaling>
        <c:delete val="0"/>
        <c:axPos val="l"/>
        <c:majorGridlines>
          <c:spPr bwMode="auto">
            <a:prstGeom prst="rect">
              <a:avLst/>
            </a:prstGeom>
            <a:noFill/>
            <a:ln w="9525" cap="flat" cmpd="sng" algn="ctr">
              <a:solidFill>
                <a:srgbClr val="334E60"/>
              </a:solidFill>
              <a:prstDash val="solid"/>
              <a:round/>
            </a:ln>
          </c:spPr>
        </c:majorGridlines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>
            <a:noFill/>
          </a:ln>
        </c:spPr>
        <c:txPr>
          <a:bodyPr/>
          <a:p>
            <a:pPr>
              <a:defRPr sz="1200">
                <a:solidFill>
                  <a:srgbClr val="334E60"/>
                </a:solidFill>
                <a:latin typeface="Georgia"/>
                <a:ea typeface="Georgia"/>
                <a:cs typeface="Georgia"/>
              </a:defRPr>
            </a:pPr>
            <a:endParaRPr/>
          </a:p>
        </c:txPr>
        <c:crossAx val="2140789879"/>
        <c:crosses val="autoZero"/>
        <c:crossBetween val="between"/>
      </c:valAx>
      <c:spPr bwMode="auto">
        <a:prstGeom prst="rect">
          <a:avLst/>
        </a:prstGeom>
        <a:noFill/>
        <a:ln>
          <a:noFill/>
        </a:ln>
      </c:spPr>
    </c:plotArea>
    <c:plotVisOnly val="1"/>
    <c:dispBlanksAs val="gap"/>
    <c:showDLblsOverMax val="0"/>
  </c:chart>
  <c:spPr bwMode="auto">
    <a:xfrm>
      <a:off x="828122" y="1966181"/>
      <a:ext cx="10525672" cy="3939930"/>
    </a:xfrm>
    <a:prstGeom prst="rect">
      <a:avLst/>
    </a:prstGeom>
    <a:noFill/>
    <a:ln w="9525" cap="flat" cmpd="sng" algn="ctr">
      <a:solidFill>
        <a:schemeClr val="tx1">
          <a:lumMod val="15000"/>
          <a:lumOff val="85000"/>
          <a:alpha val="0"/>
        </a:schemeClr>
      </a:solidFill>
      <a:prstDash val="solid"/>
      <a:round/>
    </a:ln>
  </c:spPr>
  <c:txPr>
    <a:bodyPr/>
    <a:p>
      <a:pPr>
        <a:defRPr sz="1000">
          <a:solidFill>
            <a:schemeClr val="tx1"/>
          </a:solidFill>
          <a:latin typeface="+mn-lt"/>
          <a:ea typeface="+mn-ea"/>
          <a:cs typeface="+mn-cs"/>
        </a:defRPr>
      </a:pPr>
      <a:endParaRPr/>
    </a:p>
  </c:txPr>
  <c:externalData r:id="rId3">
    <c:autoUpdate val="0"/>
  </c:externalData>
  <c:printSettings>
    <c:headerFooter/>
    <c:pageMargins l="0.69999999999999996" r="0.69999999999999996" t="0.75" b="0.75" header="0.29999999999999999" footer="0.29999999999999999"/>
    <c:pageSetup/>
  </c:printSettings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en-US"/>
  <c:roundedCorners val="0"/>
  <mc:AlternateContent>
    <mc:Choice Requires="c14">
      <c14:style val="102"/>
    </mc:Choice>
    <mc:Fallback>
      <c:style val="2"/>
    </mc:Fallback>
  </mc:AlternateContent>
  <c:chart>
    <c:autoTitleDeleted val="0"/>
    <c:plotArea>
      <c:layout>
        <c:manualLayout/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Gold</c:v>
                </c:pt>
              </c:strCache>
            </c:strRef>
          </c:tx>
          <c:dPt>
            <c:idx val="0"/>
            <c:spPr bwMode="auto">
              <a:prstGeom prst="rect">
                <a:avLst/>
              </a:prstGeom>
              <a:solidFill>
                <a:srgbClr val="788DA5"/>
              </a:solidFill>
              <a:ln w="19050">
                <a:solidFill>
                  <a:schemeClr val="lt1"/>
                </a:solidFill>
              </a:ln>
            </c:spPr>
          </c:dPt>
          <c:dPt>
            <c:idx val="1"/>
            <c:spPr bwMode="auto">
              <a:prstGeom prst="rect">
                <a:avLst/>
              </a:prstGeom>
              <a:solidFill>
                <a:srgbClr val="F79496"/>
              </a:solidFill>
              <a:ln w="19050">
                <a:solidFill>
                  <a:schemeClr val="lt1"/>
                </a:solidFill>
              </a:ln>
            </c:spPr>
          </c:dPt>
          <c:dLbls>
            <c:dLbl>
              <c:idx val="0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1100">
                      <a:solidFill>
                        <a:srgbClr val="334E60"/>
                      </a:solidFill>
                      <a:latin typeface="Georgia"/>
                      <a:ea typeface="Georgia"/>
                      <a:cs typeface="Georgia"/>
                    </a:defRPr>
                  </a:pPr>
                  <a:endParaRPr/>
                </a:p>
              </c:txPr>
            </c:dLbl>
            <c:dLbl>
              <c:idx val="1"/>
              <c:dLblPos val="ctr"/>
              <c:layout/>
              <c:showBubbleSize val="0"/>
              <c:showCatName val="0"/>
              <c:showLegendKey val="0"/>
              <c:showPercent val="0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</c:spPr>
              <c:txPr>
                <a:bodyPr/>
                <a:p>
                  <a:pPr>
                    <a:defRPr sz="1100">
                      <a:solidFill>
                        <a:srgbClr val="334E60"/>
                      </a:solidFill>
                      <a:latin typeface="Georgia"/>
                      <a:ea typeface="Georgia"/>
                      <a:cs typeface="Georgia"/>
                    </a:defRPr>
                  </a:pPr>
                  <a:endParaRPr/>
                </a:p>
              </c:txPr>
            </c:dLbl>
            <c:dLblPos val="ctr"/>
            <c:showBubbleSize val="0"/>
            <c:showCatName val="0"/>
            <c:showLeaderLines val="1"/>
            <c:showLegendKey val="0"/>
            <c:showPercent val="0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</c:spPr>
            <c:txPr>
              <a:bodyPr/>
              <a:p>
                <a:pPr>
                  <a:defRPr sz="1100">
                    <a:solidFill>
                      <a:srgbClr val="334E60"/>
                    </a:solidFill>
                    <a:latin typeface="Georgia"/>
                    <a:ea typeface="Georgia"/>
                    <a:cs typeface="Georgia"/>
                  </a:defRPr>
                </a:pPr>
                <a:endParaRPr/>
              </a:p>
            </c:txPr>
          </c:dLbls>
          <c:cat>
            <c:strRef>
              <c:f>Sheet1!$A$2:$A$3</c:f>
              <c:strCache>
                <c:ptCount val="2"/>
                <c:pt idx="0">
                  <c:v xml:space="preserve">Количество генеральных планов (изменений в них), утвержденных Правительством ЛО</c:v>
                </c:pt>
                <c:pt idx="1">
                  <c:v xml:space="preserve">Количество генеральных планов (изменений в них), возвращенных на доработку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23</c:v>
                </c:pt>
                <c:pt idx="1">
                  <c:v>17</c:v>
                </c:pt>
              </c:numCache>
            </c:numRef>
          </c:val>
        </c:ser>
        <c:dLbls>
          <c:dLblPos val="ctr"/>
          <c:showBubbleSize val="0"/>
          <c:showCatName val="0"/>
          <c:showLeaderLines val="1"/>
          <c:showLegendKey val="0"/>
          <c:showPercent val="0"/>
          <c:showSerName val="0"/>
          <c:showVal val="0"/>
          <c:spPr bwMode="auto">
            <a:prstGeom prst="rect">
              <a:avLst/>
            </a:prstGeom>
            <a:noFill/>
            <a:ln>
              <a:noFill/>
            </a:ln>
          </c:spPr>
          <c:txPr>
            <a:bodyPr/>
            <a:p>
              <a:pPr>
                <a:defRPr sz="1100">
                  <a:solidFill>
                    <a:srgbClr val="334E60"/>
                  </a:solidFill>
                  <a:latin typeface="Georgia"/>
                  <a:ea typeface="Georgia"/>
                  <a:cs typeface="Georgia"/>
                </a:defRPr>
              </a:pPr>
              <a:endParaRPr/>
            </a:p>
          </c:txPr>
        </c:dLbls>
        <c:firstSliceAng val="0"/>
      </c:pieChart>
      <c:spPr bwMode="auto">
        <a:prstGeom prst="rect">
          <a:avLst/>
        </a:prstGeom>
        <a:noFill/>
        <a:ln>
          <a:noFill/>
        </a:ln>
      </c:spPr>
    </c:plotArea>
    <c:legend>
      <c:legendPos val="b"/>
      <c:layout/>
      <c:overlay val="0"/>
      <c:spPr bwMode="auto"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>
              <a:solidFill>
                <a:srgbClr val="334E60"/>
              </a:solidFill>
              <a:latin typeface="Georgia"/>
              <a:ea typeface="Georgia"/>
              <a:cs typeface="Georgia"/>
            </a:defRPr>
          </a:pPr>
          <a:endParaRPr lang="en-US"/>
        </a:p>
      </c:txPr>
    </c:legend>
    <c:plotVisOnly val="1"/>
    <c:dispBlanksAs val="gap"/>
    <c:showDLblsOverMax val="0"/>
  </c:chart>
  <c:spPr bwMode="auto">
    <a:xfrm>
      <a:off x="904667" y="2064107"/>
      <a:ext cx="5191329" cy="4257666"/>
    </a:xfrm>
    <a:prstGeom prst="rect">
      <a:avLst/>
    </a:prstGeom>
    <a:noFill/>
    <a:ln w="9525" cap="flat" cmpd="sng" algn="ctr">
      <a:solidFill>
        <a:schemeClr val="tx1">
          <a:lumMod val="15000"/>
          <a:lumOff val="85000"/>
          <a:alpha val="0"/>
        </a:schemeClr>
      </a:solidFill>
      <a:prstDash val="solid"/>
      <a:round/>
    </a:ln>
  </c:spPr>
  <c:txPr>
    <a:bodyPr/>
    <a:p>
      <a:pPr>
        <a:defRPr sz="1100">
          <a:solidFill>
            <a:srgbClr val="334E60"/>
          </a:solidFill>
          <a:latin typeface="Georgia"/>
          <a:ea typeface="Georgia"/>
          <a:cs typeface="Georgia"/>
        </a:defRPr>
      </a:pPr>
      <a:endParaRPr/>
    </a:p>
  </c:txPr>
  <c:externalData r:id="rId3">
    <c:autoUpdate val="0"/>
  </c:externalData>
  <c:printSettings>
    <c:headerFooter/>
    <c:pageMargins l="0.69999999999999996" r="0.69999999999999996" t="0.75" b="0.75" header="0.29999999999999999" footer="0.29999999999999999"/>
    <c:pageSetup/>
  </c:printSettings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  <cs:dataPointMarkerLayout symbol="circle" size="5"/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>
  <cs:dataPoint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Wirefram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  <cs:dataPointMarkerLayout symbol="circle" size="5"/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  <cs:dataPointMarkerLayout symbol="circle" size="5"/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  <cs:dataPointMarkerLayout symbol="circle" size="5"/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>
  <cs:dataPoint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Wirefram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  <cs:dataPointMarkerLayout symbol="circle" size="5"/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>
  <cs:dataPoint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Wirefram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  <cs:dataPointMarkerLayout symbol="circle" size="5"/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  <cs:dataPointMarkerLayout symbol="circle" size="5"/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>
  <cs:dataPoint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Wirefram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  <cs:dataPointMarkerLayout symbol="circle" size="5"/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>
  <cs:dataPoint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Wirefram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  <cs:dataPointMarkerLayout symbol="circle" size="5"/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>
  <cs:dataPoint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Wirefram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  <cs:dataPointMarkerLayout symbol="circle" size="5"/>
</cs:chartStyle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60F4749-0629-4B3E-A4EA-75590128A729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A824FB-A7F2-44FC-9AB4-2177808E3BD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60F4749-0629-4B3E-A4EA-75590128A729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A824FB-A7F2-44FC-9AB4-2177808E3BD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60F4749-0629-4B3E-A4EA-75590128A729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A824FB-A7F2-44FC-9AB4-2177808E3BD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60F4749-0629-4B3E-A4EA-75590128A729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A824FB-A7F2-44FC-9AB4-2177808E3BD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60F4749-0629-4B3E-A4EA-75590128A729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A824FB-A7F2-44FC-9AB4-2177808E3BD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60F4749-0629-4B3E-A4EA-75590128A729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A824FB-A7F2-44FC-9AB4-2177808E3BD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60F4749-0629-4B3E-A4EA-75590128A729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A824FB-A7F2-44FC-9AB4-2177808E3BD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60F4749-0629-4B3E-A4EA-75590128A729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A824FB-A7F2-44FC-9AB4-2177808E3BD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60F4749-0629-4B3E-A4EA-75590128A729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A824FB-A7F2-44FC-9AB4-2177808E3BD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60F4749-0629-4B3E-A4EA-75590128A729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A824FB-A7F2-44FC-9AB4-2177808E3BD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60F4749-0629-4B3E-A4EA-75590128A729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A824FB-A7F2-44FC-9AB4-2177808E3BD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blipFill>
          <a:blip r:embed="rId13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60F4749-0629-4B3E-A4EA-75590128A729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6A824FB-A7F2-44FC-9AB4-2177808E3BDD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chart" Target="../charts/chart6.xml" /><Relationship Id="rId4" Type="http://schemas.openxmlformats.org/officeDocument/2006/relationships/chart" Target="../charts/chart7.xml" 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chart" Target="../charts/chart8.xml" 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chart" Target="../charts/chart9.xml" /><Relationship Id="rId4" Type="http://schemas.openxmlformats.org/officeDocument/2006/relationships/chart" Target="../charts/chart10.xml" 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chart" Target="../charts/chart11.xml" /><Relationship Id="rId4" Type="http://schemas.openxmlformats.org/officeDocument/2006/relationships/chart" Target="../charts/chart12.xml" 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chart" Target="../charts/chart1.xml" 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chart" Target="../charts/chart2.xml" 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 /><Relationship Id="rId3" Type="http://schemas.openxmlformats.org/officeDocument/2006/relationships/image" Target="../media/image3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chart" Target="../charts/chart4.xml" 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chart" Target="../charts/chart5.xml" 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 bwMode="auto">
          <a:xfrm>
            <a:off x="1139743" y="1800147"/>
            <a:ext cx="9892638" cy="2712284"/>
          </a:xfrm>
          <a:prstGeom prst="rect">
            <a:avLst/>
          </a:prstGeom>
          <a:solidFill>
            <a:schemeClr val="bg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6202018" y="5108712"/>
            <a:ext cx="5559286" cy="1202635"/>
          </a:xfrm>
          <a:prstGeom prst="rect">
            <a:avLst/>
          </a:prstGeom>
          <a:solidFill>
            <a:schemeClr val="bg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340242" y="278640"/>
            <a:ext cx="4341954" cy="1177396"/>
          </a:xfrm>
          <a:prstGeom prst="rect">
            <a:avLst/>
          </a:prstGeom>
        </p:spPr>
      </p:pic>
      <p:sp>
        <p:nvSpPr>
          <p:cNvPr id="7" name="Title 2"/>
          <p:cNvSpPr txBox="1"/>
          <p:nvPr/>
        </p:nvSpPr>
        <p:spPr bwMode="auto">
          <a:xfrm>
            <a:off x="1139742" y="1753048"/>
            <a:ext cx="9912516" cy="275938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defRPr/>
            </a:pPr>
            <a:r>
              <a:rPr lang="ru-RU" sz="2400" b="1">
                <a:solidFill>
                  <a:srgbClr val="9A3A3A"/>
                </a:solidFill>
                <a:latin typeface="Georgia"/>
              </a:rPr>
              <a:t>О РЕЗУЛЬТАТАХ РАБОТЫ</a:t>
            </a:r>
            <a:br>
              <a:rPr lang="ru-RU" sz="2400" b="1">
                <a:solidFill>
                  <a:srgbClr val="9A3A3A"/>
                </a:solidFill>
                <a:latin typeface="Georgia"/>
              </a:rPr>
            </a:br>
            <a:r>
              <a:rPr lang="ru-RU" sz="2400" b="1">
                <a:solidFill>
                  <a:srgbClr val="9A3A3A"/>
                </a:solidFill>
                <a:latin typeface="Georgia"/>
              </a:rPr>
              <a:t>ОТДЕЛА </a:t>
            </a:r>
            <a:r>
              <a:rPr lang="ru-RU" sz="2400" b="1">
                <a:solidFill>
                  <a:srgbClr val="9A3A3A"/>
                </a:solidFill>
                <a:latin typeface="Georgia"/>
              </a:rPr>
              <a:t>ТЕРРИТОРИАЛЬНОГО ПЛАНИРОВАНИЯ И ГРАДОСТРОИТЕЛЬНОГО ЗОНИРОВАНИЯ</a:t>
            </a:r>
            <a:br>
              <a:rPr lang="ru-RU" sz="2400" b="1">
                <a:solidFill>
                  <a:srgbClr val="9A3A3A"/>
                </a:solidFill>
                <a:latin typeface="Georgia"/>
              </a:rPr>
            </a:br>
            <a:r>
              <a:rPr lang="ru-RU" sz="2400" b="1">
                <a:solidFill>
                  <a:srgbClr val="9A3A3A"/>
                </a:solidFill>
                <a:latin typeface="Georgia"/>
              </a:rPr>
              <a:t>В 2025 ГОДУ И ПЛАНАХ НА 2026 ГОД</a:t>
            </a:r>
            <a:endParaRPr/>
          </a:p>
        </p:txBody>
      </p:sp>
      <p:sp>
        <p:nvSpPr>
          <p:cNvPr id="8" name="Title 1"/>
          <p:cNvSpPr txBox="1"/>
          <p:nvPr/>
        </p:nvSpPr>
        <p:spPr bwMode="auto">
          <a:xfrm>
            <a:off x="4796999" y="6205276"/>
            <a:ext cx="2598002" cy="473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ru-RU" sz="1200" b="1">
                <a:solidFill>
                  <a:srgbClr val="344F61"/>
                </a:solidFill>
                <a:latin typeface="Georgia"/>
              </a:rPr>
              <a:t>Ленинградская область </a:t>
            </a:r>
            <a:r>
              <a:rPr lang="ru-RU" sz="1200" b="1">
                <a:solidFill>
                  <a:srgbClr val="344F61"/>
                </a:solidFill>
                <a:latin typeface="Georgia"/>
              </a:rPr>
              <a:t>2026</a:t>
            </a:r>
            <a:endParaRPr sz="1200" b="1">
              <a:solidFill>
                <a:srgbClr val="344F61"/>
              </a:solidFill>
              <a:latin typeface="Georgia"/>
            </a:endParaRPr>
          </a:p>
        </p:txBody>
      </p:sp>
      <p:sp>
        <p:nvSpPr>
          <p:cNvPr id="9" name="Title 1"/>
          <p:cNvSpPr txBox="1"/>
          <p:nvPr/>
        </p:nvSpPr>
        <p:spPr bwMode="auto">
          <a:xfrm>
            <a:off x="6480312" y="5327374"/>
            <a:ext cx="5201884" cy="799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defRPr/>
            </a:pPr>
            <a:r>
              <a:rPr lang="ru-RU" sz="1400" b="1">
                <a:solidFill>
                  <a:srgbClr val="334E60"/>
                </a:solidFill>
                <a:latin typeface="Georgia"/>
              </a:rPr>
              <a:t>Начальник отдела территориального планирования и градостроительного зонирования комитета градостроительной политики Ленинградской области </a:t>
            </a:r>
            <a:endParaRPr/>
          </a:p>
          <a:p>
            <a:pPr algn="r">
              <a:lnSpc>
                <a:spcPct val="100000"/>
              </a:lnSpc>
              <a:defRPr/>
            </a:pPr>
            <a:r>
              <a:rPr lang="ru-RU" sz="1400" b="1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Ольга Владимировна Нецветаева</a:t>
            </a:r>
            <a:endParaRPr lang="en-US" sz="1400" b="1">
              <a:solidFill>
                <a:srgbClr val="334E60"/>
              </a:solidFill>
              <a:latin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30449484" name="Прямоугольник 6"/>
          <p:cNvSpPr/>
          <p:nvPr/>
        </p:nvSpPr>
        <p:spPr bwMode="auto">
          <a:xfrm flipH="0" flipV="0">
            <a:off x="838198" y="407502"/>
            <a:ext cx="10515600" cy="877907"/>
          </a:xfrm>
          <a:prstGeom prst="rect">
            <a:avLst/>
          </a:prstGeom>
          <a:gradFill>
            <a:gsLst>
              <a:gs pos="0">
                <a:srgbClr val="FF7575"/>
              </a:gs>
              <a:gs pos="51000">
                <a:schemeClr val="tx2">
                  <a:lumMod val="60000"/>
                  <a:lumOff val="40000"/>
                </a:schemeClr>
              </a:gs>
              <a:gs pos="100000">
                <a:srgbClr val="334E6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89869110" name="Заголовок 1"/>
          <p:cNvSpPr>
            <a:spLocks noGrp="1"/>
          </p:cNvSpPr>
          <p:nvPr>
            <p:ph type="title"/>
          </p:nvPr>
        </p:nvSpPr>
        <p:spPr bwMode="auto">
          <a:xfrm>
            <a:off x="838198" y="169364"/>
            <a:ext cx="10515600" cy="132556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i="0" u="none" strike="noStrike" cap="none" spc="0">
                <a:solidFill>
                  <a:schemeClr val="bg1"/>
                </a:solidFill>
                <a:latin typeface="Georgia"/>
                <a:ea typeface="Georgia"/>
                <a:cs typeface="Georgia"/>
              </a:rPr>
              <a:t>Документы территориального планирования</a:t>
            </a:r>
            <a:r>
              <a:rPr lang="ru-RU" sz="2800" b="1" i="0" u="none" strike="noStrike" cap="none" spc="0">
                <a:solidFill>
                  <a:schemeClr val="bg1"/>
                </a:solidFill>
                <a:latin typeface="Georgia"/>
                <a:ea typeface="Georgia"/>
                <a:cs typeface="Georgia"/>
              </a:rPr>
              <a:t> ЛО</a:t>
            </a:r>
            <a:endParaRPr lang="ru-RU" sz="2800" b="1" i="0" u="none" strike="noStrike" cap="none" spc="0">
              <a:solidFill>
                <a:schemeClr val="bg1"/>
              </a:solidFill>
              <a:latin typeface="Georgia"/>
              <a:cs typeface="Georgia"/>
            </a:endParaRPr>
          </a:p>
        </p:txBody>
      </p:sp>
      <p:pic>
        <p:nvPicPr>
          <p:cNvPr id="500845946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337037" y="5960598"/>
            <a:ext cx="2663875" cy="722354"/>
          </a:xfrm>
          <a:prstGeom prst="rect">
            <a:avLst/>
          </a:prstGeom>
        </p:spPr>
      </p:pic>
      <p:sp>
        <p:nvSpPr>
          <p:cNvPr id="405206434" name="Прямоугольник 13"/>
          <p:cNvSpPr/>
          <p:nvPr/>
        </p:nvSpPr>
        <p:spPr bwMode="auto">
          <a:xfrm flipH="0" flipV="0">
            <a:off x="838197" y="1301748"/>
            <a:ext cx="5637849" cy="1615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u="none" strike="noStrike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Количество проектов </a:t>
            </a:r>
            <a:r>
              <a:rPr lang="ru-RU" sz="20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генпланов</a:t>
            </a:r>
            <a:br>
              <a:rPr lang="ru-RU" sz="20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</a:br>
            <a:r>
              <a:rPr lang="ru-RU" sz="20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(изменений </a:t>
            </a:r>
            <a:r>
              <a:rPr lang="ru-RU" sz="20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в них</a:t>
            </a:r>
            <a:r>
              <a:rPr lang="ru-RU" sz="20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), уведомления об обеспечении доступа к которым поступили в Правительство ЛО, ед.</a:t>
            </a:r>
            <a:endParaRPr lang="ru-RU" sz="2000" b="0" i="0" u="none" strike="noStrike" cap="none" spc="0">
              <a:solidFill>
                <a:srgbClr val="334E60"/>
              </a:solidFill>
              <a:latin typeface="Georgia"/>
              <a:cs typeface="Georgia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000" b="0" i="0" u="none" strike="noStrike" cap="none" spc="0">
              <a:solidFill>
                <a:srgbClr val="334E60"/>
              </a:solidFill>
              <a:latin typeface="Georgia"/>
              <a:cs typeface="Georgia"/>
            </a:endParaRPr>
          </a:p>
        </p:txBody>
      </p:sp>
      <p:graphicFrame>
        <p:nvGraphicFramePr>
          <p:cNvPr id="2121903673" name=""/>
          <p:cNvGraphicFramePr>
            <a:graphicFrameLocks xmlns:a="http://schemas.openxmlformats.org/drawingml/2006/main"/>
          </p:cNvGraphicFramePr>
          <p:nvPr/>
        </p:nvGraphicFramePr>
        <p:xfrm>
          <a:off x="718712" y="2738645"/>
          <a:ext cx="5971037" cy="3473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84250466" name=""/>
          <p:cNvGraphicFramePr>
            <a:graphicFrameLocks xmlns:a="http://schemas.openxmlformats.org/drawingml/2006/main"/>
          </p:cNvGraphicFramePr>
          <p:nvPr/>
        </p:nvGraphicFramePr>
        <p:xfrm>
          <a:off x="6476047" y="2622291"/>
          <a:ext cx="5471995" cy="3250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7025214" name="Прямоугольник 21"/>
          <p:cNvSpPr/>
          <p:nvPr/>
        </p:nvSpPr>
        <p:spPr bwMode="auto">
          <a:xfrm flipH="0" flipV="0">
            <a:off x="6476047" y="1301748"/>
            <a:ext cx="4879191" cy="1310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Количество проектов, рассмотренных в рамках согласительных комиссий </a:t>
            </a:r>
            <a:br>
              <a:rPr lang="ru-RU" sz="20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</a:br>
            <a:r>
              <a:rPr lang="ru-RU" sz="20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по урегулированию разногласий </a:t>
            </a:r>
            <a:br>
              <a:rPr lang="ru-RU" sz="20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</a:br>
            <a:r>
              <a:rPr lang="ru-RU" sz="20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по проектам, </a:t>
            </a:r>
            <a:r>
              <a:rPr lang="ru-RU" sz="20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ед.</a:t>
            </a:r>
            <a:endParaRPr lang="ru-RU" sz="2000" b="0" i="0" u="none" strike="noStrike" cap="none" spc="0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385542272" name="Прямоугольник 13"/>
          <p:cNvSpPr/>
          <p:nvPr/>
        </p:nvSpPr>
        <p:spPr bwMode="auto">
          <a:xfrm flipH="0" flipV="0">
            <a:off x="7884132" y="2825073"/>
            <a:ext cx="538588" cy="427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198"/>
              </a:spcAft>
              <a:tabLst>
                <a:tab pos="900428" algn="l"/>
              </a:tabLst>
              <a:defRPr/>
            </a:pPr>
            <a:r>
              <a:rPr lang="ru-RU" sz="22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2</a:t>
            </a:r>
            <a:endParaRPr sz="2200" u="none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658453787" name="Прямоугольник 13"/>
          <p:cNvSpPr/>
          <p:nvPr/>
        </p:nvSpPr>
        <p:spPr bwMode="auto">
          <a:xfrm flipH="0" flipV="0">
            <a:off x="8688671" y="2408751"/>
            <a:ext cx="539308" cy="427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198"/>
              </a:spcAft>
              <a:tabLst>
                <a:tab pos="900428" algn="l"/>
              </a:tabLst>
              <a:defRPr/>
            </a:pPr>
            <a:r>
              <a:rPr lang="ru-RU" sz="22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2</a:t>
            </a:r>
            <a:endParaRPr sz="2200" u="none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469172187" name="Прямоугольник 13"/>
          <p:cNvSpPr/>
          <p:nvPr/>
        </p:nvSpPr>
        <p:spPr bwMode="auto">
          <a:xfrm flipH="0" flipV="0">
            <a:off x="9835370" y="2565295"/>
            <a:ext cx="539668" cy="427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198"/>
              </a:spcAft>
              <a:tabLst>
                <a:tab pos="900428" algn="l"/>
              </a:tabLst>
              <a:defRPr/>
            </a:pPr>
            <a:r>
              <a:rPr lang="ru-RU" sz="22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4</a:t>
            </a:r>
            <a:endParaRPr sz="2200" u="none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60326866" name="Прямоугольник 13"/>
          <p:cNvSpPr/>
          <p:nvPr/>
        </p:nvSpPr>
        <p:spPr bwMode="auto">
          <a:xfrm flipH="0" flipV="0">
            <a:off x="10446070" y="3324441"/>
            <a:ext cx="540028" cy="427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198"/>
              </a:spcAft>
              <a:tabLst>
                <a:tab pos="900428" algn="l"/>
              </a:tabLst>
              <a:defRPr/>
            </a:pPr>
            <a:r>
              <a:rPr lang="ru-RU" sz="22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1</a:t>
            </a:r>
            <a:endParaRPr sz="2200" u="none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1216634561" name="Прямоугольник 13"/>
          <p:cNvSpPr/>
          <p:nvPr/>
        </p:nvSpPr>
        <p:spPr bwMode="auto">
          <a:xfrm flipH="0" flipV="0">
            <a:off x="10445710" y="4498038"/>
            <a:ext cx="540388" cy="427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198"/>
              </a:spcAft>
              <a:tabLst>
                <a:tab pos="900428" algn="l"/>
              </a:tabLst>
              <a:defRPr/>
            </a:pPr>
            <a:r>
              <a:rPr lang="ru-RU" sz="22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5</a:t>
            </a:r>
            <a:endParaRPr sz="2200" u="none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1500394375" name="Прямоугольник 13"/>
          <p:cNvSpPr/>
          <p:nvPr/>
        </p:nvSpPr>
        <p:spPr bwMode="auto">
          <a:xfrm flipH="0" flipV="0">
            <a:off x="8013598" y="4832642"/>
            <a:ext cx="540748" cy="427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198"/>
              </a:spcAft>
              <a:tabLst>
                <a:tab pos="900428" algn="l"/>
              </a:tabLst>
              <a:defRPr/>
            </a:pPr>
            <a:r>
              <a:rPr lang="ru-RU" sz="22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7</a:t>
            </a:r>
            <a:endParaRPr sz="2200" u="none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924454975" name="Прямоугольник 13"/>
          <p:cNvSpPr/>
          <p:nvPr/>
        </p:nvSpPr>
        <p:spPr bwMode="auto">
          <a:xfrm flipH="0" flipV="0">
            <a:off x="7569715" y="3537982"/>
            <a:ext cx="541108" cy="427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198"/>
              </a:spcAft>
              <a:tabLst>
                <a:tab pos="900428" algn="l"/>
              </a:tabLst>
              <a:defRPr/>
            </a:pPr>
            <a:r>
              <a:rPr lang="ru-RU" sz="22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2</a:t>
            </a:r>
            <a:endParaRPr sz="2200" u="none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1260460241" name="Прямоугольник 13"/>
          <p:cNvSpPr/>
          <p:nvPr/>
        </p:nvSpPr>
        <p:spPr bwMode="auto">
          <a:xfrm flipH="0" flipV="0">
            <a:off x="10836203" y="3300490"/>
            <a:ext cx="1035909" cy="82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197"/>
              </a:spcAft>
              <a:tabLst>
                <a:tab pos="900427" algn="l"/>
              </a:tabLst>
              <a:defRPr/>
            </a:pPr>
            <a:r>
              <a:rPr sz="4800" u="none">
                <a:solidFill>
                  <a:srgbClr val="334E60"/>
                </a:solidFill>
                <a:latin typeface="Georgia"/>
                <a:cs typeface="Georgia"/>
              </a:rPr>
              <a:t>23</a:t>
            </a:r>
            <a:endParaRPr sz="4800" u="none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284277430" name="Прямоугольник 13"/>
          <p:cNvSpPr/>
          <p:nvPr/>
        </p:nvSpPr>
        <p:spPr bwMode="auto">
          <a:xfrm flipH="0" flipV="0">
            <a:off x="10836923" y="3859227"/>
            <a:ext cx="1036629" cy="82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197"/>
              </a:spcAft>
              <a:tabLst>
                <a:tab pos="900427" algn="l"/>
              </a:tabLst>
              <a:defRPr/>
            </a:pPr>
            <a:r>
              <a:rPr sz="4800" u="none">
                <a:solidFill>
                  <a:srgbClr val="334E60"/>
                </a:solidFill>
                <a:latin typeface="Georgia"/>
                <a:cs typeface="Georgia"/>
              </a:rPr>
              <a:t>46</a:t>
            </a:r>
            <a:endParaRPr sz="4800" u="none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2095648376" name="Прямоугольник 13"/>
          <p:cNvSpPr/>
          <p:nvPr/>
        </p:nvSpPr>
        <p:spPr bwMode="auto">
          <a:xfrm flipH="0" flipV="0">
            <a:off x="5143254" y="4070957"/>
            <a:ext cx="540027" cy="427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197"/>
              </a:spcAft>
              <a:tabLst>
                <a:tab pos="900427" algn="l"/>
              </a:tabLst>
              <a:defRPr/>
            </a:pPr>
            <a:r>
              <a:rPr lang="ru-RU" sz="22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12</a:t>
            </a:r>
            <a:endParaRPr sz="2200" u="none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526782824" name="Прямоугольник 13"/>
          <p:cNvSpPr/>
          <p:nvPr/>
        </p:nvSpPr>
        <p:spPr bwMode="auto">
          <a:xfrm flipH="0" flipV="0">
            <a:off x="4010837" y="4940348"/>
            <a:ext cx="540387" cy="427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197"/>
              </a:spcAft>
              <a:tabLst>
                <a:tab pos="900427" algn="l"/>
              </a:tabLst>
              <a:defRPr/>
            </a:pPr>
            <a:r>
              <a:rPr lang="ru-RU" sz="22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2</a:t>
            </a:r>
            <a:endParaRPr sz="2200" u="none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1671737836" name="Прямоугольник 13"/>
          <p:cNvSpPr/>
          <p:nvPr/>
        </p:nvSpPr>
        <p:spPr bwMode="auto">
          <a:xfrm flipH="0" flipV="0">
            <a:off x="4010837" y="2499248"/>
            <a:ext cx="540387" cy="427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197"/>
              </a:spcAft>
              <a:tabLst>
                <a:tab pos="900427" algn="l"/>
              </a:tabLst>
              <a:defRPr/>
            </a:pPr>
            <a:r>
              <a:rPr lang="ru-RU" sz="22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4</a:t>
            </a:r>
            <a:endParaRPr sz="2200" u="none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1809212327" name="Прямоугольник 13"/>
          <p:cNvSpPr/>
          <p:nvPr/>
        </p:nvSpPr>
        <p:spPr bwMode="auto">
          <a:xfrm flipH="0" flipV="0">
            <a:off x="3322593" y="2446331"/>
            <a:ext cx="540387" cy="427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197"/>
              </a:spcAft>
              <a:tabLst>
                <a:tab pos="900427" algn="l"/>
              </a:tabLst>
              <a:defRPr/>
            </a:pPr>
            <a:r>
              <a:rPr lang="ru-RU" sz="22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2</a:t>
            </a:r>
            <a:endParaRPr sz="2200" u="none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1441002309" name="Прямоугольник 13"/>
          <p:cNvSpPr/>
          <p:nvPr/>
        </p:nvSpPr>
        <p:spPr bwMode="auto">
          <a:xfrm flipH="0" flipV="0">
            <a:off x="2518587" y="2778834"/>
            <a:ext cx="540387" cy="427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197"/>
              </a:spcAft>
              <a:tabLst>
                <a:tab pos="900427" algn="l"/>
              </a:tabLst>
              <a:defRPr/>
            </a:pPr>
            <a:r>
              <a:rPr lang="ru-RU" sz="22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4</a:t>
            </a:r>
            <a:endParaRPr sz="2200" u="none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1434928837" name="Прямоугольник 13"/>
          <p:cNvSpPr/>
          <p:nvPr/>
        </p:nvSpPr>
        <p:spPr bwMode="auto">
          <a:xfrm flipH="0" flipV="0">
            <a:off x="2232837" y="3124448"/>
            <a:ext cx="540747" cy="427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197"/>
              </a:spcAft>
              <a:tabLst>
                <a:tab pos="900427" algn="l"/>
              </a:tabLst>
              <a:defRPr/>
            </a:pPr>
            <a:r>
              <a:rPr lang="ru-RU" sz="22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1</a:t>
            </a:r>
            <a:endParaRPr sz="2200" u="none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686005846" name="Прямоугольник 13"/>
          <p:cNvSpPr/>
          <p:nvPr/>
        </p:nvSpPr>
        <p:spPr bwMode="auto">
          <a:xfrm flipH="0" flipV="0">
            <a:off x="3592787" y="5046181"/>
            <a:ext cx="540387" cy="427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197"/>
              </a:spcAft>
              <a:tabLst>
                <a:tab pos="900427" algn="l"/>
              </a:tabLst>
              <a:defRPr/>
            </a:pPr>
            <a:r>
              <a:rPr lang="ru-RU" sz="22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2</a:t>
            </a:r>
            <a:endParaRPr sz="2200" u="none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2644314" name="Прямоугольник 13"/>
          <p:cNvSpPr/>
          <p:nvPr/>
        </p:nvSpPr>
        <p:spPr bwMode="auto">
          <a:xfrm flipH="0" flipV="0">
            <a:off x="2391587" y="4940348"/>
            <a:ext cx="540747" cy="427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197"/>
              </a:spcAft>
              <a:tabLst>
                <a:tab pos="900427" algn="l"/>
              </a:tabLst>
              <a:defRPr/>
            </a:pPr>
            <a:r>
              <a:rPr lang="ru-RU" sz="22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6</a:t>
            </a:r>
            <a:endParaRPr sz="2200" u="none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1329821899" name="Прямоугольник 13"/>
          <p:cNvSpPr/>
          <p:nvPr/>
        </p:nvSpPr>
        <p:spPr bwMode="auto">
          <a:xfrm flipH="0" flipV="0">
            <a:off x="2009589" y="3806374"/>
            <a:ext cx="541107" cy="427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197"/>
              </a:spcAft>
              <a:tabLst>
                <a:tab pos="900427" algn="l"/>
              </a:tabLst>
              <a:defRPr/>
            </a:pPr>
            <a:r>
              <a:rPr lang="ru-RU" sz="22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5</a:t>
            </a:r>
            <a:endParaRPr sz="2200" u="none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832417767" name="Прямоугольник 13"/>
          <p:cNvSpPr/>
          <p:nvPr/>
        </p:nvSpPr>
        <p:spPr bwMode="auto">
          <a:xfrm flipH="0" flipV="0">
            <a:off x="3370537" y="5048054"/>
            <a:ext cx="541107" cy="427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197"/>
              </a:spcAft>
              <a:tabLst>
                <a:tab pos="900427" algn="l"/>
              </a:tabLst>
              <a:defRPr/>
            </a:pPr>
            <a:r>
              <a:rPr sz="2200" u="none">
                <a:solidFill>
                  <a:srgbClr val="334E60"/>
                </a:solidFill>
                <a:latin typeface="Georgia"/>
                <a:cs typeface="Georgia"/>
              </a:rPr>
              <a:t>1</a:t>
            </a:r>
            <a:endParaRPr sz="2200" u="none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2138953672" name="Прямоугольник 13"/>
          <p:cNvSpPr/>
          <p:nvPr/>
        </p:nvSpPr>
        <p:spPr bwMode="auto">
          <a:xfrm flipH="0" flipV="0">
            <a:off x="1025877" y="3712150"/>
            <a:ext cx="1036989" cy="82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197"/>
              </a:spcAft>
              <a:tabLst>
                <a:tab pos="900427" algn="l"/>
              </a:tabLst>
              <a:defRPr/>
            </a:pPr>
            <a:r>
              <a:rPr sz="4800" u="none">
                <a:solidFill>
                  <a:srgbClr val="334E60"/>
                </a:solidFill>
                <a:latin typeface="Georgia"/>
                <a:cs typeface="Georgia"/>
              </a:rPr>
              <a:t>47</a:t>
            </a:r>
            <a:endParaRPr sz="4800" u="none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1976492958" name="Прямоугольник 13"/>
          <p:cNvSpPr/>
          <p:nvPr/>
        </p:nvSpPr>
        <p:spPr bwMode="auto">
          <a:xfrm flipH="0" flipV="0">
            <a:off x="1048724" y="3196594"/>
            <a:ext cx="1037709" cy="82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197"/>
              </a:spcAft>
              <a:tabLst>
                <a:tab pos="900427" algn="l"/>
              </a:tabLst>
              <a:defRPr/>
            </a:pPr>
            <a:r>
              <a:rPr sz="4800" u="none">
                <a:solidFill>
                  <a:srgbClr val="334E60"/>
                </a:solidFill>
                <a:latin typeface="Georgia"/>
                <a:cs typeface="Georgia"/>
              </a:rPr>
              <a:t>39</a:t>
            </a:r>
            <a:endParaRPr sz="4800" u="none">
              <a:solidFill>
                <a:srgbClr val="334E60"/>
              </a:solidFill>
              <a:latin typeface="Georgia"/>
              <a:cs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2908021" name="Прямоугольник 6"/>
          <p:cNvSpPr/>
          <p:nvPr/>
        </p:nvSpPr>
        <p:spPr bwMode="auto">
          <a:xfrm flipH="0" flipV="0">
            <a:off x="838198" y="407502"/>
            <a:ext cx="10515600" cy="877907"/>
          </a:xfrm>
          <a:prstGeom prst="rect">
            <a:avLst/>
          </a:prstGeom>
          <a:gradFill>
            <a:gsLst>
              <a:gs pos="0">
                <a:srgbClr val="FF7575"/>
              </a:gs>
              <a:gs pos="51000">
                <a:schemeClr val="tx2">
                  <a:lumMod val="60000"/>
                  <a:lumOff val="40000"/>
                </a:schemeClr>
              </a:gs>
              <a:gs pos="100000">
                <a:srgbClr val="334E6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5001486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198" y="169364"/>
            <a:ext cx="10515600" cy="132556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i="0" u="none" strike="noStrike" cap="none" spc="0">
                <a:solidFill>
                  <a:schemeClr val="bg1"/>
                </a:solidFill>
                <a:latin typeface="Georgia"/>
                <a:ea typeface="Georgia"/>
                <a:cs typeface="Georgia"/>
              </a:rPr>
              <a:t>Документы территориального планирования</a:t>
            </a:r>
            <a:r>
              <a:rPr lang="ru-RU" sz="2800" b="1" i="0" u="none" strike="noStrike" cap="none" spc="0">
                <a:solidFill>
                  <a:schemeClr val="bg1"/>
                </a:solidFill>
                <a:latin typeface="Georgia"/>
                <a:ea typeface="Georgia"/>
                <a:cs typeface="Georgia"/>
              </a:rPr>
              <a:t> ЛО</a:t>
            </a:r>
            <a:endParaRPr lang="ru-RU" sz="2800" b="1" i="0" u="none" strike="noStrike" cap="none" spc="0">
              <a:solidFill>
                <a:schemeClr val="bg1"/>
              </a:solidFill>
              <a:latin typeface="Georgia"/>
              <a:cs typeface="Georgia"/>
            </a:endParaRPr>
          </a:p>
        </p:txBody>
      </p:sp>
      <p:pic>
        <p:nvPicPr>
          <p:cNvPr id="647937087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337037" y="5960598"/>
            <a:ext cx="2663875" cy="722354"/>
          </a:xfrm>
          <a:prstGeom prst="rect">
            <a:avLst/>
          </a:prstGeom>
        </p:spPr>
      </p:pic>
      <p:sp>
        <p:nvSpPr>
          <p:cNvPr id="383115246" name="Прямоугольник 13"/>
          <p:cNvSpPr/>
          <p:nvPr/>
        </p:nvSpPr>
        <p:spPr bwMode="auto">
          <a:xfrm flipH="0" flipV="0">
            <a:off x="838197" y="1301748"/>
            <a:ext cx="10527478" cy="975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800" b="0" i="0" u="none" strike="noStrike" cap="none" spc="0">
                <a:solidFill>
                  <a:srgbClr val="376292"/>
                </a:solidFill>
                <a:latin typeface="Candara"/>
                <a:ea typeface="Arial"/>
                <a:cs typeface="Arial"/>
              </a:defRPr>
            </a:pPr>
            <a:r>
              <a:rPr lang="ru-RU" sz="20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Количество поселений, проекты генпланов которых </a:t>
            </a:r>
            <a:r>
              <a:rPr lang="ru-RU" sz="20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(изменений в них) </a:t>
            </a:r>
            <a:r>
              <a:rPr lang="ru-RU" sz="20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представлены в Комитет градостроительной политики ЛО для утверждения Правительством ЛО</a:t>
            </a:r>
            <a:endParaRPr sz="2000" b="0">
              <a:solidFill>
                <a:srgbClr val="334E60"/>
              </a:solidFill>
              <a:latin typeface="Georgia"/>
              <a:cs typeface="Georgia"/>
            </a:endParaRPr>
          </a:p>
          <a:p>
            <a:pPr>
              <a:defRPr/>
            </a:pPr>
            <a:endParaRPr b="0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17838020" name="Прямоугольник 13"/>
          <p:cNvSpPr/>
          <p:nvPr/>
        </p:nvSpPr>
        <p:spPr bwMode="auto">
          <a:xfrm flipH="0" flipV="0">
            <a:off x="10668974" y="2763850"/>
            <a:ext cx="1036989" cy="82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198"/>
              </a:spcAft>
              <a:tabLst>
                <a:tab pos="900428" algn="l"/>
              </a:tabLst>
              <a:defRPr/>
            </a:pPr>
            <a:r>
              <a:rPr sz="4800" u="none">
                <a:solidFill>
                  <a:srgbClr val="334E60"/>
                </a:solidFill>
                <a:latin typeface="Georgia"/>
                <a:cs typeface="Georgia"/>
              </a:rPr>
              <a:t>73</a:t>
            </a:r>
            <a:endParaRPr sz="4800" u="none">
              <a:solidFill>
                <a:srgbClr val="334E60"/>
              </a:solidFill>
              <a:latin typeface="Georgia"/>
              <a:cs typeface="Georgia"/>
            </a:endParaRPr>
          </a:p>
        </p:txBody>
      </p:sp>
      <p:graphicFrame>
        <p:nvGraphicFramePr>
          <p:cNvPr id="289671692" name=""/>
          <p:cNvGraphicFramePr>
            <a:graphicFrameLocks xmlns:a="http://schemas.openxmlformats.org/drawingml/2006/main"/>
          </p:cNvGraphicFramePr>
          <p:nvPr/>
        </p:nvGraphicFramePr>
        <p:xfrm>
          <a:off x="828122" y="1966181"/>
          <a:ext cx="10525672" cy="3939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92598909" name="Прямоугольник 13"/>
          <p:cNvSpPr/>
          <p:nvPr/>
        </p:nvSpPr>
        <p:spPr bwMode="auto">
          <a:xfrm flipH="0" flipV="0">
            <a:off x="9937378" y="2137421"/>
            <a:ext cx="541108" cy="427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198"/>
              </a:spcAft>
              <a:tabLst>
                <a:tab pos="900428" algn="l"/>
              </a:tabLst>
              <a:defRPr/>
            </a:pPr>
            <a:r>
              <a:rPr lang="ru-RU" sz="22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38</a:t>
            </a:r>
            <a:endParaRPr sz="2200" u="none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137115040" name="Прямоугольник 13"/>
          <p:cNvSpPr/>
          <p:nvPr/>
        </p:nvSpPr>
        <p:spPr bwMode="auto">
          <a:xfrm flipH="0" flipV="0">
            <a:off x="7967935" y="2821743"/>
            <a:ext cx="537868" cy="427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198"/>
              </a:spcAft>
              <a:tabLst>
                <a:tab pos="900428" algn="l"/>
              </a:tabLst>
              <a:defRPr/>
            </a:pPr>
            <a:r>
              <a:rPr lang="ru-RU" sz="22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29</a:t>
            </a:r>
            <a:endParaRPr sz="2200" u="none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531072475" name="Прямоугольник 13"/>
          <p:cNvSpPr/>
          <p:nvPr/>
        </p:nvSpPr>
        <p:spPr bwMode="auto">
          <a:xfrm flipH="0" flipV="0">
            <a:off x="5997912" y="2823132"/>
            <a:ext cx="536428" cy="427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198"/>
              </a:spcAft>
              <a:tabLst>
                <a:tab pos="900428" algn="l"/>
              </a:tabLst>
              <a:defRPr/>
            </a:pPr>
            <a:r>
              <a:rPr lang="ru-RU" sz="22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30</a:t>
            </a:r>
            <a:endParaRPr sz="2200" u="none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1882335140" name="Прямоугольник 13"/>
          <p:cNvSpPr/>
          <p:nvPr/>
        </p:nvSpPr>
        <p:spPr bwMode="auto">
          <a:xfrm flipH="0" flipV="0">
            <a:off x="4019976" y="3738097"/>
            <a:ext cx="534989" cy="427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198"/>
              </a:spcAft>
              <a:tabLst>
                <a:tab pos="900428" algn="l"/>
              </a:tabLst>
              <a:defRPr/>
            </a:pPr>
            <a:r>
              <a:rPr lang="ru-RU" sz="22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17</a:t>
            </a:r>
            <a:endParaRPr sz="2200" u="none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82418922" name="Прямоугольник 13"/>
          <p:cNvSpPr/>
          <p:nvPr/>
        </p:nvSpPr>
        <p:spPr bwMode="auto">
          <a:xfrm flipH="0" flipV="0">
            <a:off x="1977787" y="3612742"/>
            <a:ext cx="534269" cy="427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198"/>
              </a:spcAft>
              <a:tabLst>
                <a:tab pos="900428" algn="l"/>
              </a:tabLst>
              <a:defRPr/>
            </a:pPr>
            <a:r>
              <a:rPr lang="ru-RU" sz="22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20</a:t>
            </a:r>
            <a:endParaRPr sz="2200" u="none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90707711" name="Прямоугольник 13"/>
          <p:cNvSpPr/>
          <p:nvPr/>
        </p:nvSpPr>
        <p:spPr bwMode="auto">
          <a:xfrm flipH="0" flipV="0">
            <a:off x="10668974" y="3771837"/>
            <a:ext cx="1036270" cy="82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198"/>
              </a:spcAft>
              <a:tabLst>
                <a:tab pos="900428" algn="l"/>
              </a:tabLst>
              <a:defRPr/>
            </a:pPr>
            <a:r>
              <a:rPr sz="4800" u="none">
                <a:solidFill>
                  <a:srgbClr val="334E60"/>
                </a:solidFill>
                <a:latin typeface="Georgia"/>
                <a:cs typeface="Georgia"/>
              </a:rPr>
              <a:t>16</a:t>
            </a:r>
            <a:endParaRPr sz="4800" u="none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1943578876" name="Прямоугольник 13"/>
          <p:cNvSpPr/>
          <p:nvPr/>
        </p:nvSpPr>
        <p:spPr bwMode="auto">
          <a:xfrm flipH="0" flipV="0">
            <a:off x="1718777" y="5692572"/>
            <a:ext cx="1052289" cy="427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197"/>
              </a:spcAft>
              <a:tabLst>
                <a:tab pos="900427" algn="l"/>
              </a:tabLst>
              <a:defRPr/>
            </a:pPr>
            <a:r>
              <a:rPr lang="ru-RU" sz="22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2021</a:t>
            </a:r>
            <a:endParaRPr sz="2200" u="none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568117392" name="Прямоугольник 13"/>
          <p:cNvSpPr/>
          <p:nvPr/>
        </p:nvSpPr>
        <p:spPr bwMode="auto">
          <a:xfrm flipH="0" flipV="0">
            <a:off x="3761326" y="5692572"/>
            <a:ext cx="1053009" cy="427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197"/>
              </a:spcAft>
              <a:tabLst>
                <a:tab pos="900427" algn="l"/>
              </a:tabLst>
              <a:defRPr/>
            </a:pPr>
            <a:r>
              <a:rPr lang="ru-RU" sz="22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2022</a:t>
            </a:r>
            <a:endParaRPr sz="2200" u="none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1630625393" name="Прямоугольник 13"/>
          <p:cNvSpPr/>
          <p:nvPr/>
        </p:nvSpPr>
        <p:spPr bwMode="auto">
          <a:xfrm flipH="0" flipV="0">
            <a:off x="5739622" y="5692572"/>
            <a:ext cx="1053729" cy="427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197"/>
              </a:spcAft>
              <a:tabLst>
                <a:tab pos="900427" algn="l"/>
              </a:tabLst>
              <a:defRPr/>
            </a:pPr>
            <a:r>
              <a:rPr lang="ru-RU" sz="22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2023</a:t>
            </a:r>
            <a:endParaRPr sz="2200" u="none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858868527" name="Прямоугольник 13"/>
          <p:cNvSpPr/>
          <p:nvPr/>
        </p:nvSpPr>
        <p:spPr bwMode="auto">
          <a:xfrm flipH="0" flipV="0">
            <a:off x="7710005" y="5692572"/>
            <a:ext cx="1054089" cy="427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197"/>
              </a:spcAft>
              <a:tabLst>
                <a:tab pos="900427" algn="l"/>
              </a:tabLst>
              <a:defRPr/>
            </a:pPr>
            <a:r>
              <a:rPr lang="ru-RU" sz="22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2024</a:t>
            </a:r>
            <a:endParaRPr sz="2200" u="none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1433464777" name="Прямоугольник 13"/>
          <p:cNvSpPr/>
          <p:nvPr/>
        </p:nvSpPr>
        <p:spPr bwMode="auto">
          <a:xfrm flipH="0" flipV="0">
            <a:off x="9679628" y="5692572"/>
            <a:ext cx="1054449" cy="427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197"/>
              </a:spcAft>
              <a:tabLst>
                <a:tab pos="900427" algn="l"/>
              </a:tabLst>
              <a:defRPr/>
            </a:pPr>
            <a:r>
              <a:rPr lang="ru-RU" sz="22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2025</a:t>
            </a:r>
            <a:endParaRPr sz="2200" u="none">
              <a:solidFill>
                <a:srgbClr val="334E60"/>
              </a:solidFill>
              <a:latin typeface="Georgia"/>
              <a:cs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9765230" name="Прямоугольник 6"/>
          <p:cNvSpPr/>
          <p:nvPr/>
        </p:nvSpPr>
        <p:spPr bwMode="auto">
          <a:xfrm flipH="0" flipV="0">
            <a:off x="838198" y="407502"/>
            <a:ext cx="10515600" cy="877906"/>
          </a:xfrm>
          <a:prstGeom prst="rect">
            <a:avLst/>
          </a:prstGeom>
          <a:gradFill>
            <a:gsLst>
              <a:gs pos="0">
                <a:srgbClr val="FF7575"/>
              </a:gs>
              <a:gs pos="51000">
                <a:schemeClr val="tx2">
                  <a:lumMod val="60000"/>
                  <a:lumOff val="40000"/>
                </a:schemeClr>
              </a:gs>
              <a:gs pos="100000">
                <a:srgbClr val="334E6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7102598" name="Заголовок 1"/>
          <p:cNvSpPr>
            <a:spLocks noGrp="1"/>
          </p:cNvSpPr>
          <p:nvPr>
            <p:ph type="title"/>
          </p:nvPr>
        </p:nvSpPr>
        <p:spPr bwMode="auto">
          <a:xfrm>
            <a:off x="838197" y="169363"/>
            <a:ext cx="10515600" cy="13255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i="0" u="none" strike="noStrike" cap="none" spc="0">
                <a:solidFill>
                  <a:schemeClr val="bg1"/>
                </a:solidFill>
                <a:latin typeface="Georgia"/>
                <a:ea typeface="Georgia"/>
                <a:cs typeface="Georgia"/>
              </a:rPr>
              <a:t>Документы территориального планирования</a:t>
            </a:r>
            <a:r>
              <a:rPr lang="ru-RU" sz="2800" b="1" i="0" u="none" strike="noStrike" cap="none" spc="0">
                <a:solidFill>
                  <a:schemeClr val="bg1"/>
                </a:solidFill>
                <a:latin typeface="Georgia"/>
                <a:ea typeface="Georgia"/>
                <a:cs typeface="Georgia"/>
              </a:rPr>
              <a:t> ЛО</a:t>
            </a:r>
            <a:endParaRPr lang="ru-RU" sz="2800" b="1" i="0" u="none" strike="noStrike" cap="none" spc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1357815187" name="Прямоугольник 13"/>
          <p:cNvSpPr/>
          <p:nvPr/>
        </p:nvSpPr>
        <p:spPr bwMode="auto">
          <a:xfrm flipH="0" flipV="0">
            <a:off x="838197" y="1301747"/>
            <a:ext cx="10598757" cy="762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197"/>
              </a:spcAft>
              <a:tabLst>
                <a:tab pos="900427" algn="l"/>
              </a:tabLst>
              <a:defRPr/>
            </a:pPr>
            <a:r>
              <a:rPr lang="ru-RU" sz="22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Информация об утверждении генеральных планов поселений (изменений в них) в 2025 году</a:t>
            </a:r>
            <a:endParaRPr sz="2200" u="none">
              <a:solidFill>
                <a:srgbClr val="334E60"/>
              </a:solidFill>
              <a:latin typeface="Georgia"/>
              <a:cs typeface="Georgia"/>
            </a:endParaRPr>
          </a:p>
        </p:txBody>
      </p:sp>
      <p:pic>
        <p:nvPicPr>
          <p:cNvPr id="15844692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337036" y="5960597"/>
            <a:ext cx="2663874" cy="722353"/>
          </a:xfrm>
          <a:prstGeom prst="rect">
            <a:avLst/>
          </a:prstGeom>
        </p:spPr>
      </p:pic>
      <p:graphicFrame>
        <p:nvGraphicFramePr>
          <p:cNvPr id="343348553" name=""/>
          <p:cNvGraphicFramePr>
            <a:graphicFrameLocks xmlns:a="http://schemas.openxmlformats.org/drawingml/2006/main"/>
          </p:cNvGraphicFramePr>
          <p:nvPr/>
        </p:nvGraphicFramePr>
        <p:xfrm>
          <a:off x="904667" y="2064107"/>
          <a:ext cx="5191329" cy="425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29899772" name="TextBox 29"/>
          <p:cNvSpPr txBox="1"/>
          <p:nvPr/>
        </p:nvSpPr>
        <p:spPr bwMode="auto">
          <a:xfrm>
            <a:off x="904667" y="2273345"/>
            <a:ext cx="1138621" cy="3661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1197"/>
              </a:spcAft>
              <a:tabLst>
                <a:tab pos="900427" algn="l"/>
              </a:tabLst>
              <a:defRPr/>
            </a:pPr>
            <a:r>
              <a:rPr lang="ru-RU" sz="18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2024 год</a:t>
            </a:r>
            <a:endParaRPr lang="ru-RU" sz="1800" b="0" i="0" u="none" strike="noStrike" cap="none" spc="0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888296890" name="TextBox 29"/>
          <p:cNvSpPr txBox="1"/>
          <p:nvPr/>
        </p:nvSpPr>
        <p:spPr bwMode="auto">
          <a:xfrm>
            <a:off x="4608833" y="3713547"/>
            <a:ext cx="1139341" cy="3661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1197"/>
              </a:spcAft>
              <a:tabLst>
                <a:tab pos="900427" algn="l"/>
              </a:tabLst>
              <a:defRPr/>
            </a:pPr>
            <a:r>
              <a:rPr lang="ru-RU" sz="18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23</a:t>
            </a:r>
            <a:endParaRPr lang="ru-RU" sz="1800" b="0" i="0" u="none" strike="noStrike" cap="none" spc="0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1029969160" name="TextBox 29"/>
          <p:cNvSpPr txBox="1"/>
          <p:nvPr/>
        </p:nvSpPr>
        <p:spPr bwMode="auto">
          <a:xfrm>
            <a:off x="1973583" y="3347427"/>
            <a:ext cx="1139341" cy="3661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1197"/>
              </a:spcAft>
              <a:tabLst>
                <a:tab pos="900427" algn="l"/>
              </a:tabLst>
              <a:defRPr/>
            </a:pPr>
            <a:r>
              <a:rPr lang="ru-RU" sz="18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17</a:t>
            </a:r>
            <a:endParaRPr lang="ru-RU" sz="1800" b="0" i="0" u="none" strike="noStrike" cap="none" spc="0">
              <a:solidFill>
                <a:srgbClr val="334E60"/>
              </a:solidFill>
              <a:latin typeface="Georgia"/>
              <a:cs typeface="Georgia"/>
            </a:endParaRPr>
          </a:p>
        </p:txBody>
      </p:sp>
      <p:graphicFrame>
        <p:nvGraphicFramePr>
          <p:cNvPr id="1680049001" name=""/>
          <p:cNvGraphicFramePr>
            <a:graphicFrameLocks xmlns:a="http://schemas.openxmlformats.org/drawingml/2006/main"/>
          </p:cNvGraphicFramePr>
          <p:nvPr/>
        </p:nvGraphicFramePr>
        <p:xfrm>
          <a:off x="6248396" y="2057756"/>
          <a:ext cx="5191329" cy="4257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38031339" name="TextBox 29"/>
          <p:cNvSpPr txBox="1"/>
          <p:nvPr/>
        </p:nvSpPr>
        <p:spPr bwMode="auto">
          <a:xfrm>
            <a:off x="6376250" y="2368595"/>
            <a:ext cx="1139341" cy="3661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1197"/>
              </a:spcAft>
              <a:tabLst>
                <a:tab pos="900427" algn="l"/>
              </a:tabLst>
              <a:defRPr/>
            </a:pPr>
            <a:r>
              <a:rPr lang="ru-RU" sz="18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2025 год</a:t>
            </a:r>
            <a:endParaRPr lang="ru-RU" sz="1800" b="0" i="0" u="none" strike="noStrike" cap="none" spc="0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1373379353" name="TextBox 29"/>
          <p:cNvSpPr txBox="1"/>
          <p:nvPr/>
        </p:nvSpPr>
        <p:spPr bwMode="auto">
          <a:xfrm>
            <a:off x="9530083" y="2628882"/>
            <a:ext cx="1140061" cy="3661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1197"/>
              </a:spcAft>
              <a:tabLst>
                <a:tab pos="900427" algn="l"/>
              </a:tabLst>
              <a:defRPr/>
            </a:pPr>
            <a:r>
              <a:rPr lang="ru-RU" sz="18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16</a:t>
            </a:r>
            <a:endParaRPr lang="ru-RU" sz="1800" b="0" i="0" u="none" strike="noStrike" cap="none" spc="0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1365696479" name="TextBox 29"/>
          <p:cNvSpPr txBox="1"/>
          <p:nvPr/>
        </p:nvSpPr>
        <p:spPr bwMode="auto">
          <a:xfrm>
            <a:off x="7561583" y="4475548"/>
            <a:ext cx="1141501" cy="3661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1197"/>
              </a:spcAft>
              <a:tabLst>
                <a:tab pos="900427" algn="l"/>
              </a:tabLst>
              <a:defRPr/>
            </a:pPr>
            <a:r>
              <a:rPr lang="ru-RU" sz="18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57</a:t>
            </a:r>
            <a:endParaRPr lang="ru-RU" sz="1800" b="0" i="0" u="none" strike="noStrike" cap="none" spc="0">
              <a:solidFill>
                <a:srgbClr val="334E60"/>
              </a:solidFill>
              <a:latin typeface="Georgia"/>
              <a:cs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5072659" name="Прямоугольник 6"/>
          <p:cNvSpPr/>
          <p:nvPr/>
        </p:nvSpPr>
        <p:spPr bwMode="auto">
          <a:xfrm flipH="0" flipV="0">
            <a:off x="838198" y="407502"/>
            <a:ext cx="10515600" cy="877906"/>
          </a:xfrm>
          <a:prstGeom prst="rect">
            <a:avLst/>
          </a:prstGeom>
          <a:gradFill>
            <a:gsLst>
              <a:gs pos="0">
                <a:srgbClr val="FF7575"/>
              </a:gs>
              <a:gs pos="51000">
                <a:schemeClr val="tx2">
                  <a:lumMod val="60000"/>
                  <a:lumOff val="40000"/>
                </a:schemeClr>
              </a:gs>
              <a:gs pos="100000">
                <a:srgbClr val="334E6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3557032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197" y="169363"/>
            <a:ext cx="10515600" cy="13255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i="0" u="none" strike="noStrike" cap="none" spc="0">
                <a:solidFill>
                  <a:schemeClr val="bg1"/>
                </a:solidFill>
                <a:latin typeface="Georgia"/>
                <a:ea typeface="Georgia"/>
                <a:cs typeface="Georgia"/>
              </a:rPr>
              <a:t>Документы территориального планирования</a:t>
            </a:r>
            <a:r>
              <a:rPr lang="ru-RU" sz="2800" b="1" i="0" u="none" strike="noStrike" cap="none" spc="0">
                <a:solidFill>
                  <a:schemeClr val="bg1"/>
                </a:solidFill>
                <a:latin typeface="Georgia"/>
                <a:ea typeface="Georgia"/>
                <a:cs typeface="Georgia"/>
              </a:rPr>
              <a:t> ЛО</a:t>
            </a:r>
            <a:endParaRPr lang="ru-RU" sz="2800" b="1" i="0" u="none" strike="noStrike" cap="none" spc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1852693948" name="Прямоугольник 13"/>
          <p:cNvSpPr/>
          <p:nvPr/>
        </p:nvSpPr>
        <p:spPr bwMode="auto">
          <a:xfrm flipH="0" flipV="0">
            <a:off x="838196" y="1301747"/>
            <a:ext cx="4945978" cy="823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197"/>
              </a:spcAft>
              <a:tabLst>
                <a:tab pos="900427" algn="l"/>
              </a:tabLst>
              <a:defRPr/>
            </a:pPr>
            <a:r>
              <a:rPr lang="ru-RU" sz="16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Количество поселений, проекты генпланов (изменений в них) которых представлены на утверждение</a:t>
            </a:r>
            <a:endParaRPr sz="1600" u="none">
              <a:solidFill>
                <a:srgbClr val="334E60"/>
              </a:solidFill>
              <a:latin typeface="Georgia"/>
              <a:cs typeface="Georgia"/>
            </a:endParaRPr>
          </a:p>
        </p:txBody>
      </p:sp>
      <p:pic>
        <p:nvPicPr>
          <p:cNvPr id="1782006761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337036" y="5960597"/>
            <a:ext cx="2663874" cy="722353"/>
          </a:xfrm>
          <a:prstGeom prst="rect">
            <a:avLst/>
          </a:prstGeom>
        </p:spPr>
      </p:pic>
      <p:graphicFrame>
        <p:nvGraphicFramePr>
          <p:cNvPr id="1159939537" name=""/>
          <p:cNvGraphicFramePr>
            <a:graphicFrameLocks xmlns:a="http://schemas.openxmlformats.org/drawingml/2006/main"/>
          </p:cNvGraphicFramePr>
          <p:nvPr/>
        </p:nvGraphicFramePr>
        <p:xfrm>
          <a:off x="904667" y="2064107"/>
          <a:ext cx="5191329" cy="4257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8310902" name="TextBox 29"/>
          <p:cNvSpPr txBox="1"/>
          <p:nvPr/>
        </p:nvSpPr>
        <p:spPr bwMode="auto">
          <a:xfrm>
            <a:off x="5094018" y="3826820"/>
            <a:ext cx="1141861" cy="3661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1197"/>
              </a:spcAft>
              <a:tabLst>
                <a:tab pos="900427" algn="l"/>
              </a:tabLst>
              <a:defRPr/>
            </a:pPr>
            <a:r>
              <a:rPr lang="ru-RU" sz="18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6 (2)</a:t>
            </a:r>
            <a:endParaRPr lang="ru-RU" sz="1800" b="0" i="0" u="none" strike="noStrike" cap="none" spc="0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2089284296" name="TextBox 29"/>
          <p:cNvSpPr txBox="1"/>
          <p:nvPr/>
        </p:nvSpPr>
        <p:spPr bwMode="auto">
          <a:xfrm>
            <a:off x="4524167" y="2273345"/>
            <a:ext cx="1142581" cy="3661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1197"/>
              </a:spcAft>
              <a:tabLst>
                <a:tab pos="900427" algn="l"/>
              </a:tabLst>
              <a:defRPr/>
            </a:pPr>
            <a:r>
              <a:rPr lang="ru-RU" sz="18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8 (4)</a:t>
            </a:r>
            <a:endParaRPr lang="ru-RU" sz="1800" b="0" i="0" u="none" strike="noStrike" cap="none" spc="0">
              <a:solidFill>
                <a:srgbClr val="334E60"/>
              </a:solidFill>
              <a:latin typeface="Georgia"/>
              <a:cs typeface="Georgia"/>
            </a:endParaRPr>
          </a:p>
        </p:txBody>
      </p:sp>
      <p:graphicFrame>
        <p:nvGraphicFramePr>
          <p:cNvPr id="2086536167" name=""/>
          <p:cNvGraphicFramePr>
            <a:graphicFrameLocks xmlns:a="http://schemas.openxmlformats.org/drawingml/2006/main"/>
          </p:cNvGraphicFramePr>
          <p:nvPr/>
        </p:nvGraphicFramePr>
        <p:xfrm>
          <a:off x="6248396" y="2057756"/>
          <a:ext cx="5191329" cy="4257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96078973" name="TextBox 29"/>
          <p:cNvSpPr txBox="1"/>
          <p:nvPr/>
        </p:nvSpPr>
        <p:spPr bwMode="auto">
          <a:xfrm>
            <a:off x="10045666" y="2321965"/>
            <a:ext cx="1142221" cy="3661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1197"/>
              </a:spcAft>
              <a:tabLst>
                <a:tab pos="900427" algn="l"/>
              </a:tabLst>
              <a:defRPr/>
            </a:pPr>
            <a:r>
              <a:rPr lang="ru-RU" sz="18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17</a:t>
            </a:r>
            <a:endParaRPr lang="ru-RU" sz="1800" b="0" i="0" u="none" strike="noStrike" cap="none" spc="0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355226790" name="TextBox 29"/>
          <p:cNvSpPr txBox="1"/>
          <p:nvPr/>
        </p:nvSpPr>
        <p:spPr bwMode="auto">
          <a:xfrm>
            <a:off x="4661390" y="4792178"/>
            <a:ext cx="1144021" cy="3661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1197"/>
              </a:spcAft>
              <a:tabLst>
                <a:tab pos="900427" algn="l"/>
              </a:tabLst>
              <a:defRPr/>
            </a:pPr>
            <a:r>
              <a:rPr lang="ru-RU" sz="1800" b="0" i="0" u="none" strike="noStrike" cap="none" spc="0">
                <a:solidFill>
                  <a:srgbClr val="334E60"/>
                </a:solidFill>
                <a:latin typeface="Georgia"/>
                <a:cs typeface="Georgia"/>
              </a:rPr>
              <a:t>2 (1)</a:t>
            </a:r>
            <a:endParaRPr lang="ru-RU" sz="1800" b="0" i="0" u="none" strike="noStrike" cap="none" spc="0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1291952096" name="TextBox 29"/>
          <p:cNvSpPr txBox="1"/>
          <p:nvPr/>
        </p:nvSpPr>
        <p:spPr bwMode="auto">
          <a:xfrm>
            <a:off x="3624223" y="4894584"/>
            <a:ext cx="1142941" cy="3661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1197"/>
              </a:spcAft>
              <a:tabLst>
                <a:tab pos="900427" algn="l"/>
              </a:tabLst>
              <a:defRPr/>
            </a:pPr>
            <a:r>
              <a:rPr lang="ru-RU" sz="1800" b="0" i="0" u="none" strike="noStrike" cap="none" spc="0">
                <a:solidFill>
                  <a:srgbClr val="334E60"/>
                </a:solidFill>
                <a:latin typeface="Georgia"/>
                <a:cs typeface="Georgia"/>
              </a:rPr>
              <a:t>4 (2)</a:t>
            </a:r>
            <a:endParaRPr lang="ru-RU" sz="1800" b="0" i="0" u="none" strike="noStrike" cap="none" spc="0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1376025477" name="TextBox 29"/>
          <p:cNvSpPr txBox="1"/>
          <p:nvPr/>
        </p:nvSpPr>
        <p:spPr bwMode="auto">
          <a:xfrm>
            <a:off x="-34766" y="5158298"/>
            <a:ext cx="1142221" cy="3661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1197"/>
              </a:spcAft>
              <a:tabLst>
                <a:tab pos="900427" algn="l"/>
              </a:tabLst>
              <a:defRPr/>
            </a:pPr>
            <a:r>
              <a:rPr lang="ru-RU" sz="1800" b="0" i="0" u="none" strike="noStrike" cap="none" spc="0">
                <a:solidFill>
                  <a:srgbClr val="334E60"/>
                </a:solidFill>
                <a:latin typeface="Georgia"/>
                <a:cs typeface="Georgia"/>
              </a:rPr>
              <a:t>1</a:t>
            </a:r>
            <a:endParaRPr lang="ru-RU" sz="1800" b="0" i="0" u="none" strike="noStrike" cap="none" spc="0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244454792" name="TextBox 29"/>
          <p:cNvSpPr txBox="1"/>
          <p:nvPr/>
        </p:nvSpPr>
        <p:spPr bwMode="auto">
          <a:xfrm>
            <a:off x="2103484" y="5028155"/>
            <a:ext cx="1145821" cy="3661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1197"/>
              </a:spcAft>
              <a:tabLst>
                <a:tab pos="900427" algn="l"/>
              </a:tabLst>
              <a:defRPr/>
            </a:pPr>
            <a:r>
              <a:rPr lang="ru-RU" sz="1800" b="0" i="0" u="none" strike="noStrike" cap="none" spc="0">
                <a:solidFill>
                  <a:srgbClr val="334E60"/>
                </a:solidFill>
                <a:latin typeface="Georgia"/>
                <a:cs typeface="Georgia"/>
              </a:rPr>
              <a:t>5 (2)</a:t>
            </a:r>
            <a:endParaRPr lang="ru-RU" sz="1800" b="0" i="0" u="none" strike="noStrike" cap="none" spc="0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421223450" name="TextBox 29"/>
          <p:cNvSpPr txBox="1"/>
          <p:nvPr/>
        </p:nvSpPr>
        <p:spPr bwMode="auto">
          <a:xfrm>
            <a:off x="1701706" y="4373141"/>
            <a:ext cx="1143301" cy="3661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1197"/>
              </a:spcAft>
              <a:tabLst>
                <a:tab pos="900427" algn="l"/>
              </a:tabLst>
              <a:defRPr/>
            </a:pPr>
            <a:r>
              <a:rPr lang="ru-RU" sz="1800" b="0" i="0" u="none" strike="noStrike" cap="none" spc="0">
                <a:solidFill>
                  <a:srgbClr val="334E60"/>
                </a:solidFill>
                <a:latin typeface="Georgia"/>
                <a:cs typeface="Georgia"/>
              </a:rPr>
              <a:t>2</a:t>
            </a:r>
            <a:endParaRPr lang="ru-RU" sz="1800" b="0" i="0" u="none" strike="noStrike" cap="none" spc="0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283266598" name="TextBox 29"/>
          <p:cNvSpPr txBox="1"/>
          <p:nvPr/>
        </p:nvSpPr>
        <p:spPr bwMode="auto">
          <a:xfrm>
            <a:off x="1532373" y="3643760"/>
            <a:ext cx="1143661" cy="3661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1197"/>
              </a:spcAft>
              <a:tabLst>
                <a:tab pos="900427" algn="l"/>
              </a:tabLst>
              <a:defRPr/>
            </a:pPr>
            <a:r>
              <a:rPr lang="ru-RU" sz="1800" b="0" i="0" u="none" strike="noStrike" cap="none" spc="0">
                <a:solidFill>
                  <a:srgbClr val="334E60"/>
                </a:solidFill>
                <a:latin typeface="Georgia"/>
                <a:cs typeface="Georgia"/>
              </a:rPr>
              <a:t>3</a:t>
            </a:r>
            <a:endParaRPr lang="ru-RU" sz="1800" b="0" i="0" u="none" strike="noStrike" cap="none" spc="0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761092730" name="TextBox 29"/>
          <p:cNvSpPr txBox="1"/>
          <p:nvPr/>
        </p:nvSpPr>
        <p:spPr bwMode="auto">
          <a:xfrm>
            <a:off x="1532373" y="3114593"/>
            <a:ext cx="1144021" cy="3661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1197"/>
              </a:spcAft>
              <a:tabLst>
                <a:tab pos="900427" algn="l"/>
              </a:tabLst>
              <a:defRPr/>
            </a:pPr>
            <a:r>
              <a:rPr lang="ru-RU" sz="1800" b="0" i="0" u="none" strike="noStrike" cap="none" spc="0">
                <a:solidFill>
                  <a:srgbClr val="334E60"/>
                </a:solidFill>
                <a:latin typeface="Georgia"/>
                <a:cs typeface="Georgia"/>
              </a:rPr>
              <a:t>1</a:t>
            </a:r>
            <a:endParaRPr lang="ru-RU" sz="1800" b="0" i="0" u="none" strike="noStrike" cap="none" spc="0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37918801" name="TextBox 29"/>
          <p:cNvSpPr txBox="1"/>
          <p:nvPr/>
        </p:nvSpPr>
        <p:spPr bwMode="auto">
          <a:xfrm>
            <a:off x="1786373" y="2586548"/>
            <a:ext cx="1144381" cy="3661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1197"/>
              </a:spcAft>
              <a:tabLst>
                <a:tab pos="900427" algn="l"/>
              </a:tabLst>
              <a:defRPr/>
            </a:pPr>
            <a:r>
              <a:rPr lang="ru-RU" sz="1800" b="0" i="0" u="none" strike="noStrike" cap="none" spc="0">
                <a:solidFill>
                  <a:srgbClr val="334E60"/>
                </a:solidFill>
                <a:latin typeface="Georgia"/>
                <a:cs typeface="Georgia"/>
              </a:rPr>
              <a:t>3</a:t>
            </a:r>
            <a:endParaRPr lang="ru-RU" sz="1800" b="0" i="0" u="none" strike="noStrike" cap="none" spc="0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1734056610" name="TextBox 29"/>
          <p:cNvSpPr txBox="1"/>
          <p:nvPr/>
        </p:nvSpPr>
        <p:spPr bwMode="auto">
          <a:xfrm>
            <a:off x="2143923" y="2079702"/>
            <a:ext cx="1146541" cy="3661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1197"/>
              </a:spcAft>
              <a:tabLst>
                <a:tab pos="900427" algn="l"/>
              </a:tabLst>
              <a:defRPr/>
            </a:pPr>
            <a:r>
              <a:rPr lang="ru-RU" sz="1800" b="0" i="0" u="none" strike="noStrike" cap="none" spc="0">
                <a:solidFill>
                  <a:srgbClr val="334E60"/>
                </a:solidFill>
                <a:latin typeface="Georgia"/>
                <a:cs typeface="Georgia"/>
              </a:rPr>
              <a:t>2 </a:t>
            </a:r>
            <a:r>
              <a:rPr lang="ru-RU" sz="1800" b="0" i="0" u="none" strike="noStrike" cap="none" spc="0">
                <a:solidFill>
                  <a:srgbClr val="F97677"/>
                </a:solidFill>
                <a:latin typeface="Georgia"/>
                <a:cs typeface="Georgia"/>
              </a:rPr>
              <a:t>(1)</a:t>
            </a:r>
            <a:endParaRPr lang="ru-RU" sz="1800" b="0" i="0" u="none" strike="noStrike" cap="none" spc="0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445919102" name="TextBox 29"/>
          <p:cNvSpPr txBox="1"/>
          <p:nvPr/>
        </p:nvSpPr>
        <p:spPr bwMode="auto">
          <a:xfrm>
            <a:off x="2684278" y="1896642"/>
            <a:ext cx="1146181" cy="3661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1197"/>
              </a:spcAft>
              <a:tabLst>
                <a:tab pos="900427" algn="l"/>
              </a:tabLst>
              <a:defRPr/>
            </a:pPr>
            <a:r>
              <a:rPr lang="ru-RU" sz="1800" b="0" i="0" u="none" strike="noStrike" cap="none" spc="0">
                <a:solidFill>
                  <a:srgbClr val="334E60"/>
                </a:solidFill>
                <a:latin typeface="Georgia"/>
                <a:cs typeface="Georgia"/>
              </a:rPr>
              <a:t>2</a:t>
            </a:r>
            <a:r>
              <a:rPr lang="ru-RU" sz="1800" b="0" i="0" u="none" strike="noStrike" cap="none" spc="0">
                <a:solidFill>
                  <a:srgbClr val="334E60"/>
                </a:solidFill>
                <a:latin typeface="Georgia"/>
                <a:cs typeface="Georgia"/>
              </a:rPr>
              <a:t> (1)</a:t>
            </a:r>
            <a:endParaRPr lang="ru-RU" sz="1800" b="0" i="0" u="none" strike="noStrike" cap="none" spc="0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1448420689" name="TextBox 29"/>
          <p:cNvSpPr txBox="1"/>
          <p:nvPr/>
        </p:nvSpPr>
        <p:spPr bwMode="auto">
          <a:xfrm>
            <a:off x="3263519" y="1797471"/>
            <a:ext cx="1146901" cy="3661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1197"/>
              </a:spcAft>
              <a:tabLst>
                <a:tab pos="900427" algn="l"/>
              </a:tabLst>
              <a:defRPr/>
            </a:pPr>
            <a:r>
              <a:rPr lang="ru-RU" sz="1800" b="0" i="0" u="none" strike="noStrike" cap="none" spc="0">
                <a:solidFill>
                  <a:srgbClr val="334E60"/>
                </a:solidFill>
                <a:latin typeface="Georgia"/>
                <a:cs typeface="Georgia"/>
              </a:rPr>
              <a:t>1 (1)</a:t>
            </a:r>
            <a:endParaRPr lang="ru-RU" sz="1800" b="0" i="0" u="none" strike="noStrike" cap="none" spc="0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162604996" name="TextBox 29"/>
          <p:cNvSpPr txBox="1"/>
          <p:nvPr/>
        </p:nvSpPr>
        <p:spPr bwMode="auto">
          <a:xfrm flipH="0" flipV="0">
            <a:off x="3143472" y="5028155"/>
            <a:ext cx="251745" cy="3661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1197"/>
              </a:spcAft>
              <a:tabLst>
                <a:tab pos="900427" algn="l"/>
              </a:tabLst>
              <a:defRPr/>
            </a:pPr>
            <a:r>
              <a:rPr lang="ru-RU" sz="18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1</a:t>
            </a:r>
            <a:endParaRPr lang="ru-RU" sz="1800" b="0" i="0" u="none" strike="noStrike" cap="none" spc="0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232339873" name="Прямоугольник 13"/>
          <p:cNvSpPr/>
          <p:nvPr/>
        </p:nvSpPr>
        <p:spPr bwMode="auto">
          <a:xfrm flipH="0" flipV="0">
            <a:off x="6371072" y="1301747"/>
            <a:ext cx="4949218" cy="579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197"/>
              </a:spcAft>
              <a:tabLst>
                <a:tab pos="900427" algn="l"/>
              </a:tabLst>
              <a:defRPr/>
            </a:pPr>
            <a:r>
              <a:rPr lang="ru-RU" sz="16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Количество проектов генпланов (изменений в них), которых представлены на утверждение</a:t>
            </a:r>
            <a:endParaRPr sz="1600" u="none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1297957544" name="TextBox 29"/>
          <p:cNvSpPr txBox="1"/>
          <p:nvPr/>
        </p:nvSpPr>
        <p:spPr bwMode="auto">
          <a:xfrm>
            <a:off x="10538622" y="3780475"/>
            <a:ext cx="1142581" cy="3661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1197"/>
              </a:spcAft>
              <a:tabLst>
                <a:tab pos="900427" algn="l"/>
              </a:tabLst>
              <a:defRPr/>
            </a:pPr>
            <a:r>
              <a:rPr lang="ru-RU" sz="18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7</a:t>
            </a:r>
            <a:endParaRPr lang="ru-RU" sz="1800" b="0" i="0" u="none" strike="noStrike" cap="none" spc="0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741550922" name="TextBox 29"/>
          <p:cNvSpPr txBox="1"/>
          <p:nvPr/>
        </p:nvSpPr>
        <p:spPr bwMode="auto">
          <a:xfrm>
            <a:off x="9703108" y="4975238"/>
            <a:ext cx="1142221" cy="3661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1197"/>
              </a:spcAft>
              <a:tabLst>
                <a:tab pos="900427" algn="l"/>
              </a:tabLst>
              <a:defRPr/>
            </a:pPr>
            <a:r>
              <a:rPr lang="ru-RU" sz="18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7</a:t>
            </a:r>
            <a:endParaRPr lang="ru-RU" sz="1800" b="0" i="0" u="none" strike="noStrike" cap="none" spc="0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490155767" name="TextBox 29"/>
          <p:cNvSpPr txBox="1"/>
          <p:nvPr/>
        </p:nvSpPr>
        <p:spPr bwMode="auto">
          <a:xfrm>
            <a:off x="10243508" y="4556201"/>
            <a:ext cx="1143301" cy="3661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1197"/>
              </a:spcAft>
              <a:tabLst>
                <a:tab pos="900427" algn="l"/>
              </a:tabLst>
              <a:defRPr/>
            </a:pPr>
            <a:r>
              <a:rPr lang="ru-RU" sz="18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2</a:t>
            </a:r>
            <a:endParaRPr lang="ru-RU" sz="1800" b="0" i="0" u="none" strike="noStrike" cap="none" spc="0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263772942" name="TextBox 29"/>
          <p:cNvSpPr txBox="1"/>
          <p:nvPr/>
        </p:nvSpPr>
        <p:spPr bwMode="auto">
          <a:xfrm flipH="0" flipV="0">
            <a:off x="8976663" y="4950928"/>
            <a:ext cx="265965" cy="3661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1197"/>
              </a:spcAft>
              <a:tabLst>
                <a:tab pos="900427" algn="l"/>
              </a:tabLst>
              <a:defRPr/>
            </a:pPr>
            <a:r>
              <a:rPr lang="ru-RU" sz="1800" b="0" i="0" u="none" strike="noStrike" cap="none" spc="0">
                <a:solidFill>
                  <a:srgbClr val="334E60"/>
                </a:solidFill>
                <a:latin typeface="Georgia"/>
                <a:cs typeface="Georgia"/>
              </a:rPr>
              <a:t>2</a:t>
            </a:r>
            <a:endParaRPr lang="ru-RU" sz="1800" b="0" i="0" u="none" strike="noStrike" cap="none" spc="0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1816444503" name="TextBox 29"/>
          <p:cNvSpPr txBox="1"/>
          <p:nvPr/>
        </p:nvSpPr>
        <p:spPr bwMode="auto">
          <a:xfrm>
            <a:off x="5304606" y="6138714"/>
            <a:ext cx="1143301" cy="3661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1197"/>
              </a:spcAft>
              <a:tabLst>
                <a:tab pos="900427" algn="l"/>
              </a:tabLst>
              <a:defRPr/>
            </a:pPr>
            <a:r>
              <a:rPr lang="ru-RU" sz="1800" b="0" i="0" u="none" strike="noStrike" cap="none" spc="0">
                <a:solidFill>
                  <a:srgbClr val="334E60"/>
                </a:solidFill>
                <a:latin typeface="Georgia"/>
                <a:cs typeface="Georgia"/>
              </a:rPr>
              <a:t>7</a:t>
            </a:r>
            <a:endParaRPr lang="ru-RU" sz="1800" b="0" i="0" u="none" strike="noStrike" cap="none" spc="0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1836835266" name="TextBox 29"/>
          <p:cNvSpPr txBox="1"/>
          <p:nvPr/>
        </p:nvSpPr>
        <p:spPr bwMode="auto">
          <a:xfrm>
            <a:off x="8457389" y="4922321"/>
            <a:ext cx="1144381" cy="3661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1197"/>
              </a:spcAft>
              <a:tabLst>
                <a:tab pos="900427" algn="l"/>
              </a:tabLst>
              <a:defRPr/>
            </a:pPr>
            <a:r>
              <a:rPr lang="ru-RU" sz="1800" b="0" i="0" u="none" strike="noStrike" cap="none" spc="0">
                <a:solidFill>
                  <a:srgbClr val="334E60"/>
                </a:solidFill>
                <a:latin typeface="Georgia"/>
                <a:cs typeface="Georgia"/>
              </a:rPr>
              <a:t>7</a:t>
            </a:r>
            <a:endParaRPr lang="ru-RU" sz="1800" b="0" i="0" u="none" strike="noStrike" cap="none" spc="0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391961519" name="TextBox 29"/>
          <p:cNvSpPr txBox="1"/>
          <p:nvPr/>
        </p:nvSpPr>
        <p:spPr bwMode="auto">
          <a:xfrm>
            <a:off x="7673891" y="4975238"/>
            <a:ext cx="1144741" cy="3661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1197"/>
              </a:spcAft>
              <a:tabLst>
                <a:tab pos="900427" algn="l"/>
              </a:tabLst>
              <a:defRPr/>
            </a:pPr>
            <a:r>
              <a:rPr lang="ru-RU" sz="1800" b="0" i="0" u="none" strike="noStrike" cap="none" spc="0">
                <a:solidFill>
                  <a:srgbClr val="334E60"/>
                </a:solidFill>
                <a:latin typeface="Georgia"/>
                <a:cs typeface="Georgia"/>
              </a:rPr>
              <a:t>3</a:t>
            </a:r>
            <a:endParaRPr lang="ru-RU" sz="1800" b="0" i="0" u="none" strike="noStrike" cap="none" spc="0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377297231" name="TextBox 29"/>
          <p:cNvSpPr txBox="1"/>
          <p:nvPr/>
        </p:nvSpPr>
        <p:spPr bwMode="auto">
          <a:xfrm>
            <a:off x="7134501" y="4478975"/>
            <a:ext cx="1145101" cy="3661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1197"/>
              </a:spcAft>
              <a:tabLst>
                <a:tab pos="900427" algn="l"/>
              </a:tabLst>
              <a:defRPr/>
            </a:pPr>
            <a:r>
              <a:rPr lang="ru-RU" sz="1800" b="0" i="0" u="none" strike="noStrike" cap="none" spc="0">
                <a:solidFill>
                  <a:srgbClr val="334E60"/>
                </a:solidFill>
                <a:latin typeface="Georgia"/>
                <a:cs typeface="Georgia"/>
              </a:rPr>
              <a:t>7</a:t>
            </a:r>
            <a:endParaRPr lang="ru-RU" sz="1800" b="0" i="0" u="none" strike="noStrike" cap="none" spc="0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556241891" name="TextBox 29"/>
          <p:cNvSpPr txBox="1"/>
          <p:nvPr/>
        </p:nvSpPr>
        <p:spPr bwMode="auto">
          <a:xfrm>
            <a:off x="6982734" y="3910618"/>
            <a:ext cx="1145461" cy="3661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1197"/>
              </a:spcAft>
              <a:tabLst>
                <a:tab pos="900427" algn="l"/>
              </a:tabLst>
              <a:defRPr/>
            </a:pPr>
            <a:r>
              <a:rPr lang="ru-RU" sz="1800" b="0" i="0" u="none" strike="noStrike" cap="none" spc="0">
                <a:solidFill>
                  <a:srgbClr val="334E60"/>
                </a:solidFill>
                <a:latin typeface="Georgia"/>
                <a:cs typeface="Georgia"/>
              </a:rPr>
              <a:t>1</a:t>
            </a:r>
            <a:endParaRPr lang="ru-RU" sz="1800" b="0" i="0" u="none" strike="noStrike" cap="none" spc="0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1395431001" name="TextBox 29"/>
          <p:cNvSpPr txBox="1"/>
          <p:nvPr/>
        </p:nvSpPr>
        <p:spPr bwMode="auto">
          <a:xfrm>
            <a:off x="6982374" y="3297653"/>
            <a:ext cx="1145821" cy="3661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1197"/>
              </a:spcAft>
              <a:tabLst>
                <a:tab pos="900427" algn="l"/>
              </a:tabLst>
              <a:defRPr/>
            </a:pPr>
            <a:r>
              <a:rPr lang="ru-RU" sz="1800" b="0" i="0" u="none" strike="noStrike" cap="none" spc="0">
                <a:solidFill>
                  <a:srgbClr val="334E60"/>
                </a:solidFill>
                <a:latin typeface="Georgia"/>
                <a:cs typeface="Georgia"/>
              </a:rPr>
              <a:t>7</a:t>
            </a:r>
            <a:endParaRPr lang="ru-RU" sz="1800" b="0" i="0" u="none" strike="noStrike" cap="none" spc="0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900289355" name="TextBox 29"/>
          <p:cNvSpPr txBox="1"/>
          <p:nvPr/>
        </p:nvSpPr>
        <p:spPr bwMode="auto">
          <a:xfrm>
            <a:off x="8339143" y="1801391"/>
            <a:ext cx="1146181" cy="3661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1197"/>
              </a:spcAft>
              <a:tabLst>
                <a:tab pos="900427" algn="l"/>
              </a:tabLst>
              <a:defRPr/>
            </a:pPr>
            <a:r>
              <a:rPr lang="ru-RU" sz="1800" b="0" i="0" u="none" strike="noStrike" cap="none" spc="0">
                <a:solidFill>
                  <a:srgbClr val="334E60"/>
                </a:solidFill>
                <a:latin typeface="Georgia"/>
                <a:cs typeface="Georgia"/>
              </a:rPr>
              <a:t>5</a:t>
            </a:r>
            <a:endParaRPr lang="ru-RU" sz="1800" b="0" i="0" u="none" strike="noStrike" cap="none" spc="0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2081347120" name="TextBox 29"/>
          <p:cNvSpPr txBox="1"/>
          <p:nvPr/>
        </p:nvSpPr>
        <p:spPr bwMode="auto">
          <a:xfrm>
            <a:off x="7100440" y="2639465"/>
            <a:ext cx="1145821" cy="3661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1197"/>
              </a:spcAft>
              <a:tabLst>
                <a:tab pos="900427" algn="l"/>
              </a:tabLst>
              <a:defRPr/>
            </a:pPr>
            <a:r>
              <a:rPr lang="ru-RU" sz="1800" b="0" i="0" u="none" strike="noStrike" cap="none" spc="0">
                <a:solidFill>
                  <a:srgbClr val="334E60"/>
                </a:solidFill>
                <a:latin typeface="Georgia"/>
                <a:cs typeface="Georgia"/>
              </a:rPr>
              <a:t>2</a:t>
            </a:r>
            <a:endParaRPr lang="ru-RU" sz="1800" b="0" i="0" u="none" strike="noStrike" cap="none" spc="0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2147196873" name="TextBox 29"/>
          <p:cNvSpPr txBox="1"/>
          <p:nvPr/>
        </p:nvSpPr>
        <p:spPr bwMode="auto">
          <a:xfrm>
            <a:off x="7501829" y="2163591"/>
            <a:ext cx="1146181" cy="3661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1197"/>
              </a:spcAft>
              <a:tabLst>
                <a:tab pos="900427" algn="l"/>
              </a:tabLst>
              <a:defRPr/>
            </a:pPr>
            <a:r>
              <a:rPr lang="ru-RU" sz="1800" b="0" i="0" u="none" strike="noStrike" cap="none" spc="0">
                <a:solidFill>
                  <a:srgbClr val="334E60"/>
                </a:solidFill>
                <a:latin typeface="Georgia"/>
                <a:cs typeface="Georgia"/>
              </a:rPr>
              <a:t>6</a:t>
            </a:r>
            <a:endParaRPr lang="ru-RU" sz="1800" b="0" i="0" u="none" strike="noStrike" cap="none" spc="0">
              <a:solidFill>
                <a:srgbClr val="334E60"/>
              </a:solidFill>
              <a:latin typeface="Georgia"/>
              <a:cs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02652828" name="Прямоугольник 6"/>
          <p:cNvSpPr/>
          <p:nvPr/>
        </p:nvSpPr>
        <p:spPr bwMode="auto">
          <a:xfrm flipH="0" flipV="0">
            <a:off x="838199" y="393190"/>
            <a:ext cx="10515600" cy="877907"/>
          </a:xfrm>
          <a:prstGeom prst="rect">
            <a:avLst/>
          </a:prstGeom>
          <a:gradFill>
            <a:gsLst>
              <a:gs pos="0">
                <a:srgbClr val="FF7575"/>
              </a:gs>
              <a:gs pos="51000">
                <a:schemeClr val="tx2">
                  <a:lumMod val="60000"/>
                  <a:lumOff val="40000"/>
                </a:schemeClr>
              </a:gs>
              <a:gs pos="100000">
                <a:srgbClr val="334E6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32964731" name="Заголовок 1"/>
          <p:cNvSpPr>
            <a:spLocks noGrp="1"/>
          </p:cNvSpPr>
          <p:nvPr>
            <p:ph type="title"/>
          </p:nvPr>
        </p:nvSpPr>
        <p:spPr bwMode="auto">
          <a:xfrm>
            <a:off x="838197" y="169363"/>
            <a:ext cx="10515600" cy="132556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i="0" u="none" strike="noStrike" cap="none" spc="0">
                <a:solidFill>
                  <a:schemeClr val="bg1"/>
                </a:solidFill>
                <a:latin typeface="Georgia"/>
                <a:ea typeface="Georgia"/>
                <a:cs typeface="Georgia"/>
              </a:rPr>
              <a:t>Общая статистика работы отдела ТиГЗ</a:t>
            </a:r>
            <a:endParaRPr lang="ru-RU" sz="2800" b="1" i="0" u="none" strike="noStrike" cap="none" spc="0">
              <a:solidFill>
                <a:schemeClr val="bg1"/>
              </a:solidFill>
              <a:latin typeface="Georgia"/>
              <a:cs typeface="Georgia"/>
            </a:endParaRPr>
          </a:p>
        </p:txBody>
      </p:sp>
      <p:pic>
        <p:nvPicPr>
          <p:cNvPr id="1877920280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337037" y="5960598"/>
            <a:ext cx="2663875" cy="722354"/>
          </a:xfrm>
          <a:prstGeom prst="rect">
            <a:avLst/>
          </a:prstGeom>
        </p:spPr>
      </p:pic>
      <p:sp>
        <p:nvSpPr>
          <p:cNvPr id="1260468372" name="Прямоугольник 13"/>
          <p:cNvSpPr/>
          <p:nvPr/>
        </p:nvSpPr>
        <p:spPr bwMode="auto">
          <a:xfrm flipH="0" flipV="0">
            <a:off x="837477" y="1345630"/>
            <a:ext cx="10572119" cy="535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992"/>
              </a:spcAft>
              <a:tabLst>
                <a:tab pos="900427" algn="l"/>
              </a:tabLst>
              <a:defRPr/>
            </a:pPr>
            <a:r>
              <a:rPr lang="ru-RU" sz="1800" b="0" i="0" u="none" strike="noStrike" cap="none" spc="0">
                <a:solidFill>
                  <a:srgbClr val="334E60"/>
                </a:solidFill>
                <a:latin typeface="Georgia"/>
                <a:cs typeface="Georgia"/>
              </a:rPr>
              <a:t>93 - заключения на заявление о планируемом пожертвовании в соответствии с Порядком взаимодействия между ОИВ ЛО, ОМСУ и собственниками ЗУ (постановление Правительства ЛО от 25.03.2025 № 277);</a:t>
            </a:r>
            <a:endParaRPr lang="ru-RU" sz="1800" b="0" i="0" u="none" strike="noStrike" cap="none" spc="0">
              <a:solidFill>
                <a:srgbClr val="334E60"/>
              </a:solidFill>
              <a:latin typeface="Georgia"/>
              <a:cs typeface="Georgia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992"/>
              </a:spcAft>
              <a:tabLst>
                <a:tab pos="900427" algn="l"/>
              </a:tabLst>
              <a:defRPr/>
            </a:pPr>
            <a:r>
              <a:rPr lang="ru-RU" sz="1800" b="0" i="0" u="none" strike="noStrike" cap="none" spc="0">
                <a:solidFill>
                  <a:srgbClr val="334E60"/>
                </a:solidFill>
                <a:latin typeface="Georgia"/>
                <a:cs typeface="Georgia"/>
              </a:rPr>
              <a:t>9 - проектов соглашений о </a:t>
            </a:r>
            <a:r>
              <a:rPr lang="ru-RU" sz="18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взаимодействии по пожертвованию земельных участков для дальнейшего предоставления льготным категориям граждан</a:t>
            </a:r>
            <a:r>
              <a:rPr lang="ru-RU" sz="18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;</a:t>
            </a:r>
            <a:endParaRPr lang="ru-RU" sz="1800" b="0" i="0" u="none" strike="noStrike" cap="none" spc="0">
              <a:solidFill>
                <a:srgbClr val="334E60"/>
              </a:solidFill>
              <a:latin typeface="Georgia"/>
              <a:ea typeface="Georgia"/>
              <a:cs typeface="Georgia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992"/>
              </a:spcAft>
              <a:tabLst>
                <a:tab pos="900427" algn="l"/>
              </a:tabLst>
              <a:defRPr/>
            </a:pPr>
            <a:r>
              <a:rPr lang="ru-RU" sz="18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677 - обращений граждан и юридических лиц;</a:t>
            </a:r>
            <a:endParaRPr lang="ru-RU" sz="1800" b="0" i="0" u="none" strike="noStrike" cap="none" spc="0">
              <a:solidFill>
                <a:srgbClr val="334E60"/>
              </a:solidFill>
              <a:latin typeface="Georgia"/>
              <a:ea typeface="Georgia"/>
              <a:cs typeface="Georgia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992"/>
              </a:spcAft>
              <a:tabLst>
                <a:tab pos="900427" algn="l"/>
              </a:tabLst>
              <a:defRPr/>
            </a:pPr>
            <a:r>
              <a:rPr lang="ru-RU" sz="18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14 - материалов деклараций </a:t>
            </a:r>
            <a:r>
              <a:rPr lang="ru-RU" sz="18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о намерениях реализации инвестиционных проектов в рамках работы межведомственной комиссии по размещению производительных сил на территории Ленинградской области</a:t>
            </a:r>
            <a:r>
              <a:rPr lang="ru-RU" sz="18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;</a:t>
            </a:r>
            <a:endParaRPr lang="ru-RU" sz="1800" b="0" i="0" u="none" strike="noStrike" cap="none" spc="0">
              <a:solidFill>
                <a:srgbClr val="334E60"/>
              </a:solidFill>
              <a:latin typeface="Georgia"/>
              <a:ea typeface="Georgia"/>
              <a:cs typeface="Georgia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900427" algn="l"/>
              </a:tabLst>
              <a:defRPr/>
            </a:pPr>
            <a:r>
              <a:rPr lang="ru-RU" sz="18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7 - </a:t>
            </a:r>
            <a:r>
              <a:rPr lang="ru-RU" sz="18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материалов технико-экономического обоснования проекта концессионного соглашения</a:t>
            </a:r>
            <a:r>
              <a:rPr lang="ru-RU" sz="18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 к заседаниям рабочей группы;</a:t>
            </a:r>
            <a:endParaRPr lang="ru-RU" sz="1800" b="0" i="0" u="none" strike="noStrike" cap="none" spc="0">
              <a:solidFill>
                <a:srgbClr val="334E60"/>
              </a:solidFill>
              <a:latin typeface="Georgia"/>
              <a:ea typeface="Georgia"/>
              <a:cs typeface="Georgia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900427" algn="l"/>
              </a:tabLst>
              <a:defRPr/>
            </a:pPr>
            <a:endParaRPr lang="ru-RU" sz="1800" b="0" i="0" u="none" strike="noStrike" cap="none" spc="0">
              <a:solidFill>
                <a:srgbClr val="334E60"/>
              </a:solidFill>
              <a:latin typeface="Georgia"/>
              <a:ea typeface="Georgia"/>
              <a:cs typeface="Georgia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991"/>
              </a:spcAft>
              <a:defRPr/>
            </a:pPr>
            <a:r>
              <a:rPr lang="ru-RU" sz="18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Обеспечено согласование Правительством ЛО проекта решения об установлении 7 подзоны приаэродромной территории аэродрома «Пулково»</a:t>
            </a:r>
            <a:r>
              <a:rPr lang="ru-RU" sz="18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.</a:t>
            </a:r>
            <a:endParaRPr sz="1800" b="0" i="0" u="none" strike="noStrike" cap="none" spc="0">
              <a:solidFill>
                <a:srgbClr val="334E60"/>
              </a:solidFill>
              <a:latin typeface="Georgia"/>
              <a:cs typeface="Georgia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900427" algn="l"/>
              </a:tabLst>
              <a:defRPr/>
            </a:pPr>
            <a:endParaRPr lang="ru-RU" sz="1800" b="0" i="0" u="none" strike="noStrike" cap="none" spc="0">
              <a:solidFill>
                <a:srgbClr val="334E60"/>
              </a:solidFill>
              <a:latin typeface="Georgia"/>
              <a:cs typeface="Georgia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900427" algn="l"/>
              </a:tabLst>
              <a:defRPr/>
            </a:pPr>
            <a:endParaRPr lang="ru-RU" sz="1800" b="0" i="0" u="none" strike="noStrike" cap="none" spc="0">
              <a:solidFill>
                <a:srgbClr val="334E60"/>
              </a:solidFill>
              <a:latin typeface="Georgia"/>
              <a:cs typeface="Georgia"/>
            </a:endParaRPr>
          </a:p>
          <a:p>
            <a:pPr marL="0" marR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900427" algn="l"/>
              </a:tabLst>
              <a:defRPr/>
            </a:pPr>
            <a:endParaRPr lang="ru-RU" sz="1600" b="0" i="0" u="none" strike="noStrike" cap="none" spc="0">
              <a:solidFill>
                <a:srgbClr val="334E60"/>
              </a:solidFill>
              <a:latin typeface="Georgia"/>
              <a:cs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16630177" name="Прямоугольник 6"/>
          <p:cNvSpPr/>
          <p:nvPr/>
        </p:nvSpPr>
        <p:spPr bwMode="auto">
          <a:xfrm flipH="0" flipV="0">
            <a:off x="838199" y="393190"/>
            <a:ext cx="10515600" cy="877907"/>
          </a:xfrm>
          <a:prstGeom prst="rect">
            <a:avLst/>
          </a:prstGeom>
          <a:gradFill>
            <a:gsLst>
              <a:gs pos="0">
                <a:srgbClr val="FF7575"/>
              </a:gs>
              <a:gs pos="51000">
                <a:schemeClr val="tx2">
                  <a:lumMod val="60000"/>
                  <a:lumOff val="40000"/>
                </a:schemeClr>
              </a:gs>
              <a:gs pos="100000">
                <a:srgbClr val="334E6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6729829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197" y="169363"/>
            <a:ext cx="10515600" cy="132556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i="0" u="none" strike="noStrike" cap="none" spc="0">
                <a:solidFill>
                  <a:schemeClr val="bg1"/>
                </a:solidFill>
                <a:latin typeface="Georgia"/>
                <a:ea typeface="Georgia"/>
                <a:cs typeface="Georgia"/>
              </a:rPr>
              <a:t>Общая статистика работы отдела ТиГЗ</a:t>
            </a:r>
            <a:endParaRPr lang="ru-RU" sz="2800" b="1" i="0" u="none" strike="noStrike" cap="none" spc="0">
              <a:solidFill>
                <a:schemeClr val="bg1"/>
              </a:solidFill>
              <a:latin typeface="Georgia"/>
              <a:cs typeface="Georgia"/>
            </a:endParaRPr>
          </a:p>
        </p:txBody>
      </p:sp>
      <p:pic>
        <p:nvPicPr>
          <p:cNvPr id="2102835461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337037" y="5960598"/>
            <a:ext cx="2663875" cy="722354"/>
          </a:xfrm>
          <a:prstGeom prst="rect">
            <a:avLst/>
          </a:prstGeom>
        </p:spPr>
      </p:pic>
      <p:sp>
        <p:nvSpPr>
          <p:cNvPr id="1636953526" name="Прямоугольник 13"/>
          <p:cNvSpPr/>
          <p:nvPr/>
        </p:nvSpPr>
        <p:spPr bwMode="auto">
          <a:xfrm flipH="0" flipV="0">
            <a:off x="837477" y="1239797"/>
            <a:ext cx="10521721" cy="5392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992"/>
              </a:spcAft>
              <a:tabLst>
                <a:tab pos="900427" algn="l"/>
              </a:tabLst>
              <a:defRPr/>
            </a:pPr>
            <a:r>
              <a:rPr lang="ru-RU" sz="17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Выполнен доклад в занятии Муниципальной школы для депутатов представительных органов и работников администраций муниципальных образований Ленинградской области; </a:t>
            </a:r>
            <a:endParaRPr sz="1700" b="0" i="0" u="none" strike="noStrike" cap="none" spc="0">
              <a:solidFill>
                <a:srgbClr val="334E60"/>
              </a:solidFill>
              <a:latin typeface="Georgia"/>
              <a:ea typeface="Georgia"/>
              <a:cs typeface="Georgia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992"/>
              </a:spcAft>
              <a:tabLst>
                <a:tab pos="900427" algn="l"/>
              </a:tabLst>
              <a:defRPr/>
            </a:pPr>
            <a:r>
              <a:rPr lang="ru-RU" sz="17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Организовано 16 рабочих совещаний с ОМСУ по вопросам территориального планирования;</a:t>
            </a:r>
            <a:endParaRPr sz="1700" b="0" i="0" u="none" strike="noStrike" cap="none" spc="0">
              <a:solidFill>
                <a:srgbClr val="334E60"/>
              </a:solidFill>
              <a:latin typeface="Georgia"/>
              <a:ea typeface="Georgia"/>
              <a:cs typeface="Georgia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992"/>
              </a:spcAft>
              <a:tabLst>
                <a:tab pos="900427" algn="l"/>
              </a:tabLst>
              <a:defRPr/>
            </a:pPr>
            <a:r>
              <a:rPr lang="ru-RU" sz="17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Подготовлены аналитические материалы в отношении НГП, принятых в Ленинградской области по запросам Минстроя РФ</a:t>
            </a:r>
            <a:r>
              <a:rPr lang="ru-RU" sz="17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 (обеспеченность населения в социальной и транспортной инфраструктуре, обеспеченность объектами культуры)</a:t>
            </a:r>
            <a:r>
              <a:rPr lang="ru-RU" sz="17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;</a:t>
            </a:r>
            <a:endParaRPr sz="1700" b="0" i="0" u="none" strike="noStrike" cap="none" spc="0">
              <a:solidFill>
                <a:srgbClr val="334E60"/>
              </a:solidFill>
              <a:latin typeface="Georgia"/>
              <a:ea typeface="Georgia"/>
              <a:cs typeface="Georgia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900427" algn="l"/>
              </a:tabLst>
              <a:defRPr/>
            </a:pPr>
            <a:r>
              <a:rPr lang="ru-RU" sz="17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Подготовлены предложения Ленинградской области в части корректировки Приказа Минэкономразвития России от 09.01.2018 N 10 </a:t>
            </a:r>
            <a:r>
              <a:rPr lang="ru-RU" sz="17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(сбор предложений ОМСУ и разработчиков проектов ДТП МО, участие в 2-х всероссийских совещаниях с участием Минэкономразвития России)</a:t>
            </a:r>
            <a:r>
              <a:rPr lang="ru-RU" sz="17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;</a:t>
            </a:r>
            <a:endParaRPr sz="1700" b="0" i="0" u="none" strike="noStrike" cap="none" spc="0">
              <a:solidFill>
                <a:srgbClr val="334E60"/>
              </a:solidFill>
              <a:latin typeface="Georgia"/>
              <a:ea typeface="Georgia"/>
              <a:cs typeface="Georgia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900427" algn="l"/>
              </a:tabLst>
              <a:defRPr/>
            </a:pPr>
            <a:endParaRPr sz="1700" b="0" i="0" u="none" strike="noStrike" cap="none" spc="0">
              <a:solidFill>
                <a:srgbClr val="334E60"/>
              </a:solidFill>
              <a:latin typeface="Georgia"/>
              <a:ea typeface="Georgia"/>
              <a:cs typeface="Georgia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900427" algn="l"/>
              </a:tabLst>
              <a:defRPr/>
            </a:pPr>
            <a:r>
              <a:rPr lang="ru-RU" sz="17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Принято участие в подготовке проекта изменений в СП 42.13330.2016. Свод правил. Градостроительство. Планировка и застройка городских и сельских поселений. Актуализированная редакция СНиП 2.07.01-89*. </a:t>
            </a:r>
            <a:endParaRPr sz="1700" b="0" i="0" u="none" strike="noStrike" cap="none" spc="0">
              <a:solidFill>
                <a:srgbClr val="334E60"/>
              </a:solidFill>
              <a:latin typeface="Georgia"/>
              <a:ea typeface="Georgia"/>
              <a:cs typeface="Georgia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900427" algn="l"/>
              </a:tabLst>
              <a:defRPr/>
            </a:pPr>
            <a:endParaRPr sz="1700" b="0" i="0" u="none" strike="noStrike" cap="none" spc="0">
              <a:solidFill>
                <a:srgbClr val="334E60"/>
              </a:solidFill>
              <a:latin typeface="Georgia"/>
              <a:cs typeface="Georgia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900427" algn="l"/>
              </a:tabLst>
              <a:defRPr/>
            </a:pPr>
            <a:r>
              <a:rPr lang="ru-RU" sz="17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Подготовлены замечания к подготовленному Минстроем РФ проекту поправок к проекту ФЗ № 659095-8, предлагающих корректировку Градостроительного кодекса Российской федерации в части включения в его состав термина и нормативно правовой базы в отношении мастер-планов МО.</a:t>
            </a:r>
            <a:endParaRPr sz="1700" b="0" i="0" u="none" strike="noStrike" cap="none" spc="0">
              <a:solidFill>
                <a:srgbClr val="334E60"/>
              </a:solidFill>
              <a:latin typeface="Georgia"/>
              <a:cs typeface="Georgia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900427" algn="l"/>
              </a:tabLst>
              <a:defRPr/>
            </a:pPr>
            <a:endParaRPr sz="1700" b="0" i="0" u="none" strike="noStrike" cap="none" spc="0">
              <a:solidFill>
                <a:srgbClr val="334E60"/>
              </a:solidFill>
              <a:latin typeface="Georgia"/>
              <a:cs typeface="Georgia"/>
            </a:endParaRPr>
          </a:p>
          <a:p>
            <a:pPr marL="0" marR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900427" algn="l"/>
              </a:tabLst>
              <a:defRPr/>
            </a:pPr>
            <a:endParaRPr sz="1700" b="0" i="0" u="none" strike="noStrike" cap="none" spc="0">
              <a:solidFill>
                <a:srgbClr val="334E60"/>
              </a:solidFill>
              <a:latin typeface="Georgia"/>
              <a:cs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5676407" name="Прямоугольник 6"/>
          <p:cNvSpPr/>
          <p:nvPr/>
        </p:nvSpPr>
        <p:spPr bwMode="auto">
          <a:xfrm flipH="0" flipV="0">
            <a:off x="191583" y="393190"/>
            <a:ext cx="11789833" cy="877907"/>
          </a:xfrm>
          <a:prstGeom prst="rect">
            <a:avLst/>
          </a:prstGeom>
          <a:gradFill>
            <a:gsLst>
              <a:gs pos="0">
                <a:srgbClr val="FF7575"/>
              </a:gs>
              <a:gs pos="51000">
                <a:schemeClr val="tx2">
                  <a:lumMod val="60000"/>
                  <a:lumOff val="40000"/>
                </a:schemeClr>
              </a:gs>
              <a:gs pos="100000">
                <a:srgbClr val="334E6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99853041" name="Заголовок 1"/>
          <p:cNvSpPr>
            <a:spLocks noGrp="1"/>
          </p:cNvSpPr>
          <p:nvPr>
            <p:ph type="title"/>
          </p:nvPr>
        </p:nvSpPr>
        <p:spPr bwMode="auto">
          <a:xfrm>
            <a:off x="838197" y="169363"/>
            <a:ext cx="10515600" cy="132556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i="0" u="none" strike="noStrike" cap="none" spc="0">
                <a:solidFill>
                  <a:schemeClr val="bg1"/>
                </a:solidFill>
                <a:latin typeface="Georgia"/>
                <a:ea typeface="Georgia"/>
                <a:cs typeface="Georgia"/>
              </a:rPr>
              <a:t>Планы ОМСУ по доработке ДТП МО на 2026 год</a:t>
            </a:r>
            <a:endParaRPr lang="ru-RU" sz="2800" b="1" i="0" u="none" strike="noStrike" cap="none" spc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255268393" name="Прямоугольник 13"/>
          <p:cNvSpPr/>
          <p:nvPr/>
        </p:nvSpPr>
        <p:spPr bwMode="auto">
          <a:xfrm flipH="0" flipV="0">
            <a:off x="837477" y="1345630"/>
            <a:ext cx="10571039" cy="609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900427" algn="l"/>
              </a:tabLst>
              <a:defRPr/>
            </a:pPr>
            <a:endParaRPr lang="ru-RU" sz="1800" b="0" i="0" u="none" strike="noStrike" cap="none" spc="0">
              <a:solidFill>
                <a:srgbClr val="334E60"/>
              </a:solidFill>
              <a:latin typeface="Georgia"/>
              <a:cs typeface="Georgia"/>
            </a:endParaRPr>
          </a:p>
          <a:p>
            <a:pPr marL="0" marR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900427" algn="l"/>
              </a:tabLst>
              <a:defRPr/>
            </a:pPr>
            <a:endParaRPr lang="ru-RU" sz="1600" b="0" i="0" u="none" strike="noStrike" cap="none" spc="0">
              <a:solidFill>
                <a:srgbClr val="334E60"/>
              </a:solidFill>
              <a:latin typeface="Georgia"/>
              <a:cs typeface="Georgia"/>
            </a:endParaRPr>
          </a:p>
        </p:txBody>
      </p:sp>
      <p:graphicFrame>
        <p:nvGraphicFramePr>
          <p:cNvPr id="876501351" name=""/>
          <p:cNvGraphicFramePr>
            <a:graphicFrameLocks xmlns:a="http://schemas.openxmlformats.org/drawingml/2006/main"/>
          </p:cNvGraphicFramePr>
          <p:nvPr/>
        </p:nvGraphicFramePr>
        <p:xfrm>
          <a:off x="191583" y="1265766"/>
          <a:ext cx="10515597" cy="5377179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1440000"/>
                <a:gridCol w="986065"/>
                <a:gridCol w="707602"/>
                <a:gridCol w="916331"/>
                <a:gridCol w="720000"/>
                <a:gridCol w="890820"/>
                <a:gridCol w="808688"/>
                <a:gridCol w="909774"/>
                <a:gridCol w="1080716"/>
                <a:gridCol w="1080000"/>
                <a:gridCol w="1175123"/>
                <a:gridCol w="1081506"/>
              </a:tblGrid>
              <a:tr h="365760"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solidFill>
                          <a:srgbClr val="344F61"/>
                        </a:solidFill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rgbClr val="486175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350">
                          <a:latin typeface="Georgia"/>
                          <a:ea typeface="Georgia"/>
                          <a:cs typeface="Georgia"/>
                        </a:rPr>
                        <a:t>февраль</a:t>
                      </a: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rgbClr val="486175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350">
                          <a:latin typeface="Georgia"/>
                          <a:ea typeface="Georgia"/>
                          <a:cs typeface="Georgia"/>
                        </a:rPr>
                        <a:t>март</a:t>
                      </a: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rgbClr val="486175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350">
                          <a:latin typeface="Georgia"/>
                          <a:ea typeface="Georgia"/>
                          <a:cs typeface="Georgia"/>
                        </a:rPr>
                        <a:t>апрель</a:t>
                      </a: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rgbClr val="486175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350">
                          <a:latin typeface="Georgia"/>
                          <a:ea typeface="Georgia"/>
                          <a:cs typeface="Georgia"/>
                        </a:rPr>
                        <a:t>май</a:t>
                      </a: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rgbClr val="486175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350">
                          <a:latin typeface="Georgia"/>
                          <a:ea typeface="Georgia"/>
                          <a:cs typeface="Georgia"/>
                        </a:rPr>
                        <a:t>июнь</a:t>
                      </a: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rgbClr val="486175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350">
                          <a:latin typeface="Georgia"/>
                          <a:ea typeface="Georgia"/>
                          <a:cs typeface="Georgia"/>
                        </a:rPr>
                        <a:t>июль</a:t>
                      </a: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rgbClr val="486175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350">
                          <a:latin typeface="Georgia"/>
                          <a:ea typeface="Georgia"/>
                          <a:cs typeface="Georgia"/>
                        </a:rPr>
                        <a:t>август</a:t>
                      </a: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rgbClr val="486175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350">
                          <a:latin typeface="Georgia"/>
                          <a:ea typeface="Georgia"/>
                          <a:cs typeface="Georgia"/>
                        </a:rPr>
                        <a:t>сентябрь</a:t>
                      </a: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rgbClr val="486175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350">
                          <a:latin typeface="Georgia"/>
                          <a:ea typeface="Georgia"/>
                          <a:cs typeface="Georgia"/>
                        </a:rPr>
                        <a:t>октябрь</a:t>
                      </a: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rgbClr val="486175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350">
                          <a:latin typeface="Georgia"/>
                          <a:ea typeface="Georgia"/>
                          <a:cs typeface="Georgia"/>
                        </a:rPr>
                        <a:t>ноябрь</a:t>
                      </a: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rgbClr val="486175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350">
                          <a:latin typeface="Georgia"/>
                          <a:ea typeface="Georgia"/>
                          <a:cs typeface="Georgia"/>
                        </a:rPr>
                        <a:t>декабрь</a:t>
                      </a: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rgbClr val="486175"/>
                    </a:solidFill>
                  </a:tcPr>
                </a:tc>
              </a:tr>
              <a:tr h="365760"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1">
                          <a:solidFill>
                            <a:srgbClr val="344F61"/>
                          </a:solidFill>
                          <a:latin typeface="Georgia"/>
                          <a:ea typeface="Georgia"/>
                          <a:cs typeface="Georgia"/>
                        </a:rPr>
                        <a:t>Бокситогорский</a:t>
                      </a:r>
                      <a:endParaRPr sz="1100" b="1">
                        <a:solidFill>
                          <a:srgbClr val="344F61"/>
                        </a:solidFill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rgbClr val="788DA5"/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350">
                          <a:latin typeface="Georgia"/>
                          <a:ea typeface="Georgia"/>
                          <a:cs typeface="Georgia"/>
                        </a:rPr>
                        <a:t>1</a:t>
                      </a: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1">
                          <a:solidFill>
                            <a:srgbClr val="344F61"/>
                          </a:solidFill>
                          <a:latin typeface="Georgia"/>
                          <a:ea typeface="Georgia"/>
                          <a:cs typeface="Georgia"/>
                        </a:rPr>
                        <a:t>Волховский</a:t>
                      </a:r>
                      <a:endParaRPr sz="1100" b="1">
                        <a:solidFill>
                          <a:srgbClr val="344F61"/>
                        </a:solidFill>
                        <a:latin typeface="Georgia"/>
                        <a:cs typeface="Georgi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350">
                          <a:latin typeface="Georgia"/>
                          <a:ea typeface="Georgia"/>
                          <a:cs typeface="Georgia"/>
                        </a:rPr>
                        <a:t>2</a:t>
                      </a: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350">
                          <a:solidFill>
                            <a:srgbClr val="F97677"/>
                          </a:solidFill>
                          <a:latin typeface="Georgia"/>
                          <a:ea typeface="Georgia"/>
                          <a:cs typeface="Georgia"/>
                        </a:rPr>
                        <a:t>1</a:t>
                      </a:r>
                      <a:endParaRPr sz="1350">
                        <a:solidFill>
                          <a:srgbClr val="F97677"/>
                        </a:solidFill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350">
                          <a:solidFill>
                            <a:srgbClr val="F97677"/>
                          </a:solidFill>
                          <a:latin typeface="Georgia"/>
                          <a:ea typeface="Georgia"/>
                          <a:cs typeface="Georgia"/>
                        </a:rPr>
                        <a:t>1</a:t>
                      </a:r>
                      <a:endParaRPr sz="1350">
                        <a:solidFill>
                          <a:srgbClr val="F97677"/>
                        </a:solidFill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1">
                          <a:solidFill>
                            <a:srgbClr val="344F61"/>
                          </a:solidFill>
                          <a:latin typeface="Georgia"/>
                          <a:ea typeface="Georgia"/>
                          <a:cs typeface="Georgia"/>
                        </a:rPr>
                        <a:t>Волосовский</a:t>
                      </a:r>
                      <a:endParaRPr sz="1100" b="1">
                        <a:solidFill>
                          <a:srgbClr val="344F61"/>
                        </a:solidFill>
                        <a:latin typeface="Georgia"/>
                        <a:cs typeface="Georgi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350">
                          <a:latin typeface="Georgia"/>
                          <a:ea typeface="Georgia"/>
                          <a:cs typeface="Georgia"/>
                        </a:rPr>
                        <a:t>3</a:t>
                      </a: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1">
                          <a:solidFill>
                            <a:srgbClr val="344F61"/>
                          </a:solidFill>
                          <a:latin typeface="Georgia"/>
                          <a:ea typeface="Georgia"/>
                          <a:cs typeface="Georgia"/>
                        </a:rPr>
                        <a:t>Выборгский</a:t>
                      </a:r>
                      <a:endParaRPr sz="1100" b="1">
                        <a:solidFill>
                          <a:srgbClr val="344F61"/>
                        </a:solidFill>
                        <a:latin typeface="Georgia"/>
                        <a:cs typeface="Georgi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350">
                          <a:latin typeface="Georgia"/>
                          <a:ea typeface="Georgia"/>
                          <a:cs typeface="Georgia"/>
                        </a:rPr>
                        <a:t>1</a:t>
                      </a: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350">
                          <a:latin typeface="Georgia"/>
                          <a:ea typeface="Georgia"/>
                          <a:cs typeface="Georgia"/>
                        </a:rPr>
                        <a:t>1</a:t>
                      </a: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350">
                          <a:latin typeface="Georgia"/>
                          <a:ea typeface="Georgia"/>
                          <a:cs typeface="Georgia"/>
                        </a:rPr>
                        <a:t>10</a:t>
                      </a: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1">
                          <a:solidFill>
                            <a:srgbClr val="344F61"/>
                          </a:solidFill>
                          <a:latin typeface="Georgia"/>
                          <a:ea typeface="Georgia"/>
                          <a:cs typeface="Georgia"/>
                        </a:rPr>
                        <a:t>Всеволожский</a:t>
                      </a:r>
                      <a:endParaRPr sz="1100" b="1">
                        <a:solidFill>
                          <a:srgbClr val="344F61"/>
                        </a:solidFill>
                        <a:latin typeface="Georgia"/>
                        <a:cs typeface="Georgi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350">
                          <a:latin typeface="Georgia"/>
                          <a:ea typeface="Georgia"/>
                          <a:cs typeface="Georgia"/>
                        </a:rPr>
                        <a:t>1</a:t>
                      </a: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350">
                          <a:latin typeface="Georgia"/>
                          <a:ea typeface="Georgia"/>
                          <a:cs typeface="Georgia"/>
                        </a:rPr>
                        <a:t>2</a:t>
                      </a: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350">
                          <a:latin typeface="Georgia"/>
                          <a:ea typeface="Georgia"/>
                          <a:cs typeface="Georgia"/>
                        </a:rPr>
                        <a:t>1</a:t>
                      </a: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350">
                          <a:latin typeface="Georgia"/>
                          <a:ea typeface="Georgia"/>
                          <a:cs typeface="Georgia"/>
                        </a:rPr>
                        <a:t>3</a:t>
                      </a: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350">
                          <a:latin typeface="Georgia"/>
                          <a:ea typeface="Georgia"/>
                          <a:cs typeface="Georgia"/>
                        </a:rPr>
                        <a:t>3</a:t>
                      </a: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350">
                          <a:latin typeface="Georgia"/>
                          <a:ea typeface="Georgia"/>
                          <a:cs typeface="Georgia"/>
                        </a:rPr>
                        <a:t>1</a:t>
                      </a: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350">
                          <a:latin typeface="Georgia"/>
                          <a:ea typeface="Georgia"/>
                          <a:cs typeface="Georgia"/>
                        </a:rPr>
                        <a:t>3</a:t>
                      </a: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1">
                          <a:solidFill>
                            <a:srgbClr val="344F61"/>
                          </a:solidFill>
                          <a:latin typeface="Georgia"/>
                          <a:ea typeface="Georgia"/>
                          <a:cs typeface="Georgia"/>
                        </a:rPr>
                        <a:t>Кингисеппский</a:t>
                      </a:r>
                      <a:endParaRPr sz="1100" b="1">
                        <a:solidFill>
                          <a:srgbClr val="344F61"/>
                        </a:solidFill>
                        <a:latin typeface="Georgia"/>
                        <a:cs typeface="Georgi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350">
                          <a:latin typeface="Georgia"/>
                          <a:ea typeface="Georgia"/>
                          <a:cs typeface="Georgia"/>
                        </a:rPr>
                        <a:t>1</a:t>
                      </a: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350">
                          <a:latin typeface="Georgia"/>
                          <a:ea typeface="Georgia"/>
                          <a:cs typeface="Georgia"/>
                        </a:rPr>
                        <a:t>1</a:t>
                      </a: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350">
                          <a:latin typeface="Georgia"/>
                          <a:ea typeface="Georgia"/>
                          <a:cs typeface="Georgia"/>
                        </a:rPr>
                        <a:t>1</a:t>
                      </a: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350">
                          <a:solidFill>
                            <a:srgbClr val="FF0000"/>
                          </a:solidFill>
                          <a:latin typeface="Georgia"/>
                          <a:ea typeface="Georgia"/>
                          <a:cs typeface="Georgia"/>
                        </a:rPr>
                        <a:t>1</a:t>
                      </a:r>
                      <a:endParaRPr sz="1350">
                        <a:solidFill>
                          <a:srgbClr val="FF0000"/>
                        </a:solidFill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1">
                          <a:solidFill>
                            <a:srgbClr val="344F61"/>
                          </a:solidFill>
                          <a:latin typeface="Georgia"/>
                          <a:ea typeface="Georgia"/>
                          <a:cs typeface="Georgia"/>
                        </a:rPr>
                        <a:t>Кировский</a:t>
                      </a:r>
                      <a:endParaRPr sz="1100" b="1">
                        <a:solidFill>
                          <a:srgbClr val="344F61"/>
                        </a:solidFill>
                        <a:latin typeface="Georgia"/>
                        <a:cs typeface="Georgi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350">
                          <a:latin typeface="Georgia"/>
                          <a:ea typeface="Georgia"/>
                          <a:cs typeface="Georgia"/>
                        </a:rPr>
                        <a:t>1</a:t>
                      </a: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350">
                          <a:solidFill>
                            <a:srgbClr val="FF0000"/>
                          </a:solidFill>
                          <a:latin typeface="Georgia"/>
                          <a:ea typeface="Georgia"/>
                          <a:cs typeface="Georgia"/>
                        </a:rPr>
                        <a:t>1</a:t>
                      </a:r>
                      <a:endParaRPr sz="1350">
                        <a:solidFill>
                          <a:srgbClr val="FF0000"/>
                        </a:solidFill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1">
                          <a:solidFill>
                            <a:srgbClr val="344F61"/>
                          </a:solidFill>
                          <a:latin typeface="Georgia"/>
                          <a:ea typeface="Georgia"/>
                          <a:cs typeface="Georgia"/>
                        </a:rPr>
                        <a:t>Лодейнопольский</a:t>
                      </a:r>
                      <a:endParaRPr sz="1100" b="1">
                        <a:solidFill>
                          <a:srgbClr val="344F61"/>
                        </a:solidFill>
                        <a:latin typeface="Georgia"/>
                        <a:ea typeface="Georgia"/>
                        <a:cs typeface="Georgi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350">
                          <a:latin typeface="Georgia"/>
                          <a:ea typeface="Georgia"/>
                          <a:cs typeface="Georgia"/>
                        </a:rPr>
                        <a:t>1</a:t>
                      </a:r>
                      <a:endParaRPr sz="135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350">
                          <a:latin typeface="Georgia"/>
                          <a:ea typeface="Georgia"/>
                          <a:cs typeface="Georgia"/>
                        </a:rPr>
                        <a:t>1</a:t>
                      </a:r>
                      <a:endParaRPr sz="135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9900"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1">
                          <a:solidFill>
                            <a:srgbClr val="344F61"/>
                          </a:solidFill>
                          <a:latin typeface="Georgia"/>
                          <a:ea typeface="Georgia"/>
                          <a:cs typeface="Georgia"/>
                        </a:rPr>
                        <a:t>Ломоносовский </a:t>
                      </a:r>
                      <a:endParaRPr sz="1100" b="1">
                        <a:solidFill>
                          <a:srgbClr val="344F61"/>
                        </a:solidFill>
                        <a:latin typeface="Georgia"/>
                        <a:ea typeface="Georgia"/>
                        <a:cs typeface="Georgi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350">
                          <a:latin typeface="Georgia"/>
                          <a:ea typeface="Georgia"/>
                          <a:cs typeface="Georgia"/>
                        </a:rPr>
                        <a:t>1</a:t>
                      </a:r>
                      <a:endParaRPr sz="135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350">
                          <a:latin typeface="Georgia"/>
                          <a:ea typeface="Georgia"/>
                          <a:cs typeface="Georgia"/>
                        </a:rPr>
                        <a:t>1</a:t>
                      </a:r>
                      <a:endParaRPr sz="135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350">
                          <a:latin typeface="Georgia"/>
                          <a:ea typeface="Georgia"/>
                          <a:cs typeface="Georgia"/>
                        </a:rPr>
                        <a:t>2</a:t>
                      </a:r>
                      <a:endParaRPr sz="135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350">
                          <a:latin typeface="Georgia"/>
                          <a:ea typeface="Georgia"/>
                          <a:cs typeface="Georgia"/>
                        </a:rPr>
                        <a:t>1</a:t>
                      </a:r>
                      <a:endParaRPr sz="135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350">
                          <a:latin typeface="Georgia"/>
                          <a:ea typeface="Georgia"/>
                          <a:cs typeface="Georgia"/>
                        </a:rPr>
                        <a:t>3</a:t>
                      </a:r>
                      <a:endParaRPr sz="135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350">
                          <a:latin typeface="Georgia"/>
                          <a:ea typeface="Georgia"/>
                          <a:cs typeface="Georgia"/>
                        </a:rPr>
                        <a:t>3</a:t>
                      </a:r>
                      <a:endParaRPr sz="135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1">
                          <a:solidFill>
                            <a:srgbClr val="344F61"/>
                          </a:solidFill>
                          <a:latin typeface="Georgia"/>
                          <a:ea typeface="Georgia"/>
                          <a:cs typeface="Georgia"/>
                        </a:rPr>
                        <a:t>Приозерский</a:t>
                      </a:r>
                      <a:endParaRPr sz="1100" b="1">
                        <a:solidFill>
                          <a:srgbClr val="344F61"/>
                        </a:solidFill>
                        <a:latin typeface="Georgia"/>
                        <a:ea typeface="Georgia"/>
                        <a:cs typeface="Georgi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350">
                          <a:latin typeface="Georgia"/>
                          <a:ea typeface="Georgia"/>
                          <a:cs typeface="Georgia"/>
                        </a:rPr>
                        <a:t>1</a:t>
                      </a:r>
                      <a:endParaRPr sz="135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350">
                          <a:latin typeface="Georgia"/>
                          <a:ea typeface="Georgia"/>
                          <a:cs typeface="Georgia"/>
                        </a:rPr>
                        <a:t>4</a:t>
                      </a:r>
                      <a:endParaRPr sz="135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1">
                          <a:solidFill>
                            <a:srgbClr val="344F61"/>
                          </a:solidFill>
                          <a:latin typeface="Georgia"/>
                          <a:ea typeface="Georgia"/>
                          <a:cs typeface="Georgia"/>
                        </a:rPr>
                        <a:t>Тихвинский</a:t>
                      </a:r>
                      <a:endParaRPr sz="1100" b="1">
                        <a:solidFill>
                          <a:srgbClr val="344F61"/>
                        </a:solidFill>
                        <a:latin typeface="Georgia"/>
                        <a:ea typeface="Georgia"/>
                        <a:cs typeface="Georgi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350">
                          <a:latin typeface="Georgia"/>
                          <a:ea typeface="Georgia"/>
                          <a:cs typeface="Georgia"/>
                        </a:rPr>
                        <a:t>1</a:t>
                      </a:r>
                      <a:endParaRPr sz="135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350">
                          <a:latin typeface="Georgia"/>
                          <a:ea typeface="Georgia"/>
                          <a:cs typeface="Georgia"/>
                        </a:rPr>
                        <a:t>2</a:t>
                      </a:r>
                      <a:endParaRPr sz="135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350">
                          <a:latin typeface="Georgia"/>
                          <a:ea typeface="Georgia"/>
                          <a:cs typeface="Georgia"/>
                        </a:rPr>
                        <a:t>2</a:t>
                      </a:r>
                      <a:endParaRPr sz="135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350">
                          <a:latin typeface="Georgia"/>
                          <a:ea typeface="Georgia"/>
                          <a:cs typeface="Georgia"/>
                        </a:rPr>
                        <a:t>1</a:t>
                      </a:r>
                      <a:endParaRPr sz="135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1">
                          <a:solidFill>
                            <a:srgbClr val="344F61"/>
                          </a:solidFill>
                          <a:latin typeface="Georgia"/>
                          <a:ea typeface="Georgia"/>
                          <a:cs typeface="Georgia"/>
                        </a:rPr>
                        <a:t>Тосненский</a:t>
                      </a:r>
                      <a:endParaRPr sz="1100" b="1">
                        <a:solidFill>
                          <a:srgbClr val="344F61"/>
                        </a:solidFill>
                        <a:latin typeface="Georgia"/>
                        <a:ea typeface="Georgia"/>
                        <a:cs typeface="Georgi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350">
                          <a:latin typeface="Georgia"/>
                          <a:ea typeface="Georgia"/>
                          <a:cs typeface="Georgia"/>
                        </a:rPr>
                        <a:t>1</a:t>
                      </a:r>
                      <a:endParaRPr sz="135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350">
                          <a:latin typeface="Georgia"/>
                          <a:ea typeface="Georgia"/>
                          <a:cs typeface="Georgia"/>
                        </a:rPr>
                        <a:t>2</a:t>
                      </a:r>
                      <a:endParaRPr sz="135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350">
                          <a:latin typeface="Georgia"/>
                          <a:ea typeface="Georgia"/>
                          <a:cs typeface="Georgia"/>
                        </a:rPr>
                        <a:t>1</a:t>
                      </a:r>
                      <a:endParaRPr sz="135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p>
                      <a:pPr>
                        <a:defRPr/>
                      </a:pPr>
                      <a:r>
                        <a:rPr sz="1100" b="1">
                          <a:solidFill>
                            <a:srgbClr val="344F61"/>
                          </a:solidFill>
                          <a:latin typeface="Georgia"/>
                          <a:ea typeface="Georgia"/>
                          <a:cs typeface="Georgia"/>
                        </a:rPr>
                        <a:t>Сосновый Бор</a:t>
                      </a:r>
                      <a:endParaRPr sz="1100" b="1">
                        <a:solidFill>
                          <a:srgbClr val="344F61"/>
                        </a:solidFill>
                        <a:latin typeface="Georgia"/>
                        <a:ea typeface="Georgia"/>
                        <a:cs typeface="Georgi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1350">
                          <a:latin typeface="Georgia"/>
                          <a:ea typeface="Georgia"/>
                          <a:cs typeface="Georgia"/>
                        </a:rPr>
                        <a:t>1</a:t>
                      </a:r>
                      <a:endParaRPr sz="135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350">
                        <a:latin typeface="Georgia"/>
                        <a:ea typeface="Georgia"/>
                        <a:cs typeface="Georgia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12677305" name="TextBox 29"/>
          <p:cNvSpPr txBox="1"/>
          <p:nvPr/>
        </p:nvSpPr>
        <p:spPr bwMode="auto">
          <a:xfrm>
            <a:off x="1910082" y="6354053"/>
            <a:ext cx="1142941" cy="3661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1197"/>
              </a:spcAft>
              <a:tabLst>
                <a:tab pos="900427" algn="l"/>
              </a:tabLst>
              <a:defRPr/>
            </a:pPr>
            <a:r>
              <a:rPr lang="ru-RU" sz="1800" b="0" i="0" u="none" strike="noStrike" cap="none" spc="0">
                <a:solidFill>
                  <a:srgbClr val="334E60"/>
                </a:solidFill>
                <a:latin typeface="Georgia"/>
                <a:cs typeface="Georgia"/>
              </a:rPr>
              <a:t>9</a:t>
            </a:r>
            <a:endParaRPr lang="ru-RU" sz="1800" b="0" i="0" u="none" strike="noStrike" cap="none" spc="0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211538176" name="TextBox 29"/>
          <p:cNvSpPr txBox="1"/>
          <p:nvPr/>
        </p:nvSpPr>
        <p:spPr bwMode="auto">
          <a:xfrm flipH="0" flipV="0">
            <a:off x="3550499" y="6406969"/>
            <a:ext cx="452523" cy="3661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1197"/>
              </a:spcAft>
              <a:tabLst>
                <a:tab pos="900427" algn="l"/>
              </a:tabLst>
              <a:defRPr/>
            </a:pPr>
            <a:r>
              <a:rPr lang="ru-RU" sz="1800" b="0" i="0" u="none" strike="noStrike" cap="none" spc="0">
                <a:solidFill>
                  <a:srgbClr val="334E60"/>
                </a:solidFill>
                <a:latin typeface="Georgia"/>
                <a:cs typeface="Georgia"/>
              </a:rPr>
              <a:t>2</a:t>
            </a:r>
            <a:endParaRPr lang="ru-RU" sz="1800" b="0" i="0" u="none" strike="noStrike" cap="none" spc="0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287421963" name="TextBox 29"/>
          <p:cNvSpPr txBox="1"/>
          <p:nvPr/>
        </p:nvSpPr>
        <p:spPr bwMode="auto">
          <a:xfrm flipH="0" flipV="0">
            <a:off x="2724999" y="6406969"/>
            <a:ext cx="451803" cy="3661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1197"/>
              </a:spcAft>
              <a:tabLst>
                <a:tab pos="900427" algn="l"/>
              </a:tabLst>
              <a:defRPr/>
            </a:pPr>
            <a:r>
              <a:rPr lang="ru-RU" sz="1800" b="0" i="0" u="none" strike="noStrike" cap="none" spc="0">
                <a:solidFill>
                  <a:srgbClr val="334E60"/>
                </a:solidFill>
                <a:latin typeface="Georgia"/>
                <a:cs typeface="Georgia"/>
              </a:rPr>
              <a:t>6</a:t>
            </a:r>
            <a:endParaRPr lang="ru-RU" sz="1800" b="0" i="0" u="none" strike="noStrike" cap="none" spc="0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715641355" name="TextBox 29"/>
          <p:cNvSpPr txBox="1"/>
          <p:nvPr/>
        </p:nvSpPr>
        <p:spPr bwMode="auto">
          <a:xfrm flipH="0" flipV="0">
            <a:off x="4407749" y="6354053"/>
            <a:ext cx="452883" cy="3661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1197"/>
              </a:spcAft>
              <a:tabLst>
                <a:tab pos="900427" algn="l"/>
              </a:tabLst>
              <a:defRPr/>
            </a:pPr>
            <a:r>
              <a:rPr lang="ru-RU" sz="1800" b="0" i="0" u="none" strike="noStrike" cap="none" spc="0">
                <a:solidFill>
                  <a:srgbClr val="334E60"/>
                </a:solidFill>
                <a:latin typeface="Georgia"/>
                <a:cs typeface="Georgia"/>
              </a:rPr>
              <a:t>3</a:t>
            </a:r>
            <a:endParaRPr lang="ru-RU" sz="1800" b="0" i="0" u="none" strike="noStrike" cap="none" spc="0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1890327004" name="TextBox 29"/>
          <p:cNvSpPr txBox="1"/>
          <p:nvPr/>
        </p:nvSpPr>
        <p:spPr bwMode="auto">
          <a:xfrm flipH="0" flipV="0">
            <a:off x="5254416" y="6354053"/>
            <a:ext cx="453603" cy="3661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1197"/>
              </a:spcAft>
              <a:tabLst>
                <a:tab pos="900427" algn="l"/>
              </a:tabLst>
              <a:defRPr/>
            </a:pPr>
            <a:r>
              <a:rPr lang="ru-RU" sz="1800" b="0" i="0" u="none" strike="noStrike" cap="none" spc="0">
                <a:solidFill>
                  <a:srgbClr val="334E60"/>
                </a:solidFill>
                <a:latin typeface="Georgia"/>
                <a:cs typeface="Georgia"/>
              </a:rPr>
              <a:t>4</a:t>
            </a:r>
            <a:endParaRPr lang="ru-RU" sz="1800" b="0" i="0" u="none" strike="noStrike" cap="none" spc="0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1274476345" name="TextBox 29"/>
          <p:cNvSpPr txBox="1"/>
          <p:nvPr/>
        </p:nvSpPr>
        <p:spPr bwMode="auto">
          <a:xfrm flipH="0" flipV="0">
            <a:off x="6005832" y="6354053"/>
            <a:ext cx="454323" cy="3661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1197"/>
              </a:spcAft>
              <a:tabLst>
                <a:tab pos="900427" algn="l"/>
              </a:tabLst>
              <a:defRPr/>
            </a:pPr>
            <a:r>
              <a:rPr lang="ru-RU" sz="1800" b="0" i="0" u="none" strike="noStrike" cap="none" spc="0">
                <a:solidFill>
                  <a:srgbClr val="334E60"/>
                </a:solidFill>
                <a:latin typeface="Georgia"/>
                <a:cs typeface="Georgia"/>
              </a:rPr>
              <a:t>5</a:t>
            </a:r>
            <a:endParaRPr lang="ru-RU" sz="1800" b="0" i="0" u="none" strike="noStrike" cap="none" spc="0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658508728" name="TextBox 29"/>
          <p:cNvSpPr txBox="1"/>
          <p:nvPr/>
        </p:nvSpPr>
        <p:spPr bwMode="auto">
          <a:xfrm flipH="0" flipV="0">
            <a:off x="6863082" y="6354053"/>
            <a:ext cx="455763" cy="3661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1197"/>
              </a:spcAft>
              <a:tabLst>
                <a:tab pos="900427" algn="l"/>
              </a:tabLst>
              <a:defRPr/>
            </a:pPr>
            <a:r>
              <a:rPr lang="ru-RU" sz="1800" b="0" i="0" u="none" strike="noStrike" cap="none" spc="0">
                <a:solidFill>
                  <a:srgbClr val="334E60"/>
                </a:solidFill>
                <a:latin typeface="Georgia"/>
                <a:cs typeface="Georgia"/>
              </a:rPr>
              <a:t>7</a:t>
            </a:r>
            <a:endParaRPr lang="ru-RU" sz="1800" b="0" i="0" u="none" strike="noStrike" cap="none" spc="0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2042243094" name="TextBox 29"/>
          <p:cNvSpPr txBox="1"/>
          <p:nvPr/>
        </p:nvSpPr>
        <p:spPr bwMode="auto">
          <a:xfrm flipH="0" flipV="0">
            <a:off x="7921416" y="6354053"/>
            <a:ext cx="456483" cy="3661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1197"/>
              </a:spcAft>
              <a:tabLst>
                <a:tab pos="900427" algn="l"/>
              </a:tabLst>
              <a:defRPr/>
            </a:pPr>
            <a:r>
              <a:rPr lang="ru-RU" sz="1800" b="0" i="0" u="none" strike="noStrike" cap="none" spc="0">
                <a:solidFill>
                  <a:srgbClr val="334E60"/>
                </a:solidFill>
                <a:latin typeface="Georgia"/>
                <a:cs typeface="Georgia"/>
              </a:rPr>
              <a:t>7</a:t>
            </a:r>
            <a:endParaRPr lang="ru-RU" sz="1800" b="0" i="0" u="none" strike="noStrike" cap="none" spc="0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1219520850" name="TextBox 29"/>
          <p:cNvSpPr txBox="1"/>
          <p:nvPr/>
        </p:nvSpPr>
        <p:spPr bwMode="auto">
          <a:xfrm flipH="0" flipV="0">
            <a:off x="8990332" y="6406969"/>
            <a:ext cx="457203" cy="3661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1197"/>
              </a:spcAft>
              <a:tabLst>
                <a:tab pos="900427" algn="l"/>
              </a:tabLst>
              <a:defRPr/>
            </a:pPr>
            <a:r>
              <a:rPr lang="ru-RU" sz="1800" b="0" i="0" u="none" strike="noStrike" cap="none" spc="0">
                <a:solidFill>
                  <a:srgbClr val="334E60"/>
                </a:solidFill>
                <a:latin typeface="Georgia"/>
                <a:cs typeface="Georgia"/>
              </a:rPr>
              <a:t>8</a:t>
            </a:r>
            <a:endParaRPr lang="ru-RU" sz="1800" b="0" i="0" u="none" strike="noStrike" cap="none" spc="0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1757912611" name="TextBox 29"/>
          <p:cNvSpPr txBox="1"/>
          <p:nvPr/>
        </p:nvSpPr>
        <p:spPr bwMode="auto">
          <a:xfrm flipH="0" flipV="0">
            <a:off x="10059249" y="6406969"/>
            <a:ext cx="458283" cy="3661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1197"/>
              </a:spcAft>
              <a:tabLst>
                <a:tab pos="900427" algn="l"/>
              </a:tabLst>
              <a:defRPr/>
            </a:pPr>
            <a:r>
              <a:rPr lang="ru-RU" sz="1800" b="0" i="0" u="none" strike="noStrike" cap="none" spc="0">
                <a:solidFill>
                  <a:srgbClr val="334E60"/>
                </a:solidFill>
                <a:latin typeface="Georgia"/>
                <a:cs typeface="Georgia"/>
              </a:rPr>
              <a:t>16</a:t>
            </a:r>
            <a:endParaRPr lang="ru-RU" sz="1800" b="0" i="0" u="none" strike="noStrike" cap="none" spc="0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994052620" name="TextBox 29"/>
          <p:cNvSpPr txBox="1"/>
          <p:nvPr/>
        </p:nvSpPr>
        <p:spPr bwMode="auto">
          <a:xfrm flipH="0" flipV="0">
            <a:off x="11177574" y="6354053"/>
            <a:ext cx="459723" cy="3661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1197"/>
              </a:spcAft>
              <a:tabLst>
                <a:tab pos="900427" algn="l"/>
              </a:tabLst>
              <a:defRPr/>
            </a:pPr>
            <a:r>
              <a:rPr lang="ru-RU" sz="1800" b="0" i="0" u="none" strike="noStrike" cap="none" spc="0">
                <a:solidFill>
                  <a:srgbClr val="334E60"/>
                </a:solidFill>
                <a:latin typeface="Georgia"/>
                <a:cs typeface="Georgia"/>
              </a:rPr>
              <a:t>3</a:t>
            </a:r>
            <a:endParaRPr lang="ru-RU" sz="1800" b="0" i="0" u="none" strike="noStrike" cap="none" spc="0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2079733096" name="Прямоугольник 13"/>
          <p:cNvSpPr/>
          <p:nvPr/>
        </p:nvSpPr>
        <p:spPr bwMode="auto">
          <a:xfrm flipH="0" flipV="0">
            <a:off x="10943707" y="420484"/>
            <a:ext cx="1038429" cy="82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197"/>
              </a:spcAft>
              <a:tabLst>
                <a:tab pos="900427" algn="l"/>
              </a:tabLst>
              <a:defRPr/>
            </a:pPr>
            <a:r>
              <a:rPr sz="4800" u="none">
                <a:solidFill>
                  <a:srgbClr val="334E60"/>
                </a:solidFill>
                <a:latin typeface="Georgia"/>
                <a:cs typeface="Georgia"/>
              </a:rPr>
              <a:t>70</a:t>
            </a:r>
            <a:endParaRPr sz="4800" u="none">
              <a:solidFill>
                <a:srgbClr val="334E60"/>
              </a:solidFill>
              <a:latin typeface="Georgia"/>
              <a:cs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1154308" y="2886843"/>
            <a:ext cx="4993002" cy="1310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4000" b="1">
                <a:solidFill>
                  <a:srgbClr val="C00000"/>
                </a:solidFill>
                <a:latin typeface="Georgia"/>
              </a:rPr>
              <a:t>БЛАГОДАРЮ ЗА ВНИМАНИЕ! </a:t>
            </a:r>
            <a:endParaRPr/>
          </a:p>
        </p:txBody>
      </p:sp>
      <p:pic>
        <p:nvPicPr>
          <p:cNvPr id="5" name="Picture 2" descr="http://qrcoder.ru/code/?https%3A%2F%2Ft.me%2Fkgplo47&amp;6&amp;0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721654" y="2250439"/>
            <a:ext cx="3627427" cy="3627427"/>
          </a:xfrm>
          <a:prstGeom prst="rect">
            <a:avLst/>
          </a:prstGeom>
          <a:noFill/>
          <a:ln w="92075">
            <a:solidFill>
              <a:srgbClr val="8996AE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340242" y="278640"/>
            <a:ext cx="4341954" cy="11773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 bwMode="auto">
          <a:xfrm>
            <a:off x="1154310" y="5169980"/>
            <a:ext cx="4992643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4000" b="1">
                <a:solidFill>
                  <a:srgbClr val="334E60"/>
                </a:solidFill>
                <a:latin typeface="Georgia"/>
              </a:rPr>
              <a:t>@kgplo47</a:t>
            </a:r>
            <a:endParaRPr lang="ru-RU" sz="4000" b="1">
              <a:solidFill>
                <a:srgbClr val="334E60"/>
              </a:solidFill>
              <a:latin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16708614" name="Прямоугольник 6"/>
          <p:cNvSpPr/>
          <p:nvPr/>
        </p:nvSpPr>
        <p:spPr bwMode="auto">
          <a:xfrm flipH="0" flipV="0">
            <a:off x="838200" y="407503"/>
            <a:ext cx="10515600" cy="877908"/>
          </a:xfrm>
          <a:prstGeom prst="rect">
            <a:avLst/>
          </a:prstGeom>
          <a:gradFill>
            <a:gsLst>
              <a:gs pos="0">
                <a:srgbClr val="FF7575"/>
              </a:gs>
              <a:gs pos="51000">
                <a:schemeClr val="tx2">
                  <a:lumMod val="60000"/>
                  <a:lumOff val="40000"/>
                </a:schemeClr>
              </a:gs>
              <a:gs pos="100000">
                <a:srgbClr val="334E6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72250497" name="Заголовок 1"/>
          <p:cNvSpPr>
            <a:spLocks noGrp="1"/>
          </p:cNvSpPr>
          <p:nvPr>
            <p:ph type="title"/>
          </p:nvPr>
        </p:nvSpPr>
        <p:spPr bwMode="auto">
          <a:xfrm>
            <a:off x="838198" y="169364"/>
            <a:ext cx="10515600" cy="13255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i="0" u="none" strike="noStrike" cap="none" spc="0">
                <a:solidFill>
                  <a:schemeClr val="bg1"/>
                </a:solidFill>
                <a:latin typeface="Georgia"/>
                <a:ea typeface="Georgia"/>
                <a:cs typeface="Georgia"/>
              </a:rPr>
              <a:t>Согласование проектов </a:t>
            </a:r>
            <a:r>
              <a:rPr lang="ru-RU" sz="2800" b="1" i="0" u="none" strike="noStrike" cap="none" spc="0">
                <a:solidFill>
                  <a:schemeClr val="bg1"/>
                </a:solidFill>
                <a:latin typeface="Georgia"/>
                <a:ea typeface="Georgia"/>
                <a:cs typeface="Georgia"/>
              </a:rPr>
              <a:t>документов территориального планирования</a:t>
            </a:r>
            <a:endParaRPr lang="ru-RU" sz="2800" b="1" i="0" u="none" strike="noStrike" cap="none" spc="0">
              <a:solidFill>
                <a:schemeClr val="bg1"/>
              </a:solidFill>
              <a:latin typeface="Georgia"/>
              <a:cs typeface="Georgia"/>
            </a:endParaRPr>
          </a:p>
        </p:txBody>
      </p:sp>
      <p:pic>
        <p:nvPicPr>
          <p:cNvPr id="1975332618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337038" y="5960599"/>
            <a:ext cx="2663876" cy="722355"/>
          </a:xfrm>
          <a:prstGeom prst="rect">
            <a:avLst/>
          </a:prstGeom>
        </p:spPr>
      </p:pic>
      <p:graphicFrame>
        <p:nvGraphicFramePr>
          <p:cNvPr id="1943979641" name=""/>
          <p:cNvGraphicFramePr>
            <a:graphicFrameLocks xmlns:a="http://schemas.openxmlformats.org/drawingml/2006/main"/>
          </p:cNvGraphicFramePr>
          <p:nvPr/>
        </p:nvGraphicFramePr>
        <p:xfrm>
          <a:off x="4698712" y="1825623"/>
          <a:ext cx="6655083" cy="4218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18675370" name="Прямоугольник 13"/>
          <p:cNvSpPr/>
          <p:nvPr/>
        </p:nvSpPr>
        <p:spPr bwMode="auto">
          <a:xfrm flipH="0" flipV="0">
            <a:off x="838198" y="1501958"/>
            <a:ext cx="10516320" cy="427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199"/>
              </a:spcAft>
              <a:tabLst>
                <a:tab pos="900429" algn="l"/>
              </a:tabLst>
              <a:defRPr/>
            </a:pPr>
            <a:r>
              <a:rPr lang="ru-RU" sz="2200" u="none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Схемы </a:t>
            </a:r>
            <a:r>
              <a:rPr lang="ru-RU" sz="2200" u="none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территориального планирования Российской </a:t>
            </a:r>
            <a:r>
              <a:rPr lang="ru-RU" sz="2200" u="none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Федерации</a:t>
            </a:r>
            <a:endParaRPr sz="2200" u="none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429894354" name="TextBox 20"/>
          <p:cNvSpPr txBox="1"/>
          <p:nvPr/>
        </p:nvSpPr>
        <p:spPr bwMode="auto">
          <a:xfrm flipH="0" flipV="0">
            <a:off x="838198" y="2690292"/>
            <a:ext cx="3684313" cy="2774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i="0" u="none" strike="noStrike" cap="none" spc="0">
                <a:solidFill>
                  <a:schemeClr val="tx2">
                    <a:lumMod val="75000"/>
                  </a:schemeClr>
                </a:solidFill>
                <a:latin typeface="Georgia"/>
                <a:ea typeface="Georgia"/>
                <a:cs typeface="Georgia"/>
              </a:rPr>
              <a:t>- в области энергетики - 1</a:t>
            </a:r>
            <a:endParaRPr lang="ru-RU" sz="1600" b="0" i="0" u="none" strike="noStrike" cap="none" spc="0">
              <a:solidFill>
                <a:schemeClr val="tx2">
                  <a:lumMod val="75000"/>
                </a:schemeClr>
              </a:solidFill>
              <a:latin typeface="Georgia"/>
              <a:cs typeface="Georgia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i="0" u="none" strike="noStrike" cap="none" spc="0">
                <a:solidFill>
                  <a:schemeClr val="tx2">
                    <a:lumMod val="75000"/>
                  </a:schemeClr>
                </a:solidFill>
                <a:latin typeface="Georgia"/>
                <a:ea typeface="Georgia"/>
                <a:cs typeface="Georgia"/>
              </a:rPr>
              <a:t>- в области федерального транспорта (железнодорожного, воздушного, морского, внутреннего водного транспорта) и автомобильных дорог федерального значения - 4</a:t>
            </a:r>
            <a:endParaRPr lang="ru-RU" sz="1600" b="0" i="0" u="none" strike="noStrike" cap="none" spc="0">
              <a:solidFill>
                <a:schemeClr val="tx2">
                  <a:lumMod val="75000"/>
                </a:schemeClr>
              </a:solidFill>
              <a:latin typeface="Georgia"/>
              <a:cs typeface="Georgia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i="0" u="none" strike="noStrike" cap="none" spc="0">
                <a:solidFill>
                  <a:schemeClr val="tx2">
                    <a:lumMod val="75000"/>
                  </a:schemeClr>
                </a:solidFill>
                <a:latin typeface="Georgia"/>
                <a:ea typeface="Georgia"/>
                <a:cs typeface="Georgia"/>
              </a:rPr>
              <a:t>- в области высшего образования -1</a:t>
            </a:r>
            <a:endParaRPr lang="ru-RU" sz="1600" b="0" i="0" u="none" strike="noStrike" cap="none" spc="0">
              <a:solidFill>
                <a:schemeClr val="tx2">
                  <a:lumMod val="75000"/>
                </a:schemeClr>
              </a:solidFill>
              <a:latin typeface="Georgia"/>
              <a:ea typeface="Georgia"/>
              <a:cs typeface="Georgia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i="0" u="none" strike="noStrike" cap="none" spc="0">
                <a:solidFill>
                  <a:schemeClr val="tx2">
                    <a:lumMod val="75000"/>
                  </a:schemeClr>
                </a:solidFill>
                <a:latin typeface="Georgia"/>
                <a:ea typeface="Georgia"/>
                <a:cs typeface="Georgia"/>
              </a:rPr>
              <a:t>-</a:t>
            </a:r>
            <a:r>
              <a:rPr lang="ru-RU" sz="1600" b="0" i="0" u="none" strike="noStrike" cap="none" spc="0">
                <a:solidFill>
                  <a:schemeClr val="tx2">
                    <a:lumMod val="75000"/>
                  </a:schemeClr>
                </a:solidFill>
                <a:latin typeface="Georgia"/>
                <a:ea typeface="Georgia"/>
                <a:cs typeface="Georgia"/>
              </a:rPr>
              <a:t>в области федерального транспорта (в части трубопроводного транспорта)</a:t>
            </a:r>
            <a:r>
              <a:rPr lang="ru-RU" sz="1600" b="0" i="0" u="none" strike="noStrike" cap="none" spc="0">
                <a:solidFill>
                  <a:schemeClr val="tx2">
                    <a:lumMod val="75000"/>
                  </a:schemeClr>
                </a:solidFill>
                <a:latin typeface="Georgia"/>
                <a:ea typeface="Georgia"/>
                <a:cs typeface="Georgia"/>
              </a:rPr>
              <a:t> - 2</a:t>
            </a:r>
            <a:endParaRPr lang="ru-RU" sz="1600" b="0" i="0" u="none" strike="noStrike" cap="none" spc="0">
              <a:solidFill>
                <a:schemeClr val="tx2">
                  <a:lumMod val="75000"/>
                </a:schemeClr>
              </a:solidFill>
              <a:latin typeface="Georgia"/>
              <a:cs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 flipH="0" flipV="0">
            <a:off x="838200" y="407503"/>
            <a:ext cx="10515600" cy="877908"/>
          </a:xfrm>
          <a:prstGeom prst="rect">
            <a:avLst/>
          </a:prstGeom>
          <a:gradFill>
            <a:gsLst>
              <a:gs pos="0">
                <a:srgbClr val="FF7575"/>
              </a:gs>
              <a:gs pos="51000">
                <a:schemeClr val="tx2">
                  <a:lumMod val="60000"/>
                  <a:lumOff val="40000"/>
                </a:schemeClr>
              </a:gs>
              <a:gs pos="100000">
                <a:srgbClr val="334E6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198" y="169364"/>
            <a:ext cx="105156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i="0" u="none" strike="noStrike" cap="none" spc="0">
                <a:solidFill>
                  <a:schemeClr val="bg1"/>
                </a:solidFill>
                <a:latin typeface="Georgia"/>
                <a:ea typeface="Georgia"/>
                <a:cs typeface="Georgia"/>
              </a:rPr>
              <a:t>Согласование проектов </a:t>
            </a:r>
            <a:r>
              <a:rPr lang="ru-RU" sz="2800" b="1" i="0" u="none" strike="noStrike" cap="none" spc="0">
                <a:solidFill>
                  <a:schemeClr val="bg1"/>
                </a:solidFill>
                <a:latin typeface="Georgia"/>
                <a:ea typeface="Georgia"/>
                <a:cs typeface="Georgia"/>
              </a:rPr>
              <a:t>документов территориального планирования</a:t>
            </a:r>
            <a:endParaRPr lang="ru-RU" sz="2800" b="1" i="0" u="none" strike="noStrike" cap="none" spc="0">
              <a:solidFill>
                <a:schemeClr val="bg1"/>
              </a:solidFill>
              <a:latin typeface="Georgia"/>
              <a:cs typeface="Georgia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337039" y="5960600"/>
            <a:ext cx="2663877" cy="722356"/>
          </a:xfrm>
          <a:prstGeom prst="rect">
            <a:avLst/>
          </a:prstGeom>
        </p:spPr>
      </p:pic>
      <p:sp>
        <p:nvSpPr>
          <p:cNvPr id="1972246334" name="Прямоугольник 13"/>
          <p:cNvSpPr/>
          <p:nvPr/>
        </p:nvSpPr>
        <p:spPr bwMode="auto">
          <a:xfrm flipH="0" flipV="0">
            <a:off x="838198" y="2252704"/>
            <a:ext cx="10531800" cy="3459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900429" algn="l"/>
              </a:tabLst>
              <a:defRPr/>
            </a:pPr>
            <a:r>
              <a:rPr lang="ru-RU" sz="1600" i="0" u="sng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Участники</a:t>
            </a:r>
            <a:r>
              <a:rPr lang="ru-RU" sz="1600" i="0" u="sng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 процедуры согласования</a:t>
            </a:r>
            <a:endParaRPr i="0" u="sng">
              <a:solidFill>
                <a:srgbClr val="334E60"/>
              </a:solidFill>
              <a:latin typeface="Georgia"/>
              <a:cs typeface="Georgia"/>
            </a:endParaRPr>
          </a:p>
          <a:p>
            <a:pPr lvl="0" algn="just">
              <a:spcAft>
                <a:spcPts val="0"/>
              </a:spcAft>
              <a:tabLst>
                <a:tab pos="900429" algn="l"/>
              </a:tabLst>
              <a:defRPr/>
            </a:pPr>
            <a:endParaRPr sz="500" i="1">
              <a:solidFill>
                <a:srgbClr val="334E60"/>
              </a:solidFill>
              <a:latin typeface="Georgia"/>
              <a:cs typeface="Georgia"/>
            </a:endParaRPr>
          </a:p>
          <a:p>
            <a:pPr lvl="0" algn="just">
              <a:spcAft>
                <a:spcPts val="0"/>
              </a:spcAft>
              <a:tabLst>
                <a:tab pos="900429" algn="l"/>
              </a:tabLst>
              <a:defRPr/>
            </a:pPr>
            <a:r>
              <a:rPr lang="ru-RU" sz="160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1. Органы исполнительной власти Ленинградской области</a:t>
            </a:r>
            <a:endParaRPr>
              <a:solidFill>
                <a:srgbClr val="334E60"/>
              </a:solidFill>
              <a:latin typeface="Georgia"/>
              <a:ea typeface="Georgia"/>
              <a:cs typeface="Georgia"/>
            </a:endParaRPr>
          </a:p>
          <a:p>
            <a:pPr lvl="0" algn="just">
              <a:spcAft>
                <a:spcPts val="0"/>
              </a:spcAft>
              <a:tabLst>
                <a:tab pos="900429" algn="l"/>
              </a:tabLst>
              <a:defRPr/>
            </a:pPr>
            <a:endParaRPr>
              <a:solidFill>
                <a:srgbClr val="334E60"/>
              </a:solidFill>
              <a:latin typeface="Georgia"/>
              <a:cs typeface="Georgia"/>
            </a:endParaRPr>
          </a:p>
          <a:p>
            <a:pPr marL="540000" algn="just">
              <a:spcAft>
                <a:spcPts val="0"/>
              </a:spcAft>
              <a:defRPr/>
            </a:pPr>
            <a:r>
              <a:rPr lang="ru-RU" sz="140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Комитет экономического развития и инвестиционной </a:t>
            </a:r>
            <a:r>
              <a:rPr lang="ru-RU" sz="140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деятельности ЛО.</a:t>
            </a:r>
            <a:endParaRPr sz="1400">
              <a:solidFill>
                <a:srgbClr val="334E60"/>
              </a:solidFill>
              <a:latin typeface="Georgia"/>
              <a:cs typeface="Georgia"/>
            </a:endParaRPr>
          </a:p>
          <a:p>
            <a:pPr marL="540000" algn="just">
              <a:defRPr/>
            </a:pPr>
            <a:r>
              <a:rPr lang="ru-RU" sz="140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Ленинградский областной комитет по управлению государственным имуществом.</a:t>
            </a:r>
            <a:endParaRPr>
              <a:solidFill>
                <a:srgbClr val="334E60"/>
              </a:solidFill>
              <a:latin typeface="Georgia"/>
              <a:cs typeface="Georgia"/>
            </a:endParaRPr>
          </a:p>
          <a:p>
            <a:pPr marL="540000" algn="just">
              <a:defRPr/>
            </a:pPr>
            <a:r>
              <a:rPr lang="ru-RU" sz="140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Комитет по агропромышленному и </a:t>
            </a:r>
            <a:r>
              <a:rPr lang="ru-RU" sz="140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рыбохозяйственному</a:t>
            </a:r>
            <a:r>
              <a:rPr lang="ru-RU" sz="140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 комплексу  </a:t>
            </a:r>
            <a:r>
              <a:rPr lang="ru-RU" sz="140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ЛО.</a:t>
            </a:r>
            <a:endParaRPr sz="1400">
              <a:solidFill>
                <a:srgbClr val="334E60"/>
              </a:solidFill>
              <a:latin typeface="Georgia"/>
              <a:cs typeface="Georgia"/>
            </a:endParaRPr>
          </a:p>
          <a:p>
            <a:pPr marL="540000" algn="just">
              <a:defRPr/>
            </a:pPr>
            <a:r>
              <a:rPr lang="ru-RU" sz="140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Комитет по природным ресурсам ЛО.</a:t>
            </a:r>
            <a:endParaRPr>
              <a:solidFill>
                <a:srgbClr val="334E60"/>
              </a:solidFill>
              <a:latin typeface="Georgia"/>
              <a:cs typeface="Georgia"/>
            </a:endParaRPr>
          </a:p>
          <a:p>
            <a:pPr marL="540000" algn="just">
              <a:defRPr/>
            </a:pPr>
            <a:r>
              <a:rPr lang="ru-RU" sz="140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Комитет по топливно-энергетическому комплексу ЛО.</a:t>
            </a:r>
            <a:endParaRPr>
              <a:solidFill>
                <a:srgbClr val="334E60"/>
              </a:solidFill>
              <a:latin typeface="Georgia"/>
              <a:cs typeface="Georgia"/>
            </a:endParaRPr>
          </a:p>
          <a:p>
            <a:pPr marL="540000" algn="just">
              <a:defRPr/>
            </a:pPr>
            <a:r>
              <a:rPr lang="ru-RU" sz="140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Комитет по сохранению культурного наследия ЛО.</a:t>
            </a:r>
            <a:endParaRPr>
              <a:solidFill>
                <a:srgbClr val="334E60"/>
              </a:solidFill>
              <a:latin typeface="Georgia"/>
              <a:cs typeface="Georgia"/>
            </a:endParaRPr>
          </a:p>
          <a:p>
            <a:pPr marL="540000" algn="just">
              <a:defRPr/>
            </a:pPr>
            <a:r>
              <a:rPr lang="ru-RU" sz="140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Комитет по дорожному хозяйству ЛО.</a:t>
            </a:r>
            <a:endParaRPr>
              <a:solidFill>
                <a:srgbClr val="334E60"/>
              </a:solidFill>
              <a:latin typeface="Georgia"/>
              <a:cs typeface="Georgia"/>
            </a:endParaRPr>
          </a:p>
          <a:p>
            <a:pPr marL="540000" algn="just">
              <a:defRPr/>
            </a:pPr>
            <a:r>
              <a:rPr lang="ru-RU" sz="140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Комитет Ленинградской области по транспорту.</a:t>
            </a:r>
            <a:endParaRPr>
              <a:solidFill>
                <a:srgbClr val="334E60"/>
              </a:solidFill>
              <a:latin typeface="Georgia"/>
              <a:cs typeface="Georgia"/>
            </a:endParaRPr>
          </a:p>
          <a:p>
            <a:pPr algn="just">
              <a:spcAft>
                <a:spcPts val="1199"/>
              </a:spcAft>
              <a:tabLst>
                <a:tab pos="900429" algn="l"/>
              </a:tabLst>
              <a:defRPr/>
            </a:pPr>
            <a:endParaRPr sz="200">
              <a:solidFill>
                <a:srgbClr val="334E60"/>
              </a:solidFill>
              <a:latin typeface="Georgia"/>
              <a:cs typeface="Georgia"/>
            </a:endParaRPr>
          </a:p>
          <a:p>
            <a:pPr algn="just">
              <a:spcAft>
                <a:spcPts val="1199"/>
              </a:spcAft>
              <a:tabLst>
                <a:tab pos="900429" algn="l"/>
              </a:tabLst>
              <a:defRPr/>
            </a:pPr>
            <a:r>
              <a:rPr lang="ru-RU" sz="160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2. Органы местного самоуправления </a:t>
            </a:r>
            <a:r>
              <a:rPr lang="ru-RU" sz="160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Ленинградской</a:t>
            </a:r>
            <a:r>
              <a:rPr lang="ru-RU" sz="1600">
                <a:solidFill>
                  <a:schemeClr val="tx2">
                    <a:lumMod val="75000"/>
                  </a:schemeClr>
                </a:solidFill>
                <a:latin typeface="Georgia"/>
                <a:ea typeface="Georgia"/>
                <a:cs typeface="Georgia"/>
              </a:rPr>
              <a:t> </a:t>
            </a:r>
            <a:r>
              <a:rPr lang="ru-RU" sz="1600">
                <a:solidFill>
                  <a:schemeClr val="tx2">
                    <a:lumMod val="75000"/>
                  </a:schemeClr>
                </a:solidFill>
                <a:latin typeface="Georgia"/>
                <a:ea typeface="Georgia"/>
                <a:cs typeface="Georgia"/>
              </a:rPr>
              <a:t>области</a:t>
            </a:r>
            <a:endParaRPr sz="1600">
              <a:solidFill>
                <a:schemeClr val="tx2">
                  <a:lumMod val="75000"/>
                </a:schemeClr>
              </a:solidFill>
              <a:latin typeface="Georgia"/>
              <a:cs typeface="Georgia"/>
            </a:endParaRPr>
          </a:p>
          <a:p>
            <a:pPr lvl="0" algn="just">
              <a:spcAft>
                <a:spcPts val="1199"/>
              </a:spcAft>
              <a:tabLst>
                <a:tab pos="900429" algn="l"/>
              </a:tabLst>
              <a:defRPr/>
            </a:pPr>
            <a:endParaRPr lang="ru-RU" sz="1600">
              <a:solidFill>
                <a:schemeClr val="tx2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1051591860" name="Прямоугольник 13"/>
          <p:cNvSpPr/>
          <p:nvPr/>
        </p:nvSpPr>
        <p:spPr bwMode="auto">
          <a:xfrm flipH="0" flipV="0">
            <a:off x="838197" y="1548196"/>
            <a:ext cx="10516680" cy="427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199"/>
              </a:spcAft>
              <a:tabLst>
                <a:tab pos="900429" algn="l"/>
              </a:tabLst>
              <a:defRPr/>
            </a:pPr>
            <a:r>
              <a:rPr lang="ru-RU" sz="2200" u="none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Схемы </a:t>
            </a:r>
            <a:r>
              <a:rPr lang="ru-RU" sz="2200" u="none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территориального планирования Российской </a:t>
            </a:r>
            <a:r>
              <a:rPr lang="ru-RU" sz="2200" u="none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Федерации</a:t>
            </a:r>
            <a:endParaRPr sz="2200" u="none">
              <a:solidFill>
                <a:srgbClr val="334E60"/>
              </a:solidFill>
              <a:latin typeface="Georgia"/>
              <a:cs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74352473" name="Прямоугольник 6"/>
          <p:cNvSpPr/>
          <p:nvPr/>
        </p:nvSpPr>
        <p:spPr bwMode="auto">
          <a:xfrm flipH="0" flipV="0">
            <a:off x="838200" y="407503"/>
            <a:ext cx="10515600" cy="877908"/>
          </a:xfrm>
          <a:prstGeom prst="rect">
            <a:avLst/>
          </a:prstGeom>
          <a:gradFill>
            <a:gsLst>
              <a:gs pos="0">
                <a:srgbClr val="FF7575"/>
              </a:gs>
              <a:gs pos="51000">
                <a:schemeClr val="tx2">
                  <a:lumMod val="60000"/>
                  <a:lumOff val="40000"/>
                </a:schemeClr>
              </a:gs>
              <a:gs pos="100000">
                <a:srgbClr val="334E6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98956021" name="Заголовок 1"/>
          <p:cNvSpPr>
            <a:spLocks noGrp="1"/>
          </p:cNvSpPr>
          <p:nvPr>
            <p:ph type="title"/>
          </p:nvPr>
        </p:nvSpPr>
        <p:spPr bwMode="auto">
          <a:xfrm>
            <a:off x="838198" y="169364"/>
            <a:ext cx="10515600" cy="13255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i="0" u="none" strike="noStrike" cap="none" spc="0">
                <a:solidFill>
                  <a:schemeClr val="bg1"/>
                </a:solidFill>
                <a:latin typeface="Georgia"/>
                <a:ea typeface="Georgia"/>
                <a:cs typeface="Georgia"/>
              </a:rPr>
              <a:t>Согласование проектов </a:t>
            </a:r>
            <a:r>
              <a:rPr lang="ru-RU" sz="2800" b="1" i="0" u="none" strike="noStrike" cap="none" spc="0">
                <a:solidFill>
                  <a:schemeClr val="bg1"/>
                </a:solidFill>
                <a:latin typeface="Georgia"/>
                <a:ea typeface="Georgia"/>
                <a:cs typeface="Georgia"/>
              </a:rPr>
              <a:t>документов территориального планирования</a:t>
            </a:r>
            <a:endParaRPr lang="ru-RU" sz="2800" b="1" i="0" u="none" strike="noStrike" cap="none" spc="0">
              <a:solidFill>
                <a:schemeClr val="bg1"/>
              </a:solidFill>
              <a:latin typeface="Georgia"/>
              <a:cs typeface="Georgia"/>
            </a:endParaRPr>
          </a:p>
        </p:txBody>
      </p:sp>
      <p:pic>
        <p:nvPicPr>
          <p:cNvPr id="1573792588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337038" y="5960599"/>
            <a:ext cx="2663876" cy="722355"/>
          </a:xfrm>
          <a:prstGeom prst="rect">
            <a:avLst/>
          </a:prstGeom>
        </p:spPr>
      </p:pic>
      <p:sp>
        <p:nvSpPr>
          <p:cNvPr id="2133650322" name="Прямоугольник 13"/>
          <p:cNvSpPr/>
          <p:nvPr/>
        </p:nvSpPr>
        <p:spPr bwMode="auto">
          <a:xfrm flipH="0" flipV="0">
            <a:off x="837479" y="2622607"/>
            <a:ext cx="4545553" cy="2027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900429" algn="l"/>
              </a:tabLst>
              <a:defRPr/>
            </a:pPr>
            <a:r>
              <a:rPr lang="ru-RU" sz="1600" i="0" u="sng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Участники</a:t>
            </a:r>
            <a:r>
              <a:rPr lang="ru-RU" sz="1600" i="0" u="sng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 процедуры согласования</a:t>
            </a:r>
            <a:endParaRPr i="0" u="sng">
              <a:solidFill>
                <a:srgbClr val="334E60"/>
              </a:solidFill>
              <a:latin typeface="Georgia"/>
              <a:cs typeface="Georgia"/>
            </a:endParaRPr>
          </a:p>
          <a:p>
            <a:pPr lvl="0" algn="just">
              <a:spcAft>
                <a:spcPts val="0"/>
              </a:spcAft>
              <a:tabLst>
                <a:tab pos="900429" algn="l"/>
              </a:tabLst>
              <a:defRPr/>
            </a:pPr>
            <a:endParaRPr sz="500" i="1">
              <a:solidFill>
                <a:srgbClr val="334E60"/>
              </a:solidFill>
              <a:latin typeface="Georgia"/>
              <a:cs typeface="Georgia"/>
            </a:endParaRPr>
          </a:p>
          <a:p>
            <a:pPr lvl="0" algn="just">
              <a:spcAft>
                <a:spcPts val="0"/>
              </a:spcAft>
              <a:tabLst>
                <a:tab pos="900429" algn="l"/>
              </a:tabLst>
              <a:defRPr/>
            </a:pPr>
            <a:r>
              <a:rPr lang="ru-RU" sz="160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1. Органы исполнительной власти Ленинградской области</a:t>
            </a:r>
            <a:endParaRPr>
              <a:solidFill>
                <a:srgbClr val="334E60"/>
              </a:solidFill>
              <a:latin typeface="Georgia"/>
              <a:ea typeface="Georgia"/>
              <a:cs typeface="Georgia"/>
            </a:endParaRPr>
          </a:p>
          <a:p>
            <a:pPr algn="just">
              <a:spcAft>
                <a:spcPts val="1199"/>
              </a:spcAft>
              <a:tabLst>
                <a:tab pos="900429" algn="l"/>
              </a:tabLst>
              <a:defRPr/>
            </a:pPr>
            <a:r>
              <a:rPr lang="ru-RU" sz="160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2. Органы местного самоуправления </a:t>
            </a:r>
            <a:r>
              <a:rPr lang="ru-RU" sz="160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Ленинградской</a:t>
            </a:r>
            <a:r>
              <a:rPr lang="ru-RU" sz="1600">
                <a:solidFill>
                  <a:schemeClr val="tx2">
                    <a:lumMod val="75000"/>
                  </a:schemeClr>
                </a:solidFill>
                <a:latin typeface="Georgia"/>
                <a:ea typeface="Georgia"/>
                <a:cs typeface="Georgia"/>
              </a:rPr>
              <a:t> </a:t>
            </a:r>
            <a:r>
              <a:rPr lang="ru-RU" sz="1600">
                <a:solidFill>
                  <a:schemeClr val="tx2">
                    <a:lumMod val="75000"/>
                  </a:schemeClr>
                </a:solidFill>
                <a:latin typeface="Georgia"/>
                <a:ea typeface="Georgia"/>
                <a:cs typeface="Georgia"/>
              </a:rPr>
              <a:t>области, граничащие с таким субъектом РФ</a:t>
            </a:r>
            <a:endParaRPr sz="1600">
              <a:solidFill>
                <a:schemeClr val="tx2">
                  <a:lumMod val="75000"/>
                </a:schemeClr>
              </a:solidFill>
              <a:latin typeface="Georgia"/>
              <a:cs typeface="Georgia"/>
            </a:endParaRPr>
          </a:p>
          <a:p>
            <a:pPr lvl="0" algn="just">
              <a:spcAft>
                <a:spcPts val="1199"/>
              </a:spcAft>
              <a:tabLst>
                <a:tab pos="900429" algn="l"/>
              </a:tabLst>
              <a:defRPr/>
            </a:pPr>
            <a:endParaRPr lang="ru-RU" sz="1600">
              <a:solidFill>
                <a:schemeClr val="tx2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1341083843" name="Прямоугольник 13"/>
          <p:cNvSpPr/>
          <p:nvPr/>
        </p:nvSpPr>
        <p:spPr bwMode="auto">
          <a:xfrm flipH="0" flipV="0">
            <a:off x="838197" y="1455720"/>
            <a:ext cx="10517399" cy="762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199"/>
              </a:spcAft>
              <a:tabLst>
                <a:tab pos="900429" algn="l"/>
              </a:tabLst>
              <a:defRPr/>
            </a:pPr>
            <a:r>
              <a:rPr lang="ru-RU" sz="22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Схемы территориального планирования субъектов Российской Федерации, имеющих общую границу с Ленинградской областью</a:t>
            </a:r>
            <a:endParaRPr sz="2200" u="none">
              <a:solidFill>
                <a:srgbClr val="334E60"/>
              </a:solidFill>
              <a:latin typeface="Georgia"/>
              <a:cs typeface="Georgia"/>
            </a:endParaRPr>
          </a:p>
        </p:txBody>
      </p:sp>
      <p:graphicFrame>
        <p:nvGraphicFramePr>
          <p:cNvPr id="1936254977" name=""/>
          <p:cNvGraphicFramePr>
            <a:graphicFrameLocks xmlns:a="http://schemas.openxmlformats.org/drawingml/2006/main"/>
          </p:cNvGraphicFramePr>
          <p:nvPr/>
        </p:nvGraphicFramePr>
        <p:xfrm>
          <a:off x="5383032" y="2587983"/>
          <a:ext cx="5972560" cy="3372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2640684" name="Прямоугольник 13"/>
          <p:cNvSpPr/>
          <p:nvPr/>
        </p:nvSpPr>
        <p:spPr bwMode="auto">
          <a:xfrm flipH="0" flipV="0">
            <a:off x="837478" y="4274290"/>
            <a:ext cx="4573992" cy="1463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0" i="0" u="none" strike="noStrike" cap="none" spc="0">
                <a:solidFill>
                  <a:schemeClr val="tx2">
                    <a:lumMod val="75000"/>
                  </a:schemeClr>
                </a:solidFill>
                <a:latin typeface="Georgia"/>
                <a:ea typeface="Georgia"/>
                <a:cs typeface="Georgia"/>
              </a:rPr>
              <a:t>В 2025 году рассмотрены проекты изменений </a:t>
            </a:r>
            <a:r>
              <a:rPr lang="ru-RU" sz="1600" b="0" i="0" u="none" strike="noStrike" cap="none" spc="0">
                <a:solidFill>
                  <a:schemeClr val="tx2">
                    <a:lumMod val="75000"/>
                  </a:schemeClr>
                </a:solidFill>
                <a:latin typeface="Georgia"/>
                <a:ea typeface="Georgia"/>
                <a:cs typeface="Georgia"/>
              </a:rPr>
              <a:t>в СТП следующих субъектов:</a:t>
            </a:r>
            <a:endParaRPr sz="1600" b="0" i="0" u="none" strike="noStrike" cap="none" spc="0">
              <a:solidFill>
                <a:schemeClr val="tx2">
                  <a:lumMod val="75000"/>
                </a:schemeClr>
              </a:solidFill>
              <a:latin typeface="Georgia"/>
              <a:cs typeface="Georgia"/>
            </a:endParaRPr>
          </a:p>
          <a:p>
            <a:pPr>
              <a:defRPr/>
            </a:pPr>
            <a:r>
              <a:rPr lang="ru-RU" sz="1600" b="0" i="0" u="none" strike="noStrike" cap="none" spc="0">
                <a:solidFill>
                  <a:schemeClr val="tx2">
                    <a:lumMod val="75000"/>
                  </a:schemeClr>
                </a:solidFill>
                <a:latin typeface="Georgia"/>
                <a:ea typeface="Georgia"/>
                <a:cs typeface="Georgia"/>
              </a:rPr>
              <a:t>Республика Карелия</a:t>
            </a:r>
            <a:endParaRPr sz="1600" b="0" i="0" u="none" strike="noStrike" cap="none" spc="0">
              <a:solidFill>
                <a:schemeClr val="tx2">
                  <a:lumMod val="75000"/>
                </a:schemeClr>
              </a:solidFill>
              <a:latin typeface="Georgia"/>
              <a:ea typeface="Georgia"/>
              <a:cs typeface="Georgia"/>
            </a:endParaRPr>
          </a:p>
          <a:p>
            <a:pPr algn="just">
              <a:spcAft>
                <a:spcPts val="1199"/>
              </a:spcAft>
              <a:tabLst>
                <a:tab pos="900429" algn="l"/>
              </a:tabLst>
              <a:defRPr/>
            </a:pPr>
            <a:r>
              <a:rPr lang="ru-RU" sz="1600" b="0" i="0" u="none" strike="noStrike" cap="none" spc="0">
                <a:solidFill>
                  <a:schemeClr val="tx2">
                    <a:lumMod val="75000"/>
                  </a:schemeClr>
                </a:solidFill>
                <a:latin typeface="Georgia"/>
                <a:ea typeface="Georgia"/>
                <a:cs typeface="Georgia"/>
              </a:rPr>
              <a:t>Новгородская область</a:t>
            </a:r>
            <a:endParaRPr sz="1600">
              <a:solidFill>
                <a:schemeClr val="tx2">
                  <a:lumMod val="75000"/>
                </a:schemeClr>
              </a:solidFill>
              <a:latin typeface="Georgia"/>
              <a:cs typeface="Georgia"/>
            </a:endParaRPr>
          </a:p>
          <a:p>
            <a:pPr lvl="0" algn="just">
              <a:spcAft>
                <a:spcPts val="1199"/>
              </a:spcAft>
              <a:tabLst>
                <a:tab pos="900429" algn="l"/>
              </a:tabLst>
              <a:defRPr/>
            </a:pPr>
            <a:endParaRPr lang="ru-RU" sz="1600">
              <a:solidFill>
                <a:schemeClr val="tx2">
                  <a:lumMod val="75000"/>
                </a:schemeClr>
              </a:solidFill>
              <a:latin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22149965" name="Прямоугольник 6"/>
          <p:cNvSpPr/>
          <p:nvPr/>
        </p:nvSpPr>
        <p:spPr bwMode="auto">
          <a:xfrm flipH="0" flipV="0">
            <a:off x="838200" y="407503"/>
            <a:ext cx="10515600" cy="877908"/>
          </a:xfrm>
          <a:prstGeom prst="rect">
            <a:avLst/>
          </a:prstGeom>
          <a:gradFill>
            <a:gsLst>
              <a:gs pos="0">
                <a:srgbClr val="FF7575"/>
              </a:gs>
              <a:gs pos="51000">
                <a:schemeClr val="tx2">
                  <a:lumMod val="60000"/>
                  <a:lumOff val="40000"/>
                </a:schemeClr>
              </a:gs>
              <a:gs pos="100000">
                <a:srgbClr val="334E6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869671" name="Заголовок 1"/>
          <p:cNvSpPr>
            <a:spLocks noGrp="1"/>
          </p:cNvSpPr>
          <p:nvPr>
            <p:ph type="title"/>
          </p:nvPr>
        </p:nvSpPr>
        <p:spPr bwMode="auto">
          <a:xfrm>
            <a:off x="838198" y="169364"/>
            <a:ext cx="10515600" cy="13255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i="0" u="none" strike="noStrike" cap="none" spc="0">
                <a:solidFill>
                  <a:schemeClr val="bg1"/>
                </a:solidFill>
                <a:latin typeface="Georgia"/>
                <a:ea typeface="Georgia"/>
                <a:cs typeface="Georgia"/>
              </a:rPr>
              <a:t>Согласование проектов </a:t>
            </a:r>
            <a:r>
              <a:rPr lang="ru-RU" sz="2800" b="1" i="0" u="none" strike="noStrike" cap="none" spc="0">
                <a:solidFill>
                  <a:schemeClr val="bg1"/>
                </a:solidFill>
                <a:latin typeface="Georgia"/>
                <a:ea typeface="Georgia"/>
                <a:cs typeface="Georgia"/>
              </a:rPr>
              <a:t>документов территориального планирования</a:t>
            </a:r>
            <a:endParaRPr lang="ru-RU" sz="2800" b="1" i="0" u="none" strike="noStrike" cap="none" spc="0">
              <a:solidFill>
                <a:schemeClr val="bg1"/>
              </a:solidFill>
              <a:latin typeface="Georgia"/>
              <a:cs typeface="Georgia"/>
            </a:endParaRPr>
          </a:p>
        </p:txBody>
      </p:sp>
      <p:pic>
        <p:nvPicPr>
          <p:cNvPr id="1846719749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337038" y="5960599"/>
            <a:ext cx="2663876" cy="722355"/>
          </a:xfrm>
          <a:prstGeom prst="rect">
            <a:avLst/>
          </a:prstGeom>
        </p:spPr>
      </p:pic>
      <p:sp>
        <p:nvSpPr>
          <p:cNvPr id="1809535293" name="Прямоугольник 13"/>
          <p:cNvSpPr/>
          <p:nvPr/>
        </p:nvSpPr>
        <p:spPr bwMode="auto">
          <a:xfrm flipH="0" flipV="0">
            <a:off x="4102592" y="2587983"/>
            <a:ext cx="10537199" cy="3231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defRPr/>
            </a:pPr>
            <a:r>
              <a:rPr lang="ru-RU" sz="20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- поступил </a:t>
            </a:r>
            <a:r>
              <a:rPr lang="ru-RU" sz="2000" b="0" i="0" u="sng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на согласование </a:t>
            </a:r>
            <a:endParaRPr sz="2000">
              <a:solidFill>
                <a:srgbClr val="334E60"/>
              </a:solidFill>
              <a:latin typeface="Georgia"/>
              <a:cs typeface="Georgia"/>
            </a:endParaRPr>
          </a:p>
          <a:p>
            <a:pPr lvl="0">
              <a:spcAft>
                <a:spcPts val="0"/>
              </a:spcAft>
              <a:defRPr/>
            </a:pPr>
            <a:r>
              <a:rPr lang="ru-RU" sz="20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проект изменений в СТП Всеволожского МР</a:t>
            </a:r>
            <a:endParaRPr sz="2000" b="0" i="0" u="none" strike="noStrike" cap="none" spc="0">
              <a:solidFill>
                <a:srgbClr val="334E60"/>
              </a:solidFill>
              <a:latin typeface="Georgia"/>
              <a:ea typeface="Georgia"/>
              <a:cs typeface="Georgia"/>
            </a:endParaRPr>
          </a:p>
          <a:p>
            <a:pPr lvl="0">
              <a:spcAft>
                <a:spcPts val="0"/>
              </a:spcAft>
              <a:defRPr/>
            </a:pPr>
            <a:endParaRPr sz="2000" b="0" i="0" u="none" strike="noStrike" cap="none" spc="0">
              <a:solidFill>
                <a:srgbClr val="334E60"/>
              </a:solidFill>
              <a:highlight>
                <a:srgbClr val="FFFF00"/>
              </a:highlight>
              <a:latin typeface="Times New Roman"/>
              <a:cs typeface="Times New Roman"/>
            </a:endParaRPr>
          </a:p>
          <a:p>
            <a:pPr lvl="0">
              <a:spcAft>
                <a:spcPts val="0"/>
              </a:spcAft>
              <a:defRPr/>
            </a:pPr>
            <a:endParaRPr sz="2000">
              <a:solidFill>
                <a:srgbClr val="334E60"/>
              </a:solidFill>
              <a:latin typeface="Georgia"/>
              <a:cs typeface="Georgia"/>
            </a:endParaRPr>
          </a:p>
          <a:p>
            <a:pPr lvl="0">
              <a:spcAft>
                <a:spcPts val="0"/>
              </a:spcAft>
              <a:defRPr/>
            </a:pPr>
            <a:r>
              <a:rPr lang="ru-RU" sz="20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- поступили </a:t>
            </a:r>
            <a:r>
              <a:rPr lang="ru-RU" sz="2000" b="0" i="0" u="sng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на утверждение</a:t>
            </a:r>
            <a:r>
              <a:rPr lang="ru-RU" sz="20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:</a:t>
            </a:r>
            <a:endParaRPr sz="2000">
              <a:solidFill>
                <a:srgbClr val="334E60"/>
              </a:solidFill>
              <a:latin typeface="Georgia"/>
              <a:cs typeface="Georgia"/>
            </a:endParaRPr>
          </a:p>
          <a:p>
            <a:pPr lvl="0">
              <a:spcAft>
                <a:spcPts val="0"/>
              </a:spcAft>
              <a:defRPr/>
            </a:pPr>
            <a:r>
              <a:rPr lang="ru-RU" sz="20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проект изменений в СТП Волховского МР</a:t>
            </a:r>
            <a:endParaRPr sz="2000">
              <a:solidFill>
                <a:srgbClr val="334E60"/>
              </a:solidFill>
              <a:latin typeface="Georgia"/>
              <a:cs typeface="Georgia"/>
            </a:endParaRPr>
          </a:p>
          <a:p>
            <a:pPr algn="just">
              <a:spcAft>
                <a:spcPts val="0"/>
              </a:spcAft>
              <a:defRPr/>
            </a:pPr>
            <a:r>
              <a:rPr lang="ru-RU" sz="20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проект изменений в СТП </a:t>
            </a:r>
            <a:r>
              <a:rPr lang="ru-RU" sz="20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То</a:t>
            </a:r>
            <a:r>
              <a:rPr lang="ru-RU" sz="20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сненского</a:t>
            </a:r>
            <a:r>
              <a:rPr lang="ru-RU" sz="20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ru-RU" sz="20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МР</a:t>
            </a:r>
            <a:endParaRPr sz="2000">
              <a:solidFill>
                <a:srgbClr val="334E60"/>
              </a:solidFill>
              <a:latin typeface="Georgia"/>
              <a:cs typeface="Georgia"/>
            </a:endParaRPr>
          </a:p>
          <a:p>
            <a:pPr lvl="0" algn="just">
              <a:spcAft>
                <a:spcPts val="0"/>
              </a:spcAft>
              <a:defRPr/>
            </a:pPr>
            <a:endParaRPr sz="2000" u="sng">
              <a:solidFill>
                <a:srgbClr val="334E60"/>
              </a:solidFill>
              <a:latin typeface="Georgia"/>
              <a:cs typeface="Georgia"/>
            </a:endParaRPr>
          </a:p>
          <a:p>
            <a:pPr algn="just">
              <a:spcAft>
                <a:spcPts val="1199"/>
              </a:spcAft>
              <a:tabLst>
                <a:tab pos="900429" algn="l"/>
              </a:tabLst>
              <a:defRPr/>
            </a:pPr>
            <a:r>
              <a:rPr lang="ru-RU" sz="20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- утвердили - </a:t>
            </a:r>
            <a:r>
              <a:rPr lang="ru-RU" sz="20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0</a:t>
            </a:r>
            <a:endParaRPr sz="1800">
              <a:solidFill>
                <a:srgbClr val="334E60"/>
              </a:solidFill>
              <a:latin typeface="Georgia"/>
              <a:cs typeface="Georgia"/>
            </a:endParaRPr>
          </a:p>
          <a:p>
            <a:pPr lvl="0" algn="just">
              <a:spcAft>
                <a:spcPts val="1199"/>
              </a:spcAft>
              <a:tabLst>
                <a:tab pos="900429" algn="l"/>
              </a:tabLst>
              <a:defRPr/>
            </a:pPr>
            <a:endParaRPr lang="ru-RU" sz="1600">
              <a:solidFill>
                <a:schemeClr val="tx2">
                  <a:lumMod val="75000"/>
                </a:schemeClr>
              </a:solidFill>
              <a:latin typeface="Century Gothic"/>
            </a:endParaRPr>
          </a:p>
        </p:txBody>
      </p:sp>
      <p:sp>
        <p:nvSpPr>
          <p:cNvPr id="436815225" name="Прямоугольник 13"/>
          <p:cNvSpPr/>
          <p:nvPr/>
        </p:nvSpPr>
        <p:spPr bwMode="auto">
          <a:xfrm flipH="0" flipV="0">
            <a:off x="838197" y="1501958"/>
            <a:ext cx="10517040" cy="762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199"/>
              </a:spcAft>
              <a:tabLst>
                <a:tab pos="900429" algn="l"/>
              </a:tabLst>
              <a:defRPr/>
            </a:pPr>
            <a:r>
              <a:rPr lang="ru-RU" sz="22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Схемы территориального планирования муниципальных образований Ленинградской области:</a:t>
            </a:r>
            <a:endParaRPr sz="2200" u="none">
              <a:solidFill>
                <a:srgbClr val="334E60"/>
              </a:solidFill>
              <a:latin typeface="Georgia"/>
              <a:cs typeface="Georgia"/>
            </a:endParaRPr>
          </a:p>
        </p:txBody>
      </p:sp>
      <p:pic>
        <p:nvPicPr>
          <p:cNvPr id="614318944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2536168" y="2587984"/>
            <a:ext cx="904874" cy="909417"/>
          </a:xfrm>
          <a:prstGeom prst="rect">
            <a:avLst/>
          </a:prstGeom>
        </p:spPr>
      </p:pic>
      <p:pic>
        <p:nvPicPr>
          <p:cNvPr id="282157636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2557955" y="3990974"/>
            <a:ext cx="900862" cy="1028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745688568" name=""/>
          <p:cNvGraphicFramePr>
            <a:graphicFrameLocks xmlns:a="http://schemas.openxmlformats.org/drawingml/2006/main"/>
          </p:cNvGraphicFramePr>
          <p:nvPr/>
        </p:nvGraphicFramePr>
        <p:xfrm>
          <a:off x="840717" y="2066032"/>
          <a:ext cx="10515593" cy="3894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63815475" name="Прямоугольник 6"/>
          <p:cNvSpPr/>
          <p:nvPr/>
        </p:nvSpPr>
        <p:spPr bwMode="auto">
          <a:xfrm flipH="0" flipV="0">
            <a:off x="838200" y="407503"/>
            <a:ext cx="10515600" cy="877908"/>
          </a:xfrm>
          <a:prstGeom prst="rect">
            <a:avLst/>
          </a:prstGeom>
          <a:gradFill>
            <a:gsLst>
              <a:gs pos="0">
                <a:srgbClr val="FF7575"/>
              </a:gs>
              <a:gs pos="51000">
                <a:schemeClr val="tx2">
                  <a:lumMod val="60000"/>
                  <a:lumOff val="40000"/>
                </a:schemeClr>
              </a:gs>
              <a:gs pos="100000">
                <a:srgbClr val="334E6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62217534" name="Заголовок 1"/>
          <p:cNvSpPr>
            <a:spLocks noGrp="1"/>
          </p:cNvSpPr>
          <p:nvPr>
            <p:ph type="title"/>
          </p:nvPr>
        </p:nvSpPr>
        <p:spPr bwMode="auto">
          <a:xfrm>
            <a:off x="838198" y="169364"/>
            <a:ext cx="10515600" cy="13255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i="0" u="none" strike="noStrike" cap="none" spc="0">
                <a:solidFill>
                  <a:schemeClr val="bg1"/>
                </a:solidFill>
                <a:latin typeface="Georgia"/>
                <a:ea typeface="Georgia"/>
                <a:cs typeface="Georgia"/>
              </a:rPr>
              <a:t>Документы территориального планирования</a:t>
            </a:r>
            <a:r>
              <a:rPr lang="ru-RU" sz="2800" b="1" i="0" u="none" strike="noStrike" cap="none" spc="0">
                <a:solidFill>
                  <a:schemeClr val="bg1"/>
                </a:solidFill>
                <a:latin typeface="Georgia"/>
                <a:ea typeface="Georgia"/>
                <a:cs typeface="Georgia"/>
              </a:rPr>
              <a:t> ЛО</a:t>
            </a:r>
            <a:endParaRPr lang="ru-RU" sz="2800" b="1" i="0" u="none" strike="noStrike" cap="none" spc="0">
              <a:solidFill>
                <a:schemeClr val="bg1"/>
              </a:solidFill>
              <a:latin typeface="Georgia"/>
              <a:cs typeface="Georgia"/>
            </a:endParaRPr>
          </a:p>
        </p:txBody>
      </p:sp>
      <p:pic>
        <p:nvPicPr>
          <p:cNvPr id="1812249896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337038" y="5960599"/>
            <a:ext cx="2663876" cy="722355"/>
          </a:xfrm>
          <a:prstGeom prst="rect">
            <a:avLst/>
          </a:prstGeom>
        </p:spPr>
      </p:pic>
      <p:sp>
        <p:nvSpPr>
          <p:cNvPr id="1344335739" name="Прямоугольник 13"/>
          <p:cNvSpPr/>
          <p:nvPr/>
        </p:nvSpPr>
        <p:spPr bwMode="auto">
          <a:xfrm flipH="0" flipV="0">
            <a:off x="838197" y="1363245"/>
            <a:ext cx="10518119" cy="762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199"/>
              </a:spcAft>
              <a:tabLst>
                <a:tab pos="900429" algn="l"/>
              </a:tabLst>
              <a:defRPr/>
            </a:pPr>
            <a:r>
              <a:rPr lang="ru-RU" sz="22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Схемы территориального планирования муниципальных образований Ленинградской области</a:t>
            </a:r>
            <a:endParaRPr sz="2200" u="none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814001791" name="Прямоугольник 18"/>
          <p:cNvSpPr/>
          <p:nvPr/>
        </p:nvSpPr>
        <p:spPr bwMode="auto">
          <a:xfrm>
            <a:off x="12370055" y="4582828"/>
            <a:ext cx="1412998" cy="731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900429" algn="l"/>
              </a:tabLst>
              <a:defRPr/>
            </a:pPr>
            <a:r>
              <a:rPr lang="ru-RU" sz="140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Внесение </a:t>
            </a:r>
            <a:r>
              <a:rPr lang="ru-RU" sz="140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изменений</a:t>
            </a:r>
            <a:endParaRPr>
              <a:solidFill>
                <a:srgbClr val="334E60"/>
              </a:solidFill>
              <a:latin typeface="Georgia"/>
              <a:cs typeface="Georgia"/>
            </a:endParaRPr>
          </a:p>
          <a:p>
            <a:pPr algn="just">
              <a:spcAft>
                <a:spcPts val="0"/>
              </a:spcAft>
              <a:tabLst>
                <a:tab pos="900429" algn="l"/>
              </a:tabLst>
              <a:defRPr/>
            </a:pPr>
            <a:r>
              <a:rPr lang="ru-RU" sz="140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в </a:t>
            </a:r>
            <a:r>
              <a:rPr lang="ru-RU" sz="140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СТП МР</a:t>
            </a:r>
            <a:endParaRPr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523301539" name="Прямоугольник 19"/>
          <p:cNvSpPr/>
          <p:nvPr/>
        </p:nvSpPr>
        <p:spPr bwMode="auto">
          <a:xfrm>
            <a:off x="12370055" y="3574716"/>
            <a:ext cx="1519413" cy="518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199"/>
              </a:spcAft>
              <a:tabLst>
                <a:tab pos="900429" algn="l"/>
              </a:tabLst>
              <a:defRPr/>
            </a:pPr>
            <a:r>
              <a:rPr lang="ru-RU" sz="140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Утверждение </a:t>
            </a:r>
            <a:r>
              <a:rPr lang="ru-RU" sz="140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СТП</a:t>
            </a:r>
            <a:r>
              <a:rPr lang="ru-RU" sz="140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 МР</a:t>
            </a:r>
            <a:endParaRPr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419206777" name="Прямоугольник 7"/>
          <p:cNvSpPr/>
          <p:nvPr/>
        </p:nvSpPr>
        <p:spPr bwMode="auto">
          <a:xfrm>
            <a:off x="12226038" y="3646724"/>
            <a:ext cx="144015" cy="164050"/>
          </a:xfrm>
          <a:prstGeom prst="rect">
            <a:avLst/>
          </a:prstGeom>
          <a:solidFill>
            <a:srgbClr val="F976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45279728" name="Прямоугольник 21"/>
          <p:cNvSpPr/>
          <p:nvPr/>
        </p:nvSpPr>
        <p:spPr bwMode="auto">
          <a:xfrm>
            <a:off x="12226038" y="4651111"/>
            <a:ext cx="144015" cy="164050"/>
          </a:xfrm>
          <a:prstGeom prst="rect">
            <a:avLst/>
          </a:prstGeom>
          <a:solidFill>
            <a:srgbClr val="334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29470864" name="Прямоугольник 19"/>
          <p:cNvSpPr/>
          <p:nvPr/>
        </p:nvSpPr>
        <p:spPr bwMode="auto">
          <a:xfrm rot="16199969" flipH="0" flipV="0">
            <a:off x="1029134" y="3004473"/>
            <a:ext cx="1521933" cy="30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198"/>
              </a:spcAft>
              <a:tabLst>
                <a:tab pos="900428" algn="l"/>
              </a:tabLst>
              <a:defRPr/>
            </a:pPr>
            <a:r>
              <a:rPr lang="ru-RU" sz="1400">
                <a:solidFill>
                  <a:schemeClr val="bg1"/>
                </a:solidFill>
                <a:latin typeface="Georgia"/>
                <a:ea typeface="Georgia"/>
                <a:cs typeface="Georgia"/>
              </a:rPr>
              <a:t>2022</a:t>
            </a:r>
            <a:endParaRPr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917993092" name="Прямоугольник 19"/>
          <p:cNvSpPr/>
          <p:nvPr/>
        </p:nvSpPr>
        <p:spPr bwMode="auto">
          <a:xfrm rot="16199969" flipH="0" flipV="0">
            <a:off x="1674718" y="3004833"/>
            <a:ext cx="1522653" cy="30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198"/>
              </a:spcAft>
              <a:tabLst>
                <a:tab pos="900428" algn="l"/>
              </a:tabLst>
              <a:defRPr/>
            </a:pPr>
            <a:r>
              <a:rPr lang="ru-RU" sz="1400">
                <a:solidFill>
                  <a:schemeClr val="bg1"/>
                </a:solidFill>
                <a:latin typeface="Georgia"/>
                <a:ea typeface="Georgia"/>
                <a:cs typeface="Georgia"/>
              </a:rPr>
              <a:t>2023</a:t>
            </a:r>
            <a:endParaRPr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151387222" name="Прямоугольник 19"/>
          <p:cNvSpPr/>
          <p:nvPr/>
        </p:nvSpPr>
        <p:spPr bwMode="auto">
          <a:xfrm rot="16199969" flipH="0" flipV="0">
            <a:off x="2341468" y="3005553"/>
            <a:ext cx="1524093" cy="30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198"/>
              </a:spcAft>
              <a:tabLst>
                <a:tab pos="900428" algn="l"/>
              </a:tabLst>
              <a:defRPr/>
            </a:pPr>
            <a:r>
              <a:rPr lang="ru-RU" sz="1400">
                <a:solidFill>
                  <a:schemeClr val="bg1"/>
                </a:solidFill>
                <a:latin typeface="Georgia"/>
                <a:ea typeface="Georgia"/>
                <a:cs typeface="Georgia"/>
              </a:rPr>
              <a:t>2012</a:t>
            </a:r>
            <a:endParaRPr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2040135663" name="Прямоугольник 19"/>
          <p:cNvSpPr/>
          <p:nvPr/>
        </p:nvSpPr>
        <p:spPr bwMode="auto">
          <a:xfrm rot="16199969" flipH="0" flipV="0">
            <a:off x="2955301" y="3007353"/>
            <a:ext cx="1524813" cy="30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198"/>
              </a:spcAft>
              <a:tabLst>
                <a:tab pos="900428" algn="l"/>
              </a:tabLst>
              <a:defRPr/>
            </a:pPr>
            <a:r>
              <a:rPr lang="ru-RU" sz="1400">
                <a:solidFill>
                  <a:schemeClr val="bg1"/>
                </a:solidFill>
                <a:latin typeface="Georgia"/>
                <a:ea typeface="Georgia"/>
                <a:cs typeface="Georgia"/>
              </a:rPr>
              <a:t>2012</a:t>
            </a:r>
            <a:endParaRPr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1647067594" name="Прямоугольник 19"/>
          <p:cNvSpPr/>
          <p:nvPr/>
        </p:nvSpPr>
        <p:spPr bwMode="auto">
          <a:xfrm rot="16199969" flipH="0" flipV="0">
            <a:off x="3643218" y="3008073"/>
            <a:ext cx="1526253" cy="30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198"/>
              </a:spcAft>
              <a:tabLst>
                <a:tab pos="900428" algn="l"/>
              </a:tabLst>
              <a:defRPr/>
            </a:pPr>
            <a:r>
              <a:rPr lang="ru-RU" sz="1400">
                <a:solidFill>
                  <a:schemeClr val="bg1"/>
                </a:solidFill>
                <a:latin typeface="Georgia"/>
                <a:ea typeface="Georgia"/>
                <a:cs typeface="Georgia"/>
              </a:rPr>
              <a:t>2010</a:t>
            </a:r>
            <a:endParaRPr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481317048" name="Прямоугольник 19"/>
          <p:cNvSpPr/>
          <p:nvPr/>
        </p:nvSpPr>
        <p:spPr bwMode="auto">
          <a:xfrm rot="16199969" flipH="0" flipV="0">
            <a:off x="4288801" y="3008433"/>
            <a:ext cx="1526973" cy="30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198"/>
              </a:spcAft>
              <a:tabLst>
                <a:tab pos="900428" algn="l"/>
              </a:tabLst>
              <a:defRPr/>
            </a:pPr>
            <a:r>
              <a:rPr lang="ru-RU" sz="1400">
                <a:solidFill>
                  <a:schemeClr val="bg1"/>
                </a:solidFill>
                <a:latin typeface="Georgia"/>
                <a:ea typeface="Georgia"/>
                <a:cs typeface="Georgia"/>
              </a:rPr>
              <a:t>2012</a:t>
            </a:r>
            <a:endParaRPr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2130325360" name="Прямоугольник 19"/>
          <p:cNvSpPr/>
          <p:nvPr/>
        </p:nvSpPr>
        <p:spPr bwMode="auto">
          <a:xfrm rot="16199969" flipH="0" flipV="0">
            <a:off x="4934385" y="3008793"/>
            <a:ext cx="1527693" cy="30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198"/>
              </a:spcAft>
              <a:tabLst>
                <a:tab pos="900428" algn="l"/>
              </a:tabLst>
              <a:defRPr/>
            </a:pPr>
            <a:r>
              <a:rPr lang="ru-RU" sz="1400">
                <a:solidFill>
                  <a:schemeClr val="bg1"/>
                </a:solidFill>
                <a:latin typeface="Georgia"/>
                <a:ea typeface="Georgia"/>
                <a:cs typeface="Georgia"/>
              </a:rPr>
              <a:t>2014</a:t>
            </a:r>
            <a:endParaRPr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865539555" name="Прямоугольник 19"/>
          <p:cNvSpPr/>
          <p:nvPr/>
        </p:nvSpPr>
        <p:spPr bwMode="auto">
          <a:xfrm rot="16199969" flipH="0" flipV="0">
            <a:off x="5579968" y="3010593"/>
            <a:ext cx="1531293" cy="30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198"/>
              </a:spcAft>
              <a:tabLst>
                <a:tab pos="900428" algn="l"/>
              </a:tabLst>
              <a:defRPr/>
            </a:pPr>
            <a:r>
              <a:rPr lang="ru-RU" sz="1400">
                <a:solidFill>
                  <a:schemeClr val="bg1"/>
                </a:solidFill>
                <a:latin typeface="Georgia"/>
                <a:ea typeface="Georgia"/>
                <a:cs typeface="Georgia"/>
              </a:rPr>
              <a:t>2011</a:t>
            </a:r>
            <a:endParaRPr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654419901" name="Прямоугольник 19"/>
          <p:cNvSpPr/>
          <p:nvPr/>
        </p:nvSpPr>
        <p:spPr bwMode="auto">
          <a:xfrm rot="16199969" flipH="0" flipV="0">
            <a:off x="6214968" y="3010593"/>
            <a:ext cx="1531293" cy="30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198"/>
              </a:spcAft>
              <a:tabLst>
                <a:tab pos="900428" algn="l"/>
              </a:tabLst>
              <a:defRPr/>
            </a:pPr>
            <a:r>
              <a:rPr lang="ru-RU" sz="1400">
                <a:solidFill>
                  <a:schemeClr val="bg1"/>
                </a:solidFill>
                <a:latin typeface="Georgia"/>
                <a:ea typeface="Georgia"/>
                <a:cs typeface="Georgia"/>
              </a:rPr>
              <a:t>2011</a:t>
            </a:r>
            <a:endParaRPr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1042011124" name="Прямоугольник 19"/>
          <p:cNvSpPr/>
          <p:nvPr/>
        </p:nvSpPr>
        <p:spPr bwMode="auto">
          <a:xfrm rot="16199969" flipH="0" flipV="0">
            <a:off x="6871134" y="3011313"/>
            <a:ext cx="1532733" cy="30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198"/>
              </a:spcAft>
              <a:tabLst>
                <a:tab pos="900428" algn="l"/>
              </a:tabLst>
              <a:defRPr/>
            </a:pPr>
            <a:r>
              <a:rPr lang="ru-RU" sz="1400">
                <a:solidFill>
                  <a:schemeClr val="bg1"/>
                </a:solidFill>
                <a:latin typeface="Georgia"/>
                <a:ea typeface="Georgia"/>
                <a:cs typeface="Georgia"/>
              </a:rPr>
              <a:t>2012</a:t>
            </a:r>
            <a:endParaRPr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547146145" name="Прямоугольник 19"/>
          <p:cNvSpPr/>
          <p:nvPr/>
        </p:nvSpPr>
        <p:spPr bwMode="auto">
          <a:xfrm rot="16199969" flipH="0" flipV="0">
            <a:off x="7506135" y="3012393"/>
            <a:ext cx="1534893" cy="30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198"/>
              </a:spcAft>
              <a:tabLst>
                <a:tab pos="900428" algn="l"/>
              </a:tabLst>
              <a:defRPr/>
            </a:pPr>
            <a:r>
              <a:rPr lang="ru-RU" sz="1400">
                <a:solidFill>
                  <a:schemeClr val="bg1"/>
                </a:solidFill>
                <a:latin typeface="Georgia"/>
                <a:ea typeface="Georgia"/>
                <a:cs typeface="Georgia"/>
              </a:rPr>
              <a:t>2011</a:t>
            </a:r>
            <a:endParaRPr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793920470" name="Прямоугольник 19"/>
          <p:cNvSpPr/>
          <p:nvPr/>
        </p:nvSpPr>
        <p:spPr bwMode="auto">
          <a:xfrm rot="16199969" flipH="0" flipV="0">
            <a:off x="8140087" y="3003033"/>
            <a:ext cx="1536333" cy="30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198"/>
              </a:spcAft>
              <a:tabLst>
                <a:tab pos="900428" algn="l"/>
              </a:tabLst>
              <a:defRPr/>
            </a:pPr>
            <a:r>
              <a:rPr lang="ru-RU" sz="1400">
                <a:solidFill>
                  <a:schemeClr val="bg1"/>
                </a:solidFill>
                <a:latin typeface="Georgia"/>
                <a:ea typeface="Georgia"/>
                <a:cs typeface="Georgia"/>
              </a:rPr>
              <a:t>2012</a:t>
            </a:r>
            <a:endParaRPr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52994579" name="Прямоугольник 19"/>
          <p:cNvSpPr/>
          <p:nvPr/>
        </p:nvSpPr>
        <p:spPr bwMode="auto">
          <a:xfrm rot="16199969" flipH="0" flipV="0">
            <a:off x="8817420" y="2987455"/>
            <a:ext cx="1537773" cy="30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198"/>
              </a:spcAft>
              <a:tabLst>
                <a:tab pos="900428" algn="l"/>
              </a:tabLst>
              <a:defRPr/>
            </a:pPr>
            <a:r>
              <a:rPr lang="ru-RU" sz="1400">
                <a:solidFill>
                  <a:schemeClr val="bg1"/>
                </a:solidFill>
                <a:latin typeface="Georgia"/>
                <a:ea typeface="Georgia"/>
                <a:cs typeface="Georgia"/>
              </a:rPr>
              <a:t>2011</a:t>
            </a:r>
            <a:endParaRPr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2101160621" name="Прямоугольник 19"/>
          <p:cNvSpPr/>
          <p:nvPr/>
        </p:nvSpPr>
        <p:spPr bwMode="auto">
          <a:xfrm rot="16199969" flipH="0" flipV="0">
            <a:off x="9082004" y="2302598"/>
            <a:ext cx="1543893" cy="30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198"/>
              </a:spcAft>
              <a:tabLst>
                <a:tab pos="900428" algn="l"/>
              </a:tabLst>
              <a:defRPr/>
            </a:pPr>
            <a:r>
              <a:rPr lang="ru-RU" sz="140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2020, 2022</a:t>
            </a:r>
            <a:endParaRPr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1029917073" name="Прямоугольник 19"/>
          <p:cNvSpPr/>
          <p:nvPr/>
        </p:nvSpPr>
        <p:spPr bwMode="auto">
          <a:xfrm rot="16199969" flipH="0" flipV="0">
            <a:off x="9473587" y="2935258"/>
            <a:ext cx="1539213" cy="30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198"/>
              </a:spcAft>
              <a:tabLst>
                <a:tab pos="900428" algn="l"/>
              </a:tabLst>
              <a:defRPr/>
            </a:pPr>
            <a:r>
              <a:rPr lang="ru-RU" sz="1400">
                <a:solidFill>
                  <a:schemeClr val="bg1"/>
                </a:solidFill>
                <a:latin typeface="Georgia"/>
                <a:ea typeface="Georgia"/>
                <a:cs typeface="Georgia"/>
              </a:rPr>
              <a:t>2011</a:t>
            </a:r>
            <a:endParaRPr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1842770165" name="Прямоугольник 19"/>
          <p:cNvSpPr/>
          <p:nvPr/>
        </p:nvSpPr>
        <p:spPr bwMode="auto">
          <a:xfrm rot="16199969" flipH="0" flipV="0">
            <a:off x="9737451" y="1878905"/>
            <a:ext cx="1543173" cy="30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198"/>
              </a:spcAft>
              <a:tabLst>
                <a:tab pos="900428" algn="l"/>
              </a:tabLst>
              <a:defRPr/>
            </a:pPr>
            <a:r>
              <a:rPr lang="ru-RU" sz="140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2017</a:t>
            </a:r>
            <a:endParaRPr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1256344621" name="Прямоугольник 19"/>
          <p:cNvSpPr/>
          <p:nvPr/>
        </p:nvSpPr>
        <p:spPr bwMode="auto">
          <a:xfrm rot="16199969" flipH="0" flipV="0">
            <a:off x="3886281" y="2355155"/>
            <a:ext cx="1546053" cy="30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198"/>
              </a:spcAft>
              <a:tabLst>
                <a:tab pos="900428" algn="l"/>
              </a:tabLst>
              <a:defRPr/>
            </a:pPr>
            <a:r>
              <a:rPr lang="ru-RU" sz="140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2019</a:t>
            </a:r>
            <a:endParaRPr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1821018225" name="Прямоугольник 19"/>
          <p:cNvSpPr/>
          <p:nvPr/>
        </p:nvSpPr>
        <p:spPr bwMode="auto">
          <a:xfrm rot="16199969" flipH="0" flipV="0">
            <a:off x="10129754" y="2935978"/>
            <a:ext cx="1540653" cy="30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198"/>
              </a:spcAft>
              <a:tabLst>
                <a:tab pos="900428" algn="l"/>
              </a:tabLst>
              <a:defRPr/>
            </a:pPr>
            <a:r>
              <a:rPr lang="ru-RU" sz="1400">
                <a:solidFill>
                  <a:schemeClr val="bg1"/>
                </a:solidFill>
                <a:latin typeface="Georgia"/>
                <a:ea typeface="Georgia"/>
                <a:cs typeface="Georgia"/>
              </a:rPr>
              <a:t>2012</a:t>
            </a:r>
            <a:endParaRPr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608870521" name="Прямоугольник 19"/>
          <p:cNvSpPr/>
          <p:nvPr/>
        </p:nvSpPr>
        <p:spPr bwMode="auto">
          <a:xfrm rot="16199969" flipH="0" flipV="0">
            <a:off x="10429630" y="1878905"/>
            <a:ext cx="1543173" cy="30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198"/>
              </a:spcAft>
              <a:tabLst>
                <a:tab pos="900428" algn="l"/>
              </a:tabLst>
              <a:defRPr/>
            </a:pPr>
            <a:r>
              <a:rPr lang="ru-RU" sz="140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2017</a:t>
            </a:r>
            <a:endParaRPr>
              <a:solidFill>
                <a:srgbClr val="334E60"/>
              </a:solidFill>
              <a:latin typeface="Georgia"/>
              <a:cs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62440615" name="Прямоугольник 6"/>
          <p:cNvSpPr/>
          <p:nvPr/>
        </p:nvSpPr>
        <p:spPr bwMode="auto">
          <a:xfrm flipH="0" flipV="0">
            <a:off x="838200" y="407503"/>
            <a:ext cx="10515600" cy="877908"/>
          </a:xfrm>
          <a:prstGeom prst="rect">
            <a:avLst/>
          </a:prstGeom>
          <a:gradFill>
            <a:gsLst>
              <a:gs pos="0">
                <a:srgbClr val="FF7575"/>
              </a:gs>
              <a:gs pos="51000">
                <a:schemeClr val="tx2">
                  <a:lumMod val="60000"/>
                  <a:lumOff val="40000"/>
                </a:schemeClr>
              </a:gs>
              <a:gs pos="100000">
                <a:srgbClr val="334E6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53089850" name="Заголовок 1"/>
          <p:cNvSpPr>
            <a:spLocks noGrp="1"/>
          </p:cNvSpPr>
          <p:nvPr>
            <p:ph type="title"/>
          </p:nvPr>
        </p:nvSpPr>
        <p:spPr bwMode="auto">
          <a:xfrm>
            <a:off x="838198" y="169364"/>
            <a:ext cx="10515600" cy="13255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i="0" u="none" strike="noStrike" cap="none" spc="0">
                <a:solidFill>
                  <a:schemeClr val="bg1"/>
                </a:solidFill>
                <a:latin typeface="Georgia"/>
                <a:ea typeface="Georgia"/>
                <a:cs typeface="Georgia"/>
              </a:rPr>
              <a:t>Документы территориального планирования</a:t>
            </a:r>
            <a:r>
              <a:rPr lang="ru-RU" sz="2800" b="1" i="0" u="none" strike="noStrike" cap="none" spc="0">
                <a:solidFill>
                  <a:schemeClr val="bg1"/>
                </a:solidFill>
                <a:latin typeface="Georgia"/>
                <a:ea typeface="Georgia"/>
                <a:cs typeface="Georgia"/>
              </a:rPr>
              <a:t> ЛО</a:t>
            </a:r>
            <a:endParaRPr lang="ru-RU" sz="2800" b="1" i="0" u="none" strike="noStrike" cap="none" spc="0">
              <a:solidFill>
                <a:schemeClr val="bg1"/>
              </a:solidFill>
              <a:latin typeface="Georgia"/>
              <a:cs typeface="Georgia"/>
            </a:endParaRPr>
          </a:p>
        </p:txBody>
      </p:sp>
      <p:pic>
        <p:nvPicPr>
          <p:cNvPr id="199062003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337038" y="5960599"/>
            <a:ext cx="2663876" cy="722355"/>
          </a:xfrm>
          <a:prstGeom prst="rect">
            <a:avLst/>
          </a:prstGeom>
        </p:spPr>
      </p:pic>
      <p:sp>
        <p:nvSpPr>
          <p:cNvPr id="698633173" name="Прямоугольник 13"/>
          <p:cNvSpPr/>
          <p:nvPr/>
        </p:nvSpPr>
        <p:spPr bwMode="auto">
          <a:xfrm flipH="0" flipV="0">
            <a:off x="822720" y="1285410"/>
            <a:ext cx="10547637" cy="701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Aft>
                <a:spcPts val="1199"/>
              </a:spcAft>
              <a:tabLst>
                <a:tab pos="900429" algn="l"/>
              </a:tabLst>
              <a:defRPr/>
            </a:pPr>
            <a:r>
              <a:rPr lang="ru-RU" sz="20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Обеспеченность муниципальных образований Ленинградской области генеральными планами</a:t>
            </a:r>
            <a:endParaRPr sz="2000" u="none">
              <a:solidFill>
                <a:srgbClr val="334E60"/>
              </a:solidFill>
              <a:latin typeface="Georgia"/>
              <a:cs typeface="Georgia"/>
            </a:endParaRPr>
          </a:p>
        </p:txBody>
      </p:sp>
      <p:graphicFrame>
        <p:nvGraphicFramePr>
          <p:cNvPr id="333305492" name=""/>
          <p:cNvGraphicFramePr>
            <a:graphicFrameLocks xmlns:a="http://schemas.openxmlformats.org/drawingml/2006/main"/>
          </p:cNvGraphicFramePr>
          <p:nvPr/>
        </p:nvGraphicFramePr>
        <p:xfrm>
          <a:off x="838199" y="1997475"/>
          <a:ext cx="10611241" cy="3967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38579057" name="Прямоугольник 6"/>
          <p:cNvSpPr/>
          <p:nvPr/>
        </p:nvSpPr>
        <p:spPr bwMode="auto">
          <a:xfrm flipH="0" flipV="0">
            <a:off x="838198" y="407502"/>
            <a:ext cx="10515600" cy="877907"/>
          </a:xfrm>
          <a:prstGeom prst="rect">
            <a:avLst/>
          </a:prstGeom>
          <a:gradFill>
            <a:gsLst>
              <a:gs pos="0">
                <a:srgbClr val="FF7575"/>
              </a:gs>
              <a:gs pos="51000">
                <a:schemeClr val="tx2">
                  <a:lumMod val="60000"/>
                  <a:lumOff val="40000"/>
                </a:schemeClr>
              </a:gs>
              <a:gs pos="100000">
                <a:srgbClr val="334E6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12924249" name="Заголовок 1"/>
          <p:cNvSpPr>
            <a:spLocks noGrp="1"/>
          </p:cNvSpPr>
          <p:nvPr>
            <p:ph type="title"/>
          </p:nvPr>
        </p:nvSpPr>
        <p:spPr bwMode="auto">
          <a:xfrm>
            <a:off x="838198" y="169364"/>
            <a:ext cx="10515600" cy="132556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i="0" u="none" strike="noStrike" cap="none" spc="0">
                <a:solidFill>
                  <a:schemeClr val="bg1"/>
                </a:solidFill>
                <a:latin typeface="Georgia"/>
                <a:ea typeface="Georgia"/>
                <a:cs typeface="Georgia"/>
              </a:rPr>
              <a:t>Документы территориального планирования</a:t>
            </a:r>
            <a:r>
              <a:rPr lang="ru-RU" sz="2800" b="1" i="0" u="none" strike="noStrike" cap="none" spc="0">
                <a:solidFill>
                  <a:schemeClr val="bg1"/>
                </a:solidFill>
                <a:latin typeface="Georgia"/>
                <a:ea typeface="Georgia"/>
                <a:cs typeface="Georgia"/>
              </a:rPr>
              <a:t> ЛО</a:t>
            </a:r>
            <a:endParaRPr lang="ru-RU" sz="2800" b="1" i="0" u="none" strike="noStrike" cap="none" spc="0">
              <a:solidFill>
                <a:schemeClr val="bg1"/>
              </a:solidFill>
              <a:latin typeface="Georgia"/>
              <a:cs typeface="Georgia"/>
            </a:endParaRPr>
          </a:p>
        </p:txBody>
      </p:sp>
      <p:pic>
        <p:nvPicPr>
          <p:cNvPr id="1486767271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337037" y="5960598"/>
            <a:ext cx="2663875" cy="722354"/>
          </a:xfrm>
          <a:prstGeom prst="rect">
            <a:avLst/>
          </a:prstGeom>
        </p:spPr>
      </p:pic>
      <p:sp>
        <p:nvSpPr>
          <p:cNvPr id="86398547" name="Прямоугольник 13"/>
          <p:cNvSpPr/>
          <p:nvPr/>
        </p:nvSpPr>
        <p:spPr bwMode="auto">
          <a:xfrm flipH="0" flipV="0">
            <a:off x="838197" y="1301748"/>
            <a:ext cx="10536118" cy="762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198"/>
              </a:spcAft>
              <a:tabLst>
                <a:tab pos="900428" algn="l"/>
              </a:tabLst>
              <a:defRPr/>
            </a:pPr>
            <a:r>
              <a:rPr lang="ru-RU" sz="22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Динамика подготовки генеральных планов муниципальных образований Ленинградской области</a:t>
            </a:r>
            <a:endParaRPr sz="2200" u="none">
              <a:solidFill>
                <a:srgbClr val="334E60"/>
              </a:solidFill>
              <a:latin typeface="Georgia"/>
              <a:cs typeface="Georgia"/>
            </a:endParaRPr>
          </a:p>
        </p:txBody>
      </p:sp>
      <p:graphicFrame>
        <p:nvGraphicFramePr>
          <p:cNvPr id="2077441839" name=""/>
          <p:cNvGraphicFramePr>
            <a:graphicFrameLocks xmlns:a="http://schemas.openxmlformats.org/drawingml/2006/main"/>
          </p:cNvGraphicFramePr>
          <p:nvPr/>
        </p:nvGraphicFramePr>
        <p:xfrm>
          <a:off x="906629" y="1728828"/>
          <a:ext cx="10457246" cy="4087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06826781" name="Прямоугольник 13"/>
          <p:cNvSpPr/>
          <p:nvPr/>
        </p:nvSpPr>
        <p:spPr bwMode="auto">
          <a:xfrm flipH="0" flipV="0">
            <a:off x="2438028" y="3772774"/>
            <a:ext cx="532109" cy="427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198"/>
              </a:spcAft>
              <a:tabLst>
                <a:tab pos="900428" algn="l"/>
              </a:tabLst>
              <a:defRPr/>
            </a:pPr>
            <a:r>
              <a:rPr lang="ru-RU" sz="22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32</a:t>
            </a:r>
            <a:endParaRPr sz="2200" u="none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1329934978" name="Прямоугольник 13"/>
          <p:cNvSpPr/>
          <p:nvPr/>
        </p:nvSpPr>
        <p:spPr bwMode="auto">
          <a:xfrm flipH="0" flipV="0">
            <a:off x="3612469" y="4068696"/>
            <a:ext cx="532829" cy="427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198"/>
              </a:spcAft>
              <a:tabLst>
                <a:tab pos="900428" algn="l"/>
              </a:tabLst>
              <a:defRPr/>
            </a:pPr>
            <a:r>
              <a:rPr lang="ru-RU" sz="22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26</a:t>
            </a:r>
            <a:endParaRPr sz="2200" u="none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1640555343" name="Прямоугольник 13"/>
          <p:cNvSpPr/>
          <p:nvPr/>
        </p:nvSpPr>
        <p:spPr bwMode="auto">
          <a:xfrm flipH="0" flipV="0">
            <a:off x="4777663" y="4068696"/>
            <a:ext cx="533549" cy="427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198"/>
              </a:spcAft>
              <a:tabLst>
                <a:tab pos="900428" algn="l"/>
              </a:tabLst>
              <a:defRPr/>
            </a:pPr>
            <a:r>
              <a:rPr lang="ru-RU" sz="22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27</a:t>
            </a:r>
            <a:endParaRPr sz="2200" u="none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1442237075" name="Прямоугольник 13"/>
          <p:cNvSpPr/>
          <p:nvPr/>
        </p:nvSpPr>
        <p:spPr bwMode="auto">
          <a:xfrm flipH="0" flipV="0">
            <a:off x="5942858" y="4068696"/>
            <a:ext cx="534269" cy="427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198"/>
              </a:spcAft>
              <a:tabLst>
                <a:tab pos="900428" algn="l"/>
              </a:tabLst>
              <a:defRPr/>
            </a:pPr>
            <a:r>
              <a:rPr lang="ru-RU" sz="22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26</a:t>
            </a:r>
            <a:endParaRPr sz="2200" u="none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33467430" name="Прямоугольник 13"/>
          <p:cNvSpPr/>
          <p:nvPr/>
        </p:nvSpPr>
        <p:spPr bwMode="auto">
          <a:xfrm flipH="0" flipV="0">
            <a:off x="7117299" y="4595808"/>
            <a:ext cx="535349" cy="427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198"/>
              </a:spcAft>
              <a:tabLst>
                <a:tab pos="900428" algn="l"/>
              </a:tabLst>
              <a:defRPr/>
            </a:pPr>
            <a:r>
              <a:rPr lang="ru-RU" sz="2200" b="0" i="0" u="none" strike="noStrike" cap="none" spc="0">
                <a:solidFill>
                  <a:schemeClr val="bg1"/>
                </a:solidFill>
                <a:latin typeface="Georgia"/>
                <a:ea typeface="Georgia"/>
                <a:cs typeface="Georgia"/>
              </a:rPr>
              <a:t>15</a:t>
            </a:r>
            <a:endParaRPr sz="2200" u="none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1956144011" name="Прямоугольник 13"/>
          <p:cNvSpPr/>
          <p:nvPr/>
        </p:nvSpPr>
        <p:spPr bwMode="auto">
          <a:xfrm flipH="0" flipV="0">
            <a:off x="8273245" y="2663065"/>
            <a:ext cx="536069" cy="427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198"/>
              </a:spcAft>
              <a:tabLst>
                <a:tab pos="900428" algn="l"/>
              </a:tabLst>
              <a:defRPr/>
            </a:pPr>
            <a:r>
              <a:rPr lang="ru-RU" sz="2200" b="0" i="0" u="none" strike="noStrike" cap="none" spc="0">
                <a:solidFill>
                  <a:schemeClr val="bg1"/>
                </a:solidFill>
                <a:latin typeface="Georgia"/>
                <a:ea typeface="Georgia"/>
                <a:cs typeface="Georgia"/>
              </a:rPr>
              <a:t>55</a:t>
            </a:r>
            <a:endParaRPr sz="2200" u="none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592717755" name="Прямоугольник 13"/>
          <p:cNvSpPr/>
          <p:nvPr/>
        </p:nvSpPr>
        <p:spPr bwMode="auto">
          <a:xfrm flipH="0" flipV="0">
            <a:off x="9466183" y="3090145"/>
            <a:ext cx="536789" cy="427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198"/>
              </a:spcAft>
              <a:tabLst>
                <a:tab pos="900428" algn="l"/>
              </a:tabLst>
              <a:defRPr/>
            </a:pPr>
            <a:r>
              <a:rPr lang="ru-RU" sz="2200" b="0" i="0" u="none" strike="noStrike" cap="none" spc="0">
                <a:solidFill>
                  <a:schemeClr val="bg1"/>
                </a:solidFill>
                <a:latin typeface="Georgia"/>
                <a:ea typeface="Georgia"/>
                <a:cs typeface="Georgia"/>
              </a:rPr>
              <a:t>47</a:t>
            </a:r>
            <a:endParaRPr sz="2200" u="none">
              <a:solidFill>
                <a:srgbClr val="334E60"/>
              </a:solidFill>
              <a:latin typeface="Georgia"/>
              <a:cs typeface="Georgia"/>
            </a:endParaRPr>
          </a:p>
        </p:txBody>
      </p:sp>
      <p:sp>
        <p:nvSpPr>
          <p:cNvPr id="893348580" name="Прямоугольник 13"/>
          <p:cNvSpPr/>
          <p:nvPr/>
        </p:nvSpPr>
        <p:spPr bwMode="auto">
          <a:xfrm flipH="0" flipV="0">
            <a:off x="10340891" y="2480364"/>
            <a:ext cx="1037349" cy="82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197"/>
              </a:spcAft>
              <a:tabLst>
                <a:tab pos="900427" algn="l"/>
              </a:tabLst>
              <a:defRPr/>
            </a:pPr>
            <a:r>
              <a:rPr sz="4800" u="none">
                <a:solidFill>
                  <a:srgbClr val="334E60"/>
                </a:solidFill>
                <a:latin typeface="Georgia"/>
                <a:cs typeface="Georgia"/>
              </a:rPr>
              <a:t>39</a:t>
            </a:r>
            <a:endParaRPr sz="4800" u="none">
              <a:solidFill>
                <a:srgbClr val="334E60"/>
              </a:solidFill>
              <a:latin typeface="Georgia"/>
              <a:cs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6535633" name="Прямоугольник 6"/>
          <p:cNvSpPr/>
          <p:nvPr/>
        </p:nvSpPr>
        <p:spPr bwMode="auto">
          <a:xfrm flipH="0" flipV="0">
            <a:off x="838200" y="407503"/>
            <a:ext cx="10515600" cy="877908"/>
          </a:xfrm>
          <a:prstGeom prst="rect">
            <a:avLst/>
          </a:prstGeom>
          <a:gradFill>
            <a:gsLst>
              <a:gs pos="0">
                <a:srgbClr val="FF7575"/>
              </a:gs>
              <a:gs pos="51000">
                <a:schemeClr val="tx2">
                  <a:lumMod val="60000"/>
                  <a:lumOff val="40000"/>
                </a:schemeClr>
              </a:gs>
              <a:gs pos="100000">
                <a:srgbClr val="334E6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45290567" name="Заголовок 1"/>
          <p:cNvSpPr>
            <a:spLocks noGrp="1"/>
          </p:cNvSpPr>
          <p:nvPr>
            <p:ph type="title"/>
          </p:nvPr>
        </p:nvSpPr>
        <p:spPr bwMode="auto">
          <a:xfrm>
            <a:off x="838198" y="169364"/>
            <a:ext cx="10515600" cy="13255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i="0" u="none" strike="noStrike" cap="none" spc="0">
                <a:solidFill>
                  <a:schemeClr val="bg1"/>
                </a:solidFill>
                <a:latin typeface="Georgia"/>
                <a:ea typeface="Georgia"/>
                <a:cs typeface="Georgia"/>
              </a:rPr>
              <a:t>Согласование проектов </a:t>
            </a:r>
            <a:r>
              <a:rPr lang="ru-RU" sz="2800" b="1" i="0" u="none" strike="noStrike" cap="none" spc="0">
                <a:solidFill>
                  <a:schemeClr val="bg1"/>
                </a:solidFill>
                <a:latin typeface="Georgia"/>
                <a:ea typeface="Georgia"/>
                <a:cs typeface="Georgia"/>
              </a:rPr>
              <a:t>документов территориального планирования МО ЛО</a:t>
            </a:r>
            <a:endParaRPr lang="ru-RU" sz="2800" b="1" i="0" u="none" strike="noStrike" cap="none" spc="0">
              <a:solidFill>
                <a:schemeClr val="bg1"/>
              </a:solidFill>
              <a:latin typeface="Georgia"/>
              <a:cs typeface="Georgia"/>
            </a:endParaRPr>
          </a:p>
        </p:txBody>
      </p:sp>
      <p:pic>
        <p:nvPicPr>
          <p:cNvPr id="1609292116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337038" y="5960599"/>
            <a:ext cx="2663876" cy="722355"/>
          </a:xfrm>
          <a:prstGeom prst="rect">
            <a:avLst/>
          </a:prstGeom>
        </p:spPr>
      </p:pic>
      <p:sp>
        <p:nvSpPr>
          <p:cNvPr id="1590733664" name="Прямоугольник 13"/>
          <p:cNvSpPr/>
          <p:nvPr/>
        </p:nvSpPr>
        <p:spPr bwMode="auto">
          <a:xfrm flipH="0" flipV="0">
            <a:off x="837477" y="1345630"/>
            <a:ext cx="10593359" cy="5547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900427" algn="l"/>
              </a:tabLst>
              <a:defRPr/>
            </a:pPr>
            <a:r>
              <a:rPr lang="ru-RU" sz="18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Проект генерального плана в рамках согласования и в рамках подготовки к утверждению подлежит рассмотрению следующими органами исполнительной власти Ленинградской обла</a:t>
            </a:r>
            <a:r>
              <a:rPr lang="ru-RU" sz="18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сти:</a:t>
            </a:r>
            <a:endParaRPr sz="1800" b="0" i="0" u="none" strike="noStrike" cap="none" spc="0">
              <a:solidFill>
                <a:srgbClr val="334E60"/>
              </a:solidFill>
              <a:latin typeface="Georgia"/>
              <a:cs typeface="Georgia"/>
            </a:endParaRPr>
          </a:p>
          <a:p>
            <a:pPr marL="261850" indent="-261850">
              <a:buAutoNum type="arabicPeriod"/>
              <a:defRPr/>
            </a:pPr>
            <a:r>
              <a:rPr lang="ru-RU" sz="16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Комитет градостроительной политики Ленинградской области;</a:t>
            </a:r>
            <a:endParaRPr lang="ru-RU" sz="1600" b="0" i="0" u="none" strike="noStrike" cap="none" spc="0">
              <a:solidFill>
                <a:srgbClr val="334E60"/>
              </a:solidFill>
              <a:latin typeface="Georgia"/>
              <a:cs typeface="Georgia"/>
            </a:endParaRPr>
          </a:p>
          <a:p>
            <a:pPr marL="261850" indent="-261850">
              <a:buAutoNum type="arabicPeriod"/>
              <a:defRPr/>
            </a:pPr>
            <a:r>
              <a:rPr lang="ru-RU" sz="16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Комитет экономического развития и инвестиционной деятельности Ленинградской области;</a:t>
            </a:r>
            <a:endParaRPr lang="ru-RU" sz="1600" b="0" i="0" u="none" strike="noStrike" cap="none" spc="0">
              <a:solidFill>
                <a:srgbClr val="334E60"/>
              </a:solidFill>
              <a:latin typeface="Georgia"/>
              <a:ea typeface="Georgia"/>
              <a:cs typeface="Georgia"/>
            </a:endParaRPr>
          </a:p>
          <a:p>
            <a:pPr marL="261850" indent="-261850">
              <a:buAutoNum type="arabicPeriod"/>
              <a:defRPr/>
            </a:pPr>
            <a:r>
              <a:rPr lang="ru-RU" sz="16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Ленинградский областной комитет по управлению государственным имуществом;</a:t>
            </a:r>
            <a:endParaRPr lang="ru-RU" sz="1600" b="0" i="0" u="none" strike="noStrike" cap="none" spc="0">
              <a:solidFill>
                <a:srgbClr val="334E60"/>
              </a:solidFill>
              <a:latin typeface="Georgia"/>
              <a:cs typeface="Georgia"/>
            </a:endParaRPr>
          </a:p>
          <a:p>
            <a:pPr marL="261850" indent="-261850">
              <a:buAutoNum type="arabicPeriod"/>
              <a:defRPr/>
            </a:pPr>
            <a:r>
              <a:rPr lang="ru-RU" sz="16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Комитет по природным ресурсам Ленинградской области;</a:t>
            </a:r>
            <a:endParaRPr lang="ru-RU" sz="1600" b="0" i="0" u="none" strike="noStrike" cap="none" spc="0">
              <a:solidFill>
                <a:srgbClr val="334E60"/>
              </a:solidFill>
              <a:latin typeface="Georgia"/>
              <a:cs typeface="Georgia"/>
            </a:endParaRPr>
          </a:p>
          <a:p>
            <a:pPr marL="261850" indent="-261850">
              <a:buAutoNum type="arabicPeriod"/>
              <a:defRPr/>
            </a:pPr>
            <a:r>
              <a:rPr lang="ru-RU" sz="16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Комитет по агропромышленному и рыбохозяйственному комплексу Ленинградской области;</a:t>
            </a:r>
            <a:endParaRPr lang="ru-RU" sz="1600" b="0" i="0" u="none" strike="noStrike" cap="none" spc="0">
              <a:solidFill>
                <a:srgbClr val="334E60"/>
              </a:solidFill>
              <a:latin typeface="Georgia"/>
              <a:cs typeface="Georgia"/>
            </a:endParaRPr>
          </a:p>
          <a:p>
            <a:pPr marL="261850" indent="-261850">
              <a:buAutoNum type="arabicPeriod"/>
              <a:defRPr/>
            </a:pPr>
            <a:r>
              <a:rPr lang="ru-RU" sz="16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Комитет по топливно-энергетическому комплексу Ленинградской области;</a:t>
            </a:r>
            <a:endParaRPr lang="ru-RU" sz="1600" b="0" i="0" u="none" strike="noStrike" cap="none" spc="0">
              <a:solidFill>
                <a:srgbClr val="334E60"/>
              </a:solidFill>
              <a:latin typeface="Georgia"/>
              <a:cs typeface="Georgia"/>
            </a:endParaRPr>
          </a:p>
          <a:p>
            <a:pPr marL="261850" indent="-261850">
              <a:buAutoNum type="arabicPeriod"/>
              <a:defRPr/>
            </a:pPr>
            <a:r>
              <a:rPr lang="ru-RU" sz="16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Комитет по жилищно-коммунальному хозяйству Ленинградской области;</a:t>
            </a:r>
            <a:endParaRPr lang="ru-RU" sz="1600" b="0" i="0" u="none" strike="noStrike" cap="none" spc="0">
              <a:solidFill>
                <a:srgbClr val="334E60"/>
              </a:solidFill>
              <a:latin typeface="Georgia"/>
              <a:cs typeface="Georgia"/>
            </a:endParaRPr>
          </a:p>
          <a:p>
            <a:pPr marL="261850" indent="-261850">
              <a:buAutoNum type="arabicPeriod"/>
              <a:defRPr/>
            </a:pPr>
            <a:r>
              <a:rPr lang="ru-RU" sz="16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Комитет Ленинградской области по транспорту;</a:t>
            </a:r>
            <a:endParaRPr lang="ru-RU" sz="1600" b="0" i="0" u="none" strike="noStrike" cap="none" spc="0">
              <a:solidFill>
                <a:srgbClr val="334E60"/>
              </a:solidFill>
              <a:latin typeface="Georgia"/>
              <a:cs typeface="Georgia"/>
            </a:endParaRPr>
          </a:p>
          <a:p>
            <a:pPr marL="261850" indent="-261850">
              <a:buAutoNum type="arabicPeriod"/>
              <a:defRPr/>
            </a:pPr>
            <a:r>
              <a:rPr lang="ru-RU" sz="16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Комитет по дорожному хозяйству Ленинградской области;</a:t>
            </a:r>
            <a:endParaRPr lang="ru-RU" sz="1600" b="0" i="0" u="none" strike="noStrike" cap="none" spc="0">
              <a:solidFill>
                <a:srgbClr val="334E60"/>
              </a:solidFill>
              <a:latin typeface="Georgia"/>
              <a:cs typeface="Georgia"/>
            </a:endParaRPr>
          </a:p>
          <a:p>
            <a:pPr marL="261850" indent="-261850">
              <a:buAutoNum type="arabicPeriod"/>
              <a:defRPr/>
            </a:pPr>
            <a:r>
              <a:rPr lang="ru-RU" sz="16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Комитет по сохранению культурного наследия Ленинградской области;</a:t>
            </a:r>
            <a:endParaRPr lang="ru-RU" sz="1600" b="0" i="0" u="none" strike="noStrike" cap="none" spc="0">
              <a:solidFill>
                <a:srgbClr val="334E60"/>
              </a:solidFill>
              <a:latin typeface="Georgia"/>
              <a:cs typeface="Georgia"/>
            </a:endParaRPr>
          </a:p>
          <a:p>
            <a:pPr marL="261850" indent="-261850">
              <a:buAutoNum type="arabicPeriod"/>
              <a:defRPr/>
            </a:pPr>
            <a:r>
              <a:rPr lang="ru-RU" sz="16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Комитет по культуре и туризму Ленинградской области;</a:t>
            </a:r>
            <a:endParaRPr lang="ru-RU" sz="1600" b="0" i="0" u="none" strike="noStrike" cap="none" spc="0">
              <a:solidFill>
                <a:srgbClr val="334E60"/>
              </a:solidFill>
              <a:latin typeface="Georgia"/>
              <a:cs typeface="Georgia"/>
            </a:endParaRPr>
          </a:p>
          <a:p>
            <a:pPr marL="261850" indent="-261850">
              <a:buAutoNum type="arabicPeriod"/>
              <a:defRPr/>
            </a:pPr>
            <a:r>
              <a:rPr lang="ru-RU" sz="16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Комитет по местному самоуправлению, межнациональным и межконфессиональным отношениям Ленинградской области;</a:t>
            </a:r>
            <a:endParaRPr lang="ru-RU" sz="1600" b="0" i="0" u="none" strike="noStrike" cap="none" spc="0">
              <a:solidFill>
                <a:srgbClr val="334E60"/>
              </a:solidFill>
              <a:latin typeface="Georgia"/>
              <a:cs typeface="Georgia"/>
            </a:endParaRPr>
          </a:p>
          <a:p>
            <a:pPr marL="261850" indent="-261850">
              <a:buAutoNum type="arabicPeriod"/>
              <a:defRPr/>
            </a:pPr>
            <a:r>
              <a:rPr lang="ru-RU" sz="16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Комитет общего и профессионального образования Ленинградской области;</a:t>
            </a:r>
            <a:endParaRPr lang="ru-RU" sz="1600" b="0" i="0" u="none" strike="noStrike" cap="none" spc="0">
              <a:solidFill>
                <a:srgbClr val="334E60"/>
              </a:solidFill>
              <a:latin typeface="Georgia"/>
              <a:cs typeface="Georgia"/>
            </a:endParaRPr>
          </a:p>
          <a:p>
            <a:pPr marL="261850" indent="-261850">
              <a:buAutoNum type="arabicPeriod"/>
              <a:defRPr/>
            </a:pPr>
            <a:r>
              <a:rPr lang="ru-RU" sz="16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Комитет по здравоохранению Ленинградской области;</a:t>
            </a:r>
            <a:endParaRPr lang="ru-RU" sz="1600" b="0" i="0" u="none" strike="noStrike" cap="none" spc="0">
              <a:solidFill>
                <a:srgbClr val="334E60"/>
              </a:solidFill>
              <a:latin typeface="Georgia"/>
              <a:cs typeface="Georgia"/>
            </a:endParaRPr>
          </a:p>
          <a:p>
            <a:pPr marL="261850" indent="-261850">
              <a:buAutoNum type="arabicPeriod"/>
              <a:defRPr/>
            </a:pPr>
            <a:r>
              <a:rPr lang="ru-RU" sz="16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Комитет по физической культуре и спорту Ленинградской области;</a:t>
            </a:r>
            <a:endParaRPr lang="ru-RU" sz="1600" b="0" i="0" u="none" strike="noStrike" cap="none" spc="0">
              <a:solidFill>
                <a:srgbClr val="334E60"/>
              </a:solidFill>
              <a:latin typeface="Georgia"/>
              <a:cs typeface="Georgia"/>
            </a:endParaRPr>
          </a:p>
          <a:p>
            <a:pPr marL="261850" marR="0" indent="-2618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  <a:tabLst>
                <a:tab pos="900427" algn="l"/>
              </a:tabLst>
              <a:defRPr/>
            </a:pPr>
            <a:r>
              <a:rPr lang="ru-RU" sz="1600" b="0" i="0" u="none" strike="noStrike" cap="none" spc="0">
                <a:solidFill>
                  <a:srgbClr val="334E60"/>
                </a:solidFill>
                <a:latin typeface="Georgia"/>
                <a:ea typeface="Georgia"/>
                <a:cs typeface="Georgia"/>
              </a:rPr>
              <a:t>Комитет по молодежной политике Ленинградской области.</a:t>
            </a:r>
            <a:endParaRPr lang="ru-RU" sz="1600" b="0" i="0" u="none" strike="noStrike" cap="none" spc="0">
              <a:solidFill>
                <a:srgbClr val="334E60"/>
              </a:solidFill>
              <a:latin typeface="Georgia"/>
              <a:cs typeface="Georgia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900427" algn="l"/>
              </a:tabLst>
              <a:defRPr/>
            </a:pPr>
            <a:endParaRPr lang="ru-RU" sz="1600" b="0" i="0" u="none" strike="noStrike" cap="none" spc="0">
              <a:solidFill>
                <a:srgbClr val="334E60"/>
              </a:solidFill>
              <a:latin typeface="Georgia"/>
              <a:cs typeface="Georgia"/>
            </a:endParaRPr>
          </a:p>
          <a:p>
            <a:pPr marL="0" marR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900427" algn="l"/>
              </a:tabLst>
              <a:defRPr/>
            </a:pPr>
            <a:endParaRPr lang="ru-RU" sz="1600" b="0" i="0" u="none" strike="noStrike" cap="none" spc="0">
              <a:solidFill>
                <a:srgbClr val="334E60"/>
              </a:solidFill>
              <a:latin typeface="Georgia"/>
              <a:cs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Р7-Офис/2025.3.1.923</Application>
  <DocSecurity>0</DocSecurity>
  <PresentationFormat>Широкоэкранный</PresentationFormat>
  <Paragraphs>0</Paragraphs>
  <Slides>17</Slides>
  <Notes>17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Manager/>
  <Company>SPecialiST RePack</Company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PC</dc:creator>
  <cp:keywords/>
  <dc:description/>
  <dc:identifier/>
  <dc:language/>
  <cp:lastModifiedBy>ov_netsvetaeva</cp:lastModifiedBy>
  <cp:revision>9</cp:revision>
  <dcterms:created xsi:type="dcterms:W3CDTF">2025-01-22T07:31:56Z</dcterms:created>
  <dcterms:modified xsi:type="dcterms:W3CDTF">2026-02-12T17:53:07Z</dcterms:modified>
  <cp:category/>
  <cp:contentStatus/>
  <cp:version/>
</cp:coreProperties>
</file>