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44"/>
  </p:notesMasterIdLst>
  <p:sldIdLst>
    <p:sldId id="364" r:id="rId2"/>
    <p:sldId id="349" r:id="rId3"/>
    <p:sldId id="350" r:id="rId4"/>
    <p:sldId id="357" r:id="rId5"/>
    <p:sldId id="352" r:id="rId6"/>
    <p:sldId id="386" r:id="rId7"/>
    <p:sldId id="387" r:id="rId8"/>
    <p:sldId id="388" r:id="rId9"/>
    <p:sldId id="390" r:id="rId10"/>
    <p:sldId id="391" r:id="rId11"/>
    <p:sldId id="392" r:id="rId12"/>
    <p:sldId id="393" r:id="rId13"/>
    <p:sldId id="355" r:id="rId14"/>
    <p:sldId id="356" r:id="rId15"/>
    <p:sldId id="382" r:id="rId16"/>
    <p:sldId id="381" r:id="rId17"/>
    <p:sldId id="358" r:id="rId18"/>
    <p:sldId id="361" r:id="rId19"/>
    <p:sldId id="363" r:id="rId20"/>
    <p:sldId id="348" r:id="rId21"/>
    <p:sldId id="327" r:id="rId22"/>
    <p:sldId id="331" r:id="rId23"/>
    <p:sldId id="330" r:id="rId24"/>
    <p:sldId id="370" r:id="rId25"/>
    <p:sldId id="369" r:id="rId26"/>
    <p:sldId id="359" r:id="rId27"/>
    <p:sldId id="366" r:id="rId28"/>
    <p:sldId id="394" r:id="rId29"/>
    <p:sldId id="395" r:id="rId30"/>
    <p:sldId id="371" r:id="rId31"/>
    <p:sldId id="373" r:id="rId32"/>
    <p:sldId id="375" r:id="rId33"/>
    <p:sldId id="377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85" r:id="rId42"/>
    <p:sldId id="274" r:id="rId4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081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8162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224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6325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040711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448852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2856995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265137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016F0"/>
    <a:srgbClr val="08538A"/>
    <a:srgbClr val="DCDCDC"/>
    <a:srgbClr val="FDFDFD"/>
    <a:srgbClr val="B2B2B2"/>
    <a:srgbClr val="C2C2C2"/>
    <a:srgbClr val="D7D7D7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88861" autoAdjust="0"/>
  </p:normalViewPr>
  <p:slideViewPr>
    <p:cSldViewPr>
      <p:cViewPr varScale="1">
        <p:scale>
          <a:sx n="100" d="100"/>
          <a:sy n="100" d="100"/>
        </p:scale>
        <p:origin x="-90" y="-486"/>
      </p:cViewPr>
      <p:guideLst>
        <p:guide orient="horz" pos="23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5\&#1057;&#1041;&#1054;&#1056;&#1053;&#1048;&#1050;%20&#1085;&#1072;%202024\&#1075;&#1088;&#1072;&#1092;&#1080;&#1082;&#1080;_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4\&#1057;&#1041;&#1054;&#1056;&#1053;&#1048;&#1050;%20&#1051;&#1054;%20&#1085;&#1072;%202023\&#1075;&#1088;&#1072;&#1092;&#1080;&#1082;&#1080;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4634986146498E-2"/>
          <c:y val="0.14485712850747004"/>
          <c:w val="0.40409070556427851"/>
          <c:h val="0.75983904735643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Лист1!$D$7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Лист1!$D$8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Лист1!$D$9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872960"/>
        <c:axId val="229376576"/>
      </c:barChart>
      <c:catAx>
        <c:axId val="7287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229376576"/>
        <c:crosses val="autoZero"/>
        <c:auto val="1"/>
        <c:lblAlgn val="ctr"/>
        <c:lblOffset val="100"/>
        <c:noMultiLvlLbl val="0"/>
      </c:catAx>
      <c:valAx>
        <c:axId val="22937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87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975729488559126"/>
          <c:y val="0.51354577294859116"/>
          <c:w val="0.46733809343126831"/>
          <c:h val="0.4483246014481652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45115337967633E-2"/>
          <c:y val="0.22463083854619423"/>
          <c:w val="0.47533328546233061"/>
          <c:h val="0.68638434834978157"/>
        </c:manualLayout>
      </c:layout>
      <c:pieChart>
        <c:varyColors val="1"/>
        <c:ser>
          <c:idx val="0"/>
          <c:order val="0"/>
          <c:tx>
            <c:strRef>
              <c:f>Лист1!$Q$61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Лист1!$R$58:$S$58</c:f>
              <c:strCache>
                <c:ptCount val="2"/>
                <c:pt idx="0">
                  <c:v>Направление в Комитет проектов генеральных планов МО (изменений в низ) на утверждение Правительством ЛО (ед.)</c:v>
                </c:pt>
                <c:pt idx="1">
                  <c:v>Утвержденные генеральные планы (изменения в них), ед.</c:v>
                </c:pt>
              </c:strCache>
            </c:strRef>
          </c:cat>
          <c:val>
            <c:numRef>
              <c:f>Лист1!$R$61:$S$61</c:f>
              <c:numCache>
                <c:formatCode>General</c:formatCode>
                <c:ptCount val="2"/>
                <c:pt idx="0">
                  <c:v>17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888888888889"/>
          <c:y val="3.5741156361167065E-2"/>
          <c:w val="0.51620901754077253"/>
          <c:h val="0.92212153331726554"/>
        </c:manualLayout>
      </c:layout>
      <c:pieChart>
        <c:varyColors val="1"/>
        <c:ser>
          <c:idx val="0"/>
          <c:order val="0"/>
          <c:tx>
            <c:strRef>
              <c:f>Лист1!$Q$60</c:f>
              <c:strCache>
                <c:ptCount val="1"/>
                <c:pt idx="0">
                  <c:v>2023 год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Лист1!$R$60:$S$60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31408927075193E-2"/>
          <c:y val="0.14936105163577365"/>
          <c:w val="0.50432966560954751"/>
          <c:h val="0.72494380124118663"/>
        </c:manualLayout>
      </c:layout>
      <c:pieChart>
        <c:varyColors val="1"/>
        <c:ser>
          <c:idx val="0"/>
          <c:order val="0"/>
          <c:tx>
            <c:strRef>
              <c:f>Лист1!$AL$549</c:f>
              <c:strCache>
                <c:ptCount val="1"/>
                <c:pt idx="0">
                  <c:v>Количество поселений, проекты генпланов (изменений в них) которых представлены на утверждение 2024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4"/>
              <c:layout>
                <c:manualLayout>
                  <c:x val="-4.6690449326772542E-2"/>
                  <c:y val="-8.298533272957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4980206563875908E-2"/>
                  <c:y val="1.887868335578799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Лист1!$AJ$550:$AJ$566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Лист1!$AL$550:$AL$566</c:f>
              <c:numCache>
                <c:formatCode>General</c:formatCode>
                <c:ptCount val="17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65664124769731957"/>
          <c:y val="3.0778454611428412E-2"/>
          <c:w val="0.32869203435730859"/>
          <c:h val="0.9453323817279339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54082128192426E-2"/>
          <c:y val="0.191488243690493"/>
          <c:w val="0.59291291221708275"/>
          <c:h val="0.64218886431488187"/>
        </c:manualLayout>
      </c:layout>
      <c:pieChart>
        <c:varyColors val="1"/>
        <c:ser>
          <c:idx val="0"/>
          <c:order val="0"/>
          <c:tx>
            <c:strRef>
              <c:f>Лист1!$BD$549</c:f>
              <c:strCache>
                <c:ptCount val="1"/>
                <c:pt idx="0">
                  <c:v>Количество проектов генпланов (изменений в них) поселений, которые представлены на утверждение 2024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4.9989815946375792E-3"/>
                  <c:y val="-1.036774427680991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27417324001037E-3"/>
                  <c:y val="-1.729584441327088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798707551012846E-3"/>
                  <c:y val="4.7692366462435036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Лист1!$BB$550:$BB$566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Лист1!$BD$550:$BD$566</c:f>
              <c:numCache>
                <c:formatCode>General</c:formatCode>
                <c:ptCount val="17"/>
                <c:pt idx="0">
                  <c:v>1</c:v>
                </c:pt>
                <c:pt idx="1">
                  <c:v>11</c:v>
                </c:pt>
                <c:pt idx="2">
                  <c:v>2</c:v>
                </c:pt>
                <c:pt idx="3">
                  <c:v>15</c:v>
                </c:pt>
                <c:pt idx="4">
                  <c:v>3</c:v>
                </c:pt>
                <c:pt idx="5">
                  <c:v>5</c:v>
                </c:pt>
                <c:pt idx="6">
                  <c:v>8</c:v>
                </c:pt>
                <c:pt idx="9">
                  <c:v>1</c:v>
                </c:pt>
                <c:pt idx="10">
                  <c:v>8</c:v>
                </c:pt>
                <c:pt idx="11">
                  <c:v>8</c:v>
                </c:pt>
                <c:pt idx="12">
                  <c:v>5</c:v>
                </c:pt>
                <c:pt idx="15">
                  <c:v>11</c:v>
                </c:pt>
                <c:pt idx="1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6305618820131097"/>
          <c:y val="5.8919093287945258E-4"/>
          <c:w val="0.36346725363848459"/>
          <c:h val="0.9386267845508352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18040184156922E-2"/>
          <c:y val="4.4503262263788874E-2"/>
          <c:w val="0.91306555920831745"/>
          <c:h val="0.8550798648634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Лист1!$F$450</c:f>
              <c:strCache>
                <c:ptCount val="1"/>
                <c:pt idx="0">
                  <c:v>Предложение заинтересованных лиц  о внесении изменений в ПЗЗ МО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Лист1!$E$451:$E$455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Лист1!$F$451:$F$455</c:f>
              <c:numCache>
                <c:formatCode>General</c:formatCode>
                <c:ptCount val="5"/>
                <c:pt idx="0">
                  <c:v>231</c:v>
                </c:pt>
                <c:pt idx="1">
                  <c:v>457</c:v>
                </c:pt>
                <c:pt idx="2">
                  <c:v>341</c:v>
                </c:pt>
                <c:pt idx="3">
                  <c:v>523</c:v>
                </c:pt>
                <c:pt idx="4">
                  <c:v>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56480"/>
        <c:axId val="94302144"/>
      </c:barChart>
      <c:catAx>
        <c:axId val="7675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4302144"/>
        <c:crosses val="autoZero"/>
        <c:auto val="1"/>
        <c:lblAlgn val="ctr"/>
        <c:lblOffset val="100"/>
        <c:noMultiLvlLbl val="0"/>
      </c:catAx>
      <c:valAx>
        <c:axId val="943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5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68448029939341E-2"/>
          <c:y val="4.4783040363239296E-2"/>
          <c:w val="0.86051182898013512"/>
          <c:h val="0.85416879727163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Лист1!$F$459</c:f>
              <c:strCache>
                <c:ptCount val="1"/>
                <c:pt idx="0">
                  <c:v>Распоряжения о подготовке проектов о внесении изменений в ПЗЗ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Лист1!$E$460:$E$464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Лист1!$F$460:$F$464</c:f>
              <c:numCache>
                <c:formatCode>General</c:formatCode>
                <c:ptCount val="5"/>
                <c:pt idx="0">
                  <c:v>29</c:v>
                </c:pt>
                <c:pt idx="1">
                  <c:v>40</c:v>
                </c:pt>
                <c:pt idx="2">
                  <c:v>115</c:v>
                </c:pt>
                <c:pt idx="3">
                  <c:v>180</c:v>
                </c:pt>
                <c:pt idx="4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32256"/>
        <c:axId val="62529536"/>
      </c:barChart>
      <c:catAx>
        <c:axId val="7683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529536"/>
        <c:crosses val="autoZero"/>
        <c:auto val="1"/>
        <c:lblAlgn val="ctr"/>
        <c:lblOffset val="100"/>
        <c:noMultiLvlLbl val="0"/>
      </c:catAx>
      <c:valAx>
        <c:axId val="6252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83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Лист1!$F$421</c:f>
              <c:strCache>
                <c:ptCount val="1"/>
                <c:pt idx="0">
                  <c:v>Материалы проектов правил землепользования и застройки МО.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3.0408502313021531E-3"/>
                  <c:y val="7.157463924550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Лист1!$E$422:$E$426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Лист1!$F$422:$F$426</c:f>
              <c:numCache>
                <c:formatCode>General</c:formatCode>
                <c:ptCount val="5"/>
                <c:pt idx="0">
                  <c:v>176</c:v>
                </c:pt>
                <c:pt idx="1">
                  <c:v>177</c:v>
                </c:pt>
                <c:pt idx="2">
                  <c:v>167</c:v>
                </c:pt>
                <c:pt idx="3">
                  <c:v>223</c:v>
                </c:pt>
                <c:pt idx="4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24928"/>
        <c:axId val="62533568"/>
      </c:barChart>
      <c:catAx>
        <c:axId val="7692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2533568"/>
        <c:crosses val="autoZero"/>
        <c:auto val="1"/>
        <c:lblAlgn val="ctr"/>
        <c:lblOffset val="100"/>
        <c:noMultiLvlLbl val="0"/>
      </c:catAx>
      <c:valAx>
        <c:axId val="6253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924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05074365704287E-2"/>
          <c:y val="4.7783131586163673E-2"/>
          <c:w val="0.89705608788831903"/>
          <c:h val="0.83623692560817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Лист1!$F$434</c:f>
              <c:strCache>
                <c:ptCount val="1"/>
                <c:pt idx="0">
                  <c:v>Утвержденные ПЗЗ муниципальных образований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Лист1!$E$435:$E$439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Лист1!$F$435:$F$439</c:f>
              <c:numCache>
                <c:formatCode>General</c:formatCode>
                <c:ptCount val="5"/>
                <c:pt idx="0">
                  <c:v>39</c:v>
                </c:pt>
                <c:pt idx="1">
                  <c:v>88</c:v>
                </c:pt>
                <c:pt idx="2">
                  <c:v>108</c:v>
                </c:pt>
                <c:pt idx="3">
                  <c:v>154</c:v>
                </c:pt>
                <c:pt idx="4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95072"/>
        <c:axId val="62554112"/>
      </c:barChart>
      <c:catAx>
        <c:axId val="7699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2554112"/>
        <c:crosses val="autoZero"/>
        <c:auto val="1"/>
        <c:lblAlgn val="ctr"/>
        <c:lblOffset val="100"/>
        <c:noMultiLvlLbl val="0"/>
      </c:catAx>
      <c:valAx>
        <c:axId val="6255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99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11665793558238E-2"/>
          <c:y val="7.4317220764071171E-2"/>
          <c:w val="0.51687869690882049"/>
          <c:h val="0.8515195906812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Лист1!$S$5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Лист1!$T$4</c:f>
              <c:strCache>
                <c:ptCount val="1"/>
                <c:pt idx="0">
                  <c:v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Лист1!$S$6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Лист1!$T$4</c:f>
              <c:strCache>
                <c:ptCount val="1"/>
                <c:pt idx="0">
                  <c:v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Лист1!$S$7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Лист1!$T$4</c:f>
              <c:strCache>
                <c:ptCount val="1"/>
                <c:pt idx="0">
                  <c:v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Лист1!$S$8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Лист1!$T$4</c:f>
              <c:strCache>
                <c:ptCount val="1"/>
                <c:pt idx="0">
                  <c:v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Лист1!$S$9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Лист1!$T$4</c:f>
              <c:strCache>
                <c:ptCount val="1"/>
                <c:pt idx="0">
                  <c:v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Лист1!$T$9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34912"/>
        <c:axId val="229379456"/>
      </c:barChart>
      <c:catAx>
        <c:axId val="7293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229379456"/>
        <c:crosses val="autoZero"/>
        <c:auto val="1"/>
        <c:lblAlgn val="ctr"/>
        <c:lblOffset val="100"/>
        <c:noMultiLvlLbl val="0"/>
      </c:catAx>
      <c:valAx>
        <c:axId val="22937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34912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0.62410834541929849"/>
          <c:y val="0.4725019769565631"/>
          <c:w val="0.3711941623236501"/>
          <c:h val="0.458168067043393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6160765541395E-2"/>
          <c:y val="0.14189702641149549"/>
          <c:w val="0.70423747857900532"/>
          <c:h val="0.528391661787804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Лист1!$D$575</c:f>
              <c:strCache>
                <c:ptCount val="1"/>
                <c:pt idx="0">
                  <c:v>Год утверждения СТП МР (с учетом актуализации)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809412867678333E-3"/>
                  <c:y val="-0.22933943996347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094766132470082E-3"/>
                  <c:y val="-0.25450750018473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71542013104084E-3"/>
                  <c:y val="-0.16503300377581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6323916677825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5771006552146E-3"/>
                  <c:y val="-0.2027035807246423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285771006552146E-3"/>
                  <c:y val="-0.13095010082211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80682324184506E-17"/>
                  <c:y val="-0.25293115790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571542013104292E-3"/>
                  <c:y val="-0.15606381878799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220835176606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0.14350695980505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285771006552146E-3"/>
                  <c:y val="-0.25651869065153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15247614479287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2761364648369012E-17"/>
                  <c:y val="-0.14350695980505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285771006552972E-3"/>
                  <c:y val="-0.15426998179043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2571542013103464E-3"/>
                  <c:y val="-0.15426998179043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128535326479175E-3"/>
                  <c:y val="-0.24385310740886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0.13991928580993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Лист1!$C$576:$C$592</c:f>
              <c:strCache>
                <c:ptCount val="17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Кингисеппский</c:v>
                </c:pt>
                <c:pt idx="7">
                  <c:v>Киришский</c:v>
                </c:pt>
                <c:pt idx="8">
                  <c:v>Кировский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>Подпорожский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Тихвинский</c:v>
                </c:pt>
                <c:pt idx="16">
                  <c:v>Тосненский</c:v>
                </c:pt>
              </c:strCache>
            </c:strRef>
          </c:cat>
          <c:val>
            <c:numRef>
              <c:f>Лист1!$D$576:$D$592</c:f>
              <c:numCache>
                <c:formatCode>General</c:formatCode>
                <c:ptCount val="17"/>
                <c:pt idx="0">
                  <c:v>2022</c:v>
                </c:pt>
                <c:pt idx="1">
                  <c:v>2023</c:v>
                </c:pt>
                <c:pt idx="2">
                  <c:v>2012</c:v>
                </c:pt>
                <c:pt idx="3">
                  <c:v>2012</c:v>
                </c:pt>
                <c:pt idx="4">
                  <c:v>2012</c:v>
                </c:pt>
                <c:pt idx="5">
                  <c:v>2010</c:v>
                </c:pt>
                <c:pt idx="6">
                  <c:v>2021</c:v>
                </c:pt>
                <c:pt idx="7">
                  <c:v>2012</c:v>
                </c:pt>
                <c:pt idx="8">
                  <c:v>2014</c:v>
                </c:pt>
                <c:pt idx="9">
                  <c:v>2011</c:v>
                </c:pt>
                <c:pt idx="10">
                  <c:v>2021</c:v>
                </c:pt>
                <c:pt idx="11">
                  <c:v>2012</c:v>
                </c:pt>
                <c:pt idx="12">
                  <c:v>2011</c:v>
                </c:pt>
                <c:pt idx="13">
                  <c:v>2012</c:v>
                </c:pt>
                <c:pt idx="14">
                  <c:v>2012</c:v>
                </c:pt>
                <c:pt idx="15">
                  <c:v>2022</c:v>
                </c:pt>
                <c:pt idx="16">
                  <c:v>2011</c:v>
                </c:pt>
              </c:numCache>
            </c:numRef>
          </c:val>
        </c:ser>
        <c:ser>
          <c:idx val="1"/>
          <c:order val="1"/>
          <c:tx>
            <c:strRef>
              <c:f>Лист1!$E$575</c:f>
              <c:strCache>
                <c:ptCount val="1"/>
                <c:pt idx="0">
                  <c:v>Год изм-й СТП МР (в части)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1285771006552146E-3"/>
                  <c:y val="7.175347990252826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700492329395968E-17"/>
                  <c:y val="-0.1413685824016127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201</a:t>
                    </a:r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285771006552146E-3"/>
                  <c:y val="-2.87013919610113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Лист1!$C$576:$C$592</c:f>
              <c:strCache>
                <c:ptCount val="17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Кингисеппский</c:v>
                </c:pt>
                <c:pt idx="7">
                  <c:v>Киришский</c:v>
                </c:pt>
                <c:pt idx="8">
                  <c:v>Кировский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>Подпорожский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Тихвинский</c:v>
                </c:pt>
                <c:pt idx="16">
                  <c:v>Тосненский</c:v>
                </c:pt>
              </c:strCache>
            </c:strRef>
          </c:cat>
          <c:val>
            <c:numRef>
              <c:f>Лист1!$E$576:$E$592</c:f>
              <c:numCache>
                <c:formatCode>General</c:formatCode>
                <c:ptCount val="17"/>
                <c:pt idx="4">
                  <c:v>2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942528"/>
        <c:axId val="232661568"/>
      </c:barChart>
      <c:catAx>
        <c:axId val="739425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cmpd="sng">
            <a:headEnd type="none"/>
          </a:ln>
        </c:spPr>
        <c:txPr>
          <a:bodyPr/>
          <a:lstStyle/>
          <a:p>
            <a:pPr>
              <a:defRPr lang="ru-RU" sz="1400" u="none" kern="120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n-ea"/>
                <a:cs typeface="Arial" charset="0"/>
              </a:defRPr>
            </a:pPr>
            <a:endParaRPr lang="ru-RU"/>
          </a:p>
        </c:txPr>
        <c:crossAx val="232661568"/>
        <c:crosses val="autoZero"/>
        <c:auto val="1"/>
        <c:lblAlgn val="ctr"/>
        <c:lblOffset val="100"/>
        <c:noMultiLvlLbl val="0"/>
      </c:catAx>
      <c:valAx>
        <c:axId val="232661568"/>
        <c:scaling>
          <c:orientation val="minMax"/>
          <c:max val="2030"/>
          <c:min val="2000"/>
        </c:scaling>
        <c:delete val="1"/>
        <c:axPos val="l"/>
        <c:majorGridlines/>
        <c:numFmt formatCode="General" sourceLinked="0"/>
        <c:majorTickMark val="none"/>
        <c:minorTickMark val="none"/>
        <c:tickLblPos val="nextTo"/>
        <c:crossAx val="73942528"/>
        <c:crosses val="autoZero"/>
        <c:crossBetween val="between"/>
        <c:maj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97304749215526E-2"/>
          <c:y val="0.22087818754510261"/>
          <c:w val="0.61409321278319995"/>
          <c:h val="0.4236339610321471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Лист1!$F$526</c:f>
              <c:strCache>
                <c:ptCount val="1"/>
                <c:pt idx="0">
                  <c:v>Доля поселений в районе, в отношении которых утверждены генпланы на всю территорию</c:v>
                </c:pt>
              </c:strCache>
            </c:strRef>
          </c:tx>
          <c:invertIfNegative val="0"/>
          <c:cat>
            <c:strRef>
              <c:f>Лист1!$C$527:$C$543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округ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Лист1!$F$527:$F$543</c:f>
              <c:numCache>
                <c:formatCode>0%</c:formatCode>
                <c:ptCount val="17"/>
                <c:pt idx="0">
                  <c:v>0.8571428571428571</c:v>
                </c:pt>
                <c:pt idx="1">
                  <c:v>0.7142857142857143</c:v>
                </c:pt>
                <c:pt idx="2">
                  <c:v>0.73333333333333328</c:v>
                </c:pt>
                <c:pt idx="3">
                  <c:v>0.89473684210526316</c:v>
                </c:pt>
                <c:pt idx="4">
                  <c:v>1</c:v>
                </c:pt>
                <c:pt idx="5">
                  <c:v>1</c:v>
                </c:pt>
                <c:pt idx="6">
                  <c:v>0.81818181818181823</c:v>
                </c:pt>
                <c:pt idx="7">
                  <c:v>1</c:v>
                </c:pt>
                <c:pt idx="8">
                  <c:v>1</c:v>
                </c:pt>
                <c:pt idx="9">
                  <c:v>0.8</c:v>
                </c:pt>
                <c:pt idx="10">
                  <c:v>0.8</c:v>
                </c:pt>
                <c:pt idx="11">
                  <c:v>0.42857142857142855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0.55555555555555558</c:v>
                </c:pt>
                <c:pt idx="16">
                  <c:v>1</c:v>
                </c:pt>
              </c:numCache>
            </c:numRef>
          </c:val>
        </c:ser>
        <c:ser>
          <c:idx val="3"/>
          <c:order val="1"/>
          <c:tx>
            <c:strRef>
              <c:f>Лист1!$G$526</c:f>
              <c:strCache>
                <c:ptCount val="1"/>
                <c:pt idx="0">
                  <c:v>Доля поселений в районе, в отношении которых утверждены генпланы на часть территории</c:v>
                </c:pt>
              </c:strCache>
            </c:strRef>
          </c:tx>
          <c:invertIfNegative val="0"/>
          <c:cat>
            <c:strRef>
              <c:f>Лист1!$C$527:$C$543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округ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Лист1!$G$527:$G$543</c:f>
              <c:numCache>
                <c:formatCode>0%</c:formatCode>
                <c:ptCount val="17"/>
                <c:pt idx="0">
                  <c:v>0.1428571428571429</c:v>
                </c:pt>
                <c:pt idx="1">
                  <c:v>0.2857142857142857</c:v>
                </c:pt>
                <c:pt idx="2">
                  <c:v>0.26666666666666672</c:v>
                </c:pt>
                <c:pt idx="3">
                  <c:v>0.10526315789473684</c:v>
                </c:pt>
                <c:pt idx="4">
                  <c:v>0</c:v>
                </c:pt>
                <c:pt idx="5">
                  <c:v>0</c:v>
                </c:pt>
                <c:pt idx="6">
                  <c:v>0.18181818181818177</c:v>
                </c:pt>
                <c:pt idx="7">
                  <c:v>0</c:v>
                </c:pt>
                <c:pt idx="8">
                  <c:v>0</c:v>
                </c:pt>
                <c:pt idx="9">
                  <c:v>0.19999999999999996</c:v>
                </c:pt>
                <c:pt idx="10">
                  <c:v>0.19999999999999996</c:v>
                </c:pt>
                <c:pt idx="11">
                  <c:v>0.5714285714285714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0.1111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991680"/>
        <c:axId val="81339520"/>
      </c:barChart>
      <c:catAx>
        <c:axId val="7399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eorgia" panose="02040502050405020303" pitchFamily="18" charset="0"/>
              </a:defRPr>
            </a:pPr>
            <a:endParaRPr lang="ru-RU"/>
          </a:p>
        </c:txPr>
        <c:crossAx val="81339520"/>
        <c:crosses val="autoZero"/>
        <c:auto val="1"/>
        <c:lblAlgn val="ctr"/>
        <c:lblOffset val="100"/>
        <c:noMultiLvlLbl val="0"/>
      </c:catAx>
      <c:valAx>
        <c:axId val="81339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991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75120364816665164"/>
          <c:y val="0.29369170647646847"/>
          <c:w val="0.19207704740100515"/>
          <c:h val="0.504994796646248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Лист1!$Q$84</c:f>
              <c:strCache>
                <c:ptCount val="1"/>
                <c:pt idx="0">
                  <c:v>Уведомления о размещении проекта генерального плана (изменения в них)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Лист1!$N$85:$N$90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Лист1!$Q$85:$Q$90</c:f>
              <c:numCache>
                <c:formatCode>General</c:formatCode>
                <c:ptCount val="6"/>
                <c:pt idx="0">
                  <c:v>32</c:v>
                </c:pt>
                <c:pt idx="1">
                  <c:v>26</c:v>
                </c:pt>
                <c:pt idx="2">
                  <c:v>27</c:v>
                </c:pt>
                <c:pt idx="3">
                  <c:v>26</c:v>
                </c:pt>
                <c:pt idx="4">
                  <c:v>15</c:v>
                </c:pt>
                <c:pt idx="5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321408"/>
        <c:axId val="81342976"/>
        <c:axId val="0"/>
      </c:bar3DChart>
      <c:catAx>
        <c:axId val="7432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1342976"/>
        <c:crossesAt val="0"/>
        <c:auto val="1"/>
        <c:lblAlgn val="ctr"/>
        <c:lblOffset val="100"/>
        <c:noMultiLvlLbl val="0"/>
      </c:catAx>
      <c:valAx>
        <c:axId val="8134297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4321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Лист1!$AO$570</c:f>
              <c:strCache>
                <c:ptCount val="1"/>
                <c:pt idx="0">
                  <c:v>Кол-во поступивших на утв-ние генпланов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Лист1!$AN$571:$AN$574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Лист1!$AO$571:$AO$574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30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69024"/>
        <c:axId val="78381632"/>
      </c:barChart>
      <c:catAx>
        <c:axId val="743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381632"/>
        <c:crosses val="autoZero"/>
        <c:auto val="1"/>
        <c:lblAlgn val="ctr"/>
        <c:lblOffset val="100"/>
        <c:noMultiLvlLbl val="0"/>
      </c:catAx>
      <c:valAx>
        <c:axId val="7838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4369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Лист1!$E$549</c:f>
              <c:strCache>
                <c:ptCount val="1"/>
                <c:pt idx="0">
                  <c:v>Количесвто поступивших проектов генеральных планов (изменений в них) в 2024 году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Lbls>
            <c:dLbl>
              <c:idx val="13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Лист1!$C$550:$C$566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Лист1!$E$550:$E$566</c:f>
              <c:numCache>
                <c:formatCode>General</c:formatCode>
                <c:ptCount val="17"/>
                <c:pt idx="2">
                  <c:v>3</c:v>
                </c:pt>
                <c:pt idx="3">
                  <c:v>7</c:v>
                </c:pt>
                <c:pt idx="4">
                  <c:v>1</c:v>
                </c:pt>
                <c:pt idx="5">
                  <c:v>7</c:v>
                </c:pt>
                <c:pt idx="6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3">
                  <c:v>2</c:v>
                </c:pt>
                <c:pt idx="14">
                  <c:v>1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7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60913054761596519"/>
          <c:y val="4.5585500716986596E-2"/>
          <c:w val="0.34051250289701152"/>
          <c:h val="0.8206723206579443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501276362516E-2"/>
          <c:y val="0.18109586437942229"/>
          <c:w val="0.52985234745853527"/>
          <c:h val="0.67132778335616827"/>
        </c:manualLayout>
      </c:layout>
      <c:pieChart>
        <c:varyColors val="1"/>
        <c:ser>
          <c:idx val="0"/>
          <c:order val="0"/>
          <c:tx>
            <c:strRef>
              <c:f>Лист1!$U$549</c:f>
              <c:strCache>
                <c:ptCount val="1"/>
                <c:pt idx="0">
                  <c:v>Количесвто созданных согласительных комиссий по проектам изменений в генпланы в 2024 году, ед.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Lbls>
            <c:dLbl>
              <c:idx val="16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Лист1!$S$550:$S$566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Лист1!$U$550:$U$566</c:f>
              <c:numCache>
                <c:formatCode>General</c:formatCode>
                <c:ptCount val="17"/>
                <c:pt idx="2">
                  <c:v>1</c:v>
                </c:pt>
                <c:pt idx="3">
                  <c:v>1</c:v>
                </c:pt>
                <c:pt idx="5">
                  <c:v>5</c:v>
                </c:pt>
                <c:pt idx="6">
                  <c:v>1</c:v>
                </c:pt>
                <c:pt idx="10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64788110397893195"/>
          <c:y val="0.14671359161802516"/>
          <c:w val="0.33670348278351414"/>
          <c:h val="0.740264763705636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38187229836809E-2"/>
          <c:y val="0.2438365740589559"/>
          <c:w val="0.56249723091604142"/>
          <c:h val="0.598849085835991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0.04871</cdr:x>
      <cdr:y>0.20231</cdr:y>
    </cdr:from>
    <cdr:to>
      <cdr:x>0.76747</cdr:x>
      <cdr:y>0.24582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9203" y="1004478"/>
          <a:ext cx="64807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A0BD8E-062F-4607-9E68-5D63E8F5C1BE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CD7484-5656-475E-9729-82F86AC2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9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2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6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11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52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995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37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2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5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2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8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9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4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C2E7B-E2FD-488C-9DC7-1617569047A1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28511-16EC-4AEF-AD5E-3400E9516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5107D-600C-4E0C-A8FD-59896FDDDEA1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41E25-3362-4B52-9C96-72947CDC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67FE7-43E3-44DD-A28F-C3A524AEF968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A428-CBDD-4B06-9D38-C72B72CABE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E3008-E895-4C61-80E1-5C5E15B7D468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FDBC8-FC65-477F-B711-5799E352794F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9F81-D380-4C7E-B714-ED85F18981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2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F70CF-6D2B-4DC6-AC91-0377F18AE21F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2330F-97EF-4EBA-9455-7A3EF4F4B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7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2" indent="0">
              <a:buNone/>
              <a:defRPr sz="1800" b="1"/>
            </a:lvl2pPr>
            <a:lvl3pPr marL="816284" indent="0">
              <a:buNone/>
              <a:defRPr sz="1600" b="1"/>
            </a:lvl3pPr>
            <a:lvl4pPr marL="1224426" indent="0">
              <a:buNone/>
              <a:defRPr sz="1400" b="1"/>
            </a:lvl4pPr>
            <a:lvl5pPr marL="1632568" indent="0">
              <a:buNone/>
              <a:defRPr sz="1400" b="1"/>
            </a:lvl5pPr>
            <a:lvl6pPr marL="2040711" indent="0">
              <a:buNone/>
              <a:defRPr sz="1400" b="1"/>
            </a:lvl6pPr>
            <a:lvl7pPr marL="2448852" indent="0">
              <a:buNone/>
              <a:defRPr sz="1400" b="1"/>
            </a:lvl7pPr>
            <a:lvl8pPr marL="2856995" indent="0">
              <a:buNone/>
              <a:defRPr sz="1400" b="1"/>
            </a:lvl8pPr>
            <a:lvl9pPr marL="326513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2" indent="0">
              <a:buNone/>
              <a:defRPr sz="1800" b="1"/>
            </a:lvl2pPr>
            <a:lvl3pPr marL="816284" indent="0">
              <a:buNone/>
              <a:defRPr sz="1600" b="1"/>
            </a:lvl3pPr>
            <a:lvl4pPr marL="1224426" indent="0">
              <a:buNone/>
              <a:defRPr sz="1400" b="1"/>
            </a:lvl4pPr>
            <a:lvl5pPr marL="1632568" indent="0">
              <a:buNone/>
              <a:defRPr sz="1400" b="1"/>
            </a:lvl5pPr>
            <a:lvl6pPr marL="2040711" indent="0">
              <a:buNone/>
              <a:defRPr sz="1400" b="1"/>
            </a:lvl6pPr>
            <a:lvl7pPr marL="2448852" indent="0">
              <a:buNone/>
              <a:defRPr sz="1400" b="1"/>
            </a:lvl7pPr>
            <a:lvl8pPr marL="2856995" indent="0">
              <a:buNone/>
              <a:defRPr sz="1400" b="1"/>
            </a:lvl8pPr>
            <a:lvl9pPr marL="326513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03969-65AB-4319-872C-13AB9192679D}" type="datetime1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E55AF-0245-45A6-A1B6-B10F11FB70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3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1B0B2-7AF4-493F-A937-48FA99328D78}" type="datetime1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471EF-5A3E-4F1F-82A2-8E5990A65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6372E-0D8D-45F9-8C1E-1881C367E3D6}" type="datetime1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7CFE8-132A-499D-BDE3-6938C0586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2" indent="0">
              <a:buNone/>
              <a:defRPr sz="1100"/>
            </a:lvl2pPr>
            <a:lvl3pPr marL="816284" indent="0">
              <a:buNone/>
              <a:defRPr sz="900"/>
            </a:lvl3pPr>
            <a:lvl4pPr marL="1224426" indent="0">
              <a:buNone/>
              <a:defRPr sz="800"/>
            </a:lvl4pPr>
            <a:lvl5pPr marL="1632568" indent="0">
              <a:buNone/>
              <a:defRPr sz="800"/>
            </a:lvl5pPr>
            <a:lvl6pPr marL="2040711" indent="0">
              <a:buNone/>
              <a:defRPr sz="800"/>
            </a:lvl6pPr>
            <a:lvl7pPr marL="2448852" indent="0">
              <a:buNone/>
              <a:defRPr sz="800"/>
            </a:lvl7pPr>
            <a:lvl8pPr marL="2856995" indent="0">
              <a:buNone/>
              <a:defRPr sz="800"/>
            </a:lvl8pPr>
            <a:lvl9pPr marL="326513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499C8-5027-4A67-9CC1-5CCC5E119AFC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7CE25-A48A-4A61-9117-575C6FA58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2" indent="0">
              <a:buNone/>
              <a:defRPr sz="2500"/>
            </a:lvl2pPr>
            <a:lvl3pPr marL="816284" indent="0">
              <a:buNone/>
              <a:defRPr sz="2200"/>
            </a:lvl3pPr>
            <a:lvl4pPr marL="1224426" indent="0">
              <a:buNone/>
              <a:defRPr sz="1800"/>
            </a:lvl4pPr>
            <a:lvl5pPr marL="1632568" indent="0">
              <a:buNone/>
              <a:defRPr sz="1800"/>
            </a:lvl5pPr>
            <a:lvl6pPr marL="2040711" indent="0">
              <a:buNone/>
              <a:defRPr sz="1800"/>
            </a:lvl6pPr>
            <a:lvl7pPr marL="2448852" indent="0">
              <a:buNone/>
              <a:defRPr sz="1800"/>
            </a:lvl7pPr>
            <a:lvl8pPr marL="2856995" indent="0">
              <a:buNone/>
              <a:defRPr sz="1800"/>
            </a:lvl8pPr>
            <a:lvl9pPr marL="3265137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42" indent="0">
              <a:buNone/>
              <a:defRPr sz="1100"/>
            </a:lvl2pPr>
            <a:lvl3pPr marL="816284" indent="0">
              <a:buNone/>
              <a:defRPr sz="900"/>
            </a:lvl3pPr>
            <a:lvl4pPr marL="1224426" indent="0">
              <a:buNone/>
              <a:defRPr sz="800"/>
            </a:lvl4pPr>
            <a:lvl5pPr marL="1632568" indent="0">
              <a:buNone/>
              <a:defRPr sz="800"/>
            </a:lvl5pPr>
            <a:lvl6pPr marL="2040711" indent="0">
              <a:buNone/>
              <a:defRPr sz="800"/>
            </a:lvl6pPr>
            <a:lvl7pPr marL="2448852" indent="0">
              <a:buNone/>
              <a:defRPr sz="800"/>
            </a:lvl7pPr>
            <a:lvl8pPr marL="2856995" indent="0">
              <a:buNone/>
              <a:defRPr sz="800"/>
            </a:lvl8pPr>
            <a:lvl9pPr marL="326513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A4A17-F282-4F2D-86E4-D069B25798ED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A2693-9A2E-40A3-A0BF-893B2CEC1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8" tIns="40814" rIns="81628" bIns="408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628" tIns="40814" rIns="81628" bIns="408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1737E-B722-4CAB-98BA-390259D61A7F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CF8BC-878E-4BE1-BFB8-4F27DD7308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defTabSz="81628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7" indent="-306107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31" indent="-255089" algn="l" defTabSz="816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55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98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39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82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24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65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08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2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4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6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8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1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52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95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37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2;p1"/>
          <p:cNvSpPr txBox="1"/>
          <p:nvPr/>
        </p:nvSpPr>
        <p:spPr>
          <a:xfrm>
            <a:off x="213455" y="3219823"/>
            <a:ext cx="180701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8" tIns="62178" rIns="62178" bIns="62178" anchor="ctr" anchorCtr="0">
            <a:no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Докладчик </a:t>
            </a:r>
          </a:p>
        </p:txBody>
      </p:sp>
      <p:sp>
        <p:nvSpPr>
          <p:cNvPr id="18" name="Google Shape;92;p1"/>
          <p:cNvSpPr txBox="1"/>
          <p:nvPr/>
        </p:nvSpPr>
        <p:spPr>
          <a:xfrm>
            <a:off x="1691680" y="3149383"/>
            <a:ext cx="7236590" cy="162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8" tIns="62178" rIns="62178" bIns="62178" anchor="ctr" anchorCtr="0">
            <a:noAutofit/>
          </a:bodyPr>
          <a:lstStyle/>
          <a:p>
            <a:pPr lvl="0"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Консультант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отдела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территориального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планирования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и градостроительного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зонирования </a:t>
            </a:r>
          </a:p>
          <a:p>
            <a:pPr lvl="0"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Орлов Александр Александрович</a:t>
            </a:r>
          </a:p>
          <a:p>
            <a:pPr lvl="0"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Тел.: 8 (812)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539-45-93</a:t>
            </a:r>
            <a:endParaRPr lang="ru-RU" sz="1600" dirty="0">
              <a:solidFill>
                <a:schemeClr val="tx2">
                  <a:lumMod val="75000"/>
                </a:schemeClr>
              </a:solidFill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lvl="0"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   Электронная почта: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aa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_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orlov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@lenreg.ru</a:t>
            </a:r>
            <a:endParaRPr lang="ru-RU" sz="1600" dirty="0">
              <a:solidFill>
                <a:schemeClr val="tx2">
                  <a:lumMod val="75000"/>
                </a:schemeClr>
              </a:solidFill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" y="-20539"/>
            <a:ext cx="2157884" cy="585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52" y="119969"/>
            <a:ext cx="2150790" cy="5832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0" y="4663936"/>
            <a:ext cx="9144000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454C60"/>
                </a:solidFill>
                <a:latin typeface="Georgia" panose="02040502050405020303" pitchFamily="18" charset="0"/>
              </a:rPr>
              <a:t>Ленинградская область </a:t>
            </a:r>
            <a:r>
              <a:rPr lang="ru-RU" sz="1400" b="1" dirty="0" smtClean="0">
                <a:solidFill>
                  <a:srgbClr val="454C60"/>
                </a:solidFill>
                <a:latin typeface="Georgia" panose="02040502050405020303" pitchFamily="18" charset="0"/>
              </a:rPr>
              <a:t>2025</a:t>
            </a: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D:\РАБОТА!!!!!!!\Администрация\КОМАНДА 47\ЭЛЕМЕНТЫ ФС\паттерн\паттерн 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0"/>
            <a:ext cx="6660230" cy="30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F218C3-68F5-4E0B-B90D-8FA6CCF221C5}"/>
              </a:ext>
            </a:extLst>
          </p:cNvPr>
          <p:cNvSpPr txBox="1"/>
          <p:nvPr/>
        </p:nvSpPr>
        <p:spPr>
          <a:xfrm>
            <a:off x="213454" y="1131590"/>
            <a:ext cx="7560839" cy="221723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62188" tIns="31094" rIns="62188" bIns="31094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РЕЗУЛЬТАТАХ 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работы отдела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территориального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планирования 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градостроительного зонирования 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2024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году и задачах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2025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entury Gothic"/>
                <a:cs typeface="Times New Roman" panose="02020603050405020304" pitchFamily="18" charset="0"/>
                <a:sym typeface="Century Gothic"/>
              </a:rPr>
              <a:t>год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55617"/>
            <a:ext cx="2056640" cy="55769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3455" y="3348821"/>
            <a:ext cx="871481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93641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466" y="460318"/>
            <a:ext cx="7615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Российской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2050" name="Picture 2" descr="C:\Users\Dell\Desktop\коллегия 14.02.2025\для презентации\1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75606"/>
            <a:ext cx="3672408" cy="24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коллегия 14.02.2025\для презентации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52" y="1180862"/>
            <a:ext cx="4758829" cy="26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195736" y="314781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6056" y="2571750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93641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466" y="460318"/>
            <a:ext cx="7615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Российской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3074" name="Picture 2" descr="C:\Users\Dell\Desktop\коллегия 14.02.2025\для презентации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" y="1779662"/>
            <a:ext cx="5385653" cy="26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коллегия 14.02.2025\для презентации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09" y="2067694"/>
            <a:ext cx="5086995" cy="24948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959292" y="2406303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959293" y="2046264"/>
            <a:ext cx="172547" cy="3618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115616" y="343787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1115617" y="3077837"/>
            <a:ext cx="172547" cy="3618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879812" y="350785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6" name="Прямая со стрелкой 25"/>
          <p:cNvCxnSpPr>
            <a:stCxn id="25" idx="6"/>
          </p:cNvCxnSpPr>
          <p:nvPr/>
        </p:nvCxnSpPr>
        <p:spPr>
          <a:xfrm>
            <a:off x="3383868" y="3759882"/>
            <a:ext cx="4680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Левая круглая скобка 9"/>
          <p:cNvSpPr/>
          <p:nvPr/>
        </p:nvSpPr>
        <p:spPr>
          <a:xfrm>
            <a:off x="3851920" y="3075806"/>
            <a:ext cx="222132" cy="129614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4052" y="3867894"/>
            <a:ext cx="425940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36138" y="2775231"/>
            <a:ext cx="1011926" cy="2285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Dell\Desktop\коллегия 14.02.2025\для презентации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4" y="929436"/>
            <a:ext cx="3816424" cy="7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55734" y="843558"/>
            <a:ext cx="1004298" cy="576064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93641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466" y="460318"/>
            <a:ext cx="7615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Российской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4098" name="Picture 2" descr="C:\Users\Dell\Desktop\коллегия 14.02.2025\для презентации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5566"/>
            <a:ext cx="7164150" cy="36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707654"/>
            <a:ext cx="1944216" cy="2888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72000" y="215951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80384" y="2477067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88768" y="2785470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83918"/>
            <a:ext cx="2448272" cy="2880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>
            <a:endCxn id="2" idx="1"/>
          </p:cNvCxnSpPr>
          <p:nvPr/>
        </p:nvCxnSpPr>
        <p:spPr>
          <a:xfrm rot="5400000" flipH="1" flipV="1">
            <a:off x="2485859" y="3509945"/>
            <a:ext cx="931922" cy="216024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992" y="555526"/>
            <a:ext cx="858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Схемы территориального планирования субъектов Российской Федерации, имеющих общую границу с Ленинградской областью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235992" y="1547956"/>
            <a:ext cx="3327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Участники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Органы исполнительной власти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ЛО</a:t>
            </a:r>
          </a:p>
          <a:p>
            <a:pPr lvl="0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Органы местного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самоуправления ЛО, граничащие с таким субъектом РФ</a:t>
            </a:r>
          </a:p>
          <a:p>
            <a:pPr lvl="0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Республика Карелия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Псковская область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Вологодская область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Новгородская область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6804248" y="1504583"/>
            <a:ext cx="21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Количество проектов 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СТП субъектов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5992" y="2312386"/>
            <a:ext cx="3111872" cy="777718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992" y="1923677"/>
            <a:ext cx="3183880" cy="378043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459260"/>
            <a:ext cx="1425214" cy="39241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72288"/>
              </p:ext>
            </p:extLst>
          </p:nvPr>
        </p:nvGraphicFramePr>
        <p:xfrm>
          <a:off x="3779912" y="1241585"/>
          <a:ext cx="4833430" cy="322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48723"/>
              </p:ext>
            </p:extLst>
          </p:nvPr>
        </p:nvGraphicFramePr>
        <p:xfrm>
          <a:off x="339923" y="1277102"/>
          <a:ext cx="7544446" cy="3005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303"/>
                <a:gridCol w="3253940"/>
                <a:gridCol w="2030203"/>
              </a:tblGrid>
              <a:tr h="405156"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СТП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субъектов РФ</a:t>
                      </a: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Муниципальные образования</a:t>
                      </a: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(количество поселений)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Заключения</a:t>
                      </a: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не представлены</a:t>
                      </a:r>
                    </a:p>
                  </a:txBody>
                  <a:tcPr marL="49406" marR="49406" marT="0" marB="0">
                    <a:noFill/>
                  </a:tcPr>
                </a:tc>
              </a:tr>
              <a:tr h="285582">
                <a:tc rowSpan="4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Республика Карелия</a:t>
                      </a: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Выборгский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(1)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marL="0" marR="0" indent="0" algn="ctr" defTabSz="816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 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</a:p>
                  </a:txBody>
                  <a:tcPr marL="49406" marR="49406" marT="0" marB="0"/>
                </a:tc>
              </a:tr>
              <a:tr h="30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Лодейнопольский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(2)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Подпорожский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(2)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Приозерский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(2)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rowSpan="3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Вологодская область</a:t>
                      </a: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Бокситогорский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МР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(2)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(2)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Тихвинский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(1)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Подпорожский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(2)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(2)</a:t>
                      </a:r>
                    </a:p>
                  </a:txBody>
                  <a:tcPr marL="49406" marR="49406" marT="0" marB="0"/>
                </a:tc>
              </a:tr>
              <a:tr h="285582">
                <a:tc rowSpan="2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Псковская область</a:t>
                      </a: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Лужский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МР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(5)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(2)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Сланцевский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(4)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(4)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5992" y="555526"/>
            <a:ext cx="858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Схемы территориального планирования субъектов Российской Федерации, имеющих общую границу с Ленинградской областью</a:t>
            </a:r>
          </a:p>
        </p:txBody>
      </p:sp>
      <p:pic>
        <p:nvPicPr>
          <p:cNvPr id="18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21896"/>
              </p:ext>
            </p:extLst>
          </p:nvPr>
        </p:nvGraphicFramePr>
        <p:xfrm>
          <a:off x="339923" y="1500476"/>
          <a:ext cx="7544446" cy="1863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303"/>
                <a:gridCol w="3253940"/>
                <a:gridCol w="2030203"/>
              </a:tblGrid>
              <a:tr h="405156"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СТП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субъектов РФ</a:t>
                      </a: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Муниципальные образования</a:t>
                      </a: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(количество поселений)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Заключения</a:t>
                      </a: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не представлены</a:t>
                      </a:r>
                    </a:p>
                  </a:txBody>
                  <a:tcPr marL="49406" marR="49406" marT="0" marB="0">
                    <a:noFill/>
                  </a:tcPr>
                </a:tc>
              </a:tr>
              <a:tr h="285582">
                <a:tc rowSpan="4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Новгородская область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Лужский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(6)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marL="0" marR="0" indent="0" algn="ctr" defTabSz="816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49406" marR="49406" marT="0" marB="0"/>
                </a:tc>
              </a:tr>
              <a:tr h="30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Киришский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(4)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Тихвинский 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 (2)</a:t>
                      </a: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Бокситогорский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МР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(3)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  <a:tr h="285582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Тосненский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МР (3)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(2)</a:t>
                      </a:r>
                      <a:endParaRPr lang="ru-RU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49406" marR="49406" marT="0" marB="0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35992" y="555526"/>
            <a:ext cx="858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Схемы территориального планирования субъектов Российской Федерации, имеющих общую границу с Ленинградской областью</a:t>
            </a:r>
          </a:p>
        </p:txBody>
      </p:sp>
      <p:pic>
        <p:nvPicPr>
          <p:cNvPr id="18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992" y="555526"/>
            <a:ext cx="858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Схемы территориального планирования субъектов Российской Федерации, имеющих общую границу с Ленинградской областью</a:t>
            </a:r>
          </a:p>
        </p:txBody>
      </p:sp>
      <p:pic>
        <p:nvPicPr>
          <p:cNvPr id="14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55618"/>
            <a:ext cx="9163843" cy="508420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aa_orlov\Desktop\лабири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347614"/>
            <a:ext cx="2477641" cy="24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2329" y="1323628"/>
            <a:ext cx="2819511" cy="329320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проект изменений в СТП Республики Карелия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проект изменений в СТП Всеволожского МР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проект изменений в генплан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Лисинского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сельского поселения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Тосненского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района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проект изменений в генплан Первомайского сельского поселения Выборгского района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6562" y="2908989"/>
            <a:ext cx="229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Принятие в ФГИС ТП на согласование проекта Минэкономразвития</a:t>
            </a:r>
            <a:endParaRPr lang="ru-RU" sz="14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6352" y="2529367"/>
            <a:ext cx="2636366" cy="1769983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3066480" y="1669926"/>
            <a:ext cx="2705100" cy="1828800"/>
          </a:xfrm>
          <a:custGeom>
            <a:avLst/>
            <a:gdLst>
              <a:gd name="connsiteX0" fmla="*/ 0 w 2705100"/>
              <a:gd name="connsiteY0" fmla="*/ 809625 h 1828800"/>
              <a:gd name="connsiteX1" fmla="*/ 552450 w 2705100"/>
              <a:gd name="connsiteY1" fmla="*/ 809625 h 1828800"/>
              <a:gd name="connsiteX2" fmla="*/ 552450 w 2705100"/>
              <a:gd name="connsiteY2" fmla="*/ 1276350 h 1828800"/>
              <a:gd name="connsiteX3" fmla="*/ 828675 w 2705100"/>
              <a:gd name="connsiteY3" fmla="*/ 1276350 h 1828800"/>
              <a:gd name="connsiteX4" fmla="*/ 828675 w 2705100"/>
              <a:gd name="connsiteY4" fmla="*/ 1066800 h 1828800"/>
              <a:gd name="connsiteX5" fmla="*/ 1323975 w 2705100"/>
              <a:gd name="connsiteY5" fmla="*/ 1066800 h 1828800"/>
              <a:gd name="connsiteX6" fmla="*/ 1323975 w 2705100"/>
              <a:gd name="connsiteY6" fmla="*/ 1543050 h 1828800"/>
              <a:gd name="connsiteX7" fmla="*/ 1571625 w 2705100"/>
              <a:gd name="connsiteY7" fmla="*/ 1543050 h 1828800"/>
              <a:gd name="connsiteX8" fmla="*/ 1571625 w 2705100"/>
              <a:gd name="connsiteY8" fmla="*/ 1828800 h 1828800"/>
              <a:gd name="connsiteX9" fmla="*/ 2095500 w 2705100"/>
              <a:gd name="connsiteY9" fmla="*/ 1828800 h 1828800"/>
              <a:gd name="connsiteX10" fmla="*/ 2095500 w 2705100"/>
              <a:gd name="connsiteY10" fmla="*/ 1524000 h 1828800"/>
              <a:gd name="connsiteX11" fmla="*/ 1847850 w 2705100"/>
              <a:gd name="connsiteY11" fmla="*/ 1524000 h 1828800"/>
              <a:gd name="connsiteX12" fmla="*/ 1847850 w 2705100"/>
              <a:gd name="connsiteY12" fmla="*/ 819150 h 1828800"/>
              <a:gd name="connsiteX13" fmla="*/ 2105025 w 2705100"/>
              <a:gd name="connsiteY13" fmla="*/ 809625 h 1828800"/>
              <a:gd name="connsiteX14" fmla="*/ 2105025 w 2705100"/>
              <a:gd name="connsiteY14" fmla="*/ 533400 h 1828800"/>
              <a:gd name="connsiteX15" fmla="*/ 1314450 w 2705100"/>
              <a:gd name="connsiteY15" fmla="*/ 533400 h 1828800"/>
              <a:gd name="connsiteX16" fmla="*/ 1314450 w 2705100"/>
              <a:gd name="connsiteY16" fmla="*/ 276225 h 1828800"/>
              <a:gd name="connsiteX17" fmla="*/ 1562100 w 2705100"/>
              <a:gd name="connsiteY17" fmla="*/ 266700 h 1828800"/>
              <a:gd name="connsiteX18" fmla="*/ 1562100 w 2705100"/>
              <a:gd name="connsiteY18" fmla="*/ 0 h 1828800"/>
              <a:gd name="connsiteX19" fmla="*/ 1838325 w 2705100"/>
              <a:gd name="connsiteY19" fmla="*/ 0 h 1828800"/>
              <a:gd name="connsiteX20" fmla="*/ 1838325 w 2705100"/>
              <a:gd name="connsiteY20" fmla="*/ 238125 h 1828800"/>
              <a:gd name="connsiteX21" fmla="*/ 2105025 w 2705100"/>
              <a:gd name="connsiteY21" fmla="*/ 238125 h 1828800"/>
              <a:gd name="connsiteX22" fmla="*/ 2105025 w 2705100"/>
              <a:gd name="connsiteY22" fmla="*/ 28575 h 1828800"/>
              <a:gd name="connsiteX23" fmla="*/ 2324100 w 2705100"/>
              <a:gd name="connsiteY23" fmla="*/ 28575 h 1828800"/>
              <a:gd name="connsiteX24" fmla="*/ 2324100 w 2705100"/>
              <a:gd name="connsiteY24" fmla="*/ 1781175 h 1828800"/>
              <a:gd name="connsiteX25" fmla="*/ 2705100 w 2705100"/>
              <a:gd name="connsiteY25" fmla="*/ 1781175 h 1828800"/>
              <a:gd name="connsiteX26" fmla="*/ 2676525 w 2705100"/>
              <a:gd name="connsiteY26" fmla="*/ 178117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5100" h="1828800">
                <a:moveTo>
                  <a:pt x="0" y="809625"/>
                </a:moveTo>
                <a:lnTo>
                  <a:pt x="552450" y="809625"/>
                </a:lnTo>
                <a:lnTo>
                  <a:pt x="552450" y="1276350"/>
                </a:lnTo>
                <a:lnTo>
                  <a:pt x="828675" y="1276350"/>
                </a:lnTo>
                <a:lnTo>
                  <a:pt x="828675" y="1066800"/>
                </a:lnTo>
                <a:lnTo>
                  <a:pt x="1323975" y="1066800"/>
                </a:lnTo>
                <a:lnTo>
                  <a:pt x="1323975" y="1543050"/>
                </a:lnTo>
                <a:lnTo>
                  <a:pt x="1571625" y="1543050"/>
                </a:lnTo>
                <a:lnTo>
                  <a:pt x="1571625" y="1828800"/>
                </a:lnTo>
                <a:lnTo>
                  <a:pt x="2095500" y="1828800"/>
                </a:lnTo>
                <a:lnTo>
                  <a:pt x="2095500" y="1524000"/>
                </a:lnTo>
                <a:lnTo>
                  <a:pt x="1847850" y="1524000"/>
                </a:lnTo>
                <a:lnTo>
                  <a:pt x="1847850" y="819150"/>
                </a:lnTo>
                <a:lnTo>
                  <a:pt x="2105025" y="809625"/>
                </a:lnTo>
                <a:lnTo>
                  <a:pt x="2105025" y="533400"/>
                </a:lnTo>
                <a:lnTo>
                  <a:pt x="1314450" y="533400"/>
                </a:lnTo>
                <a:lnTo>
                  <a:pt x="1314450" y="276225"/>
                </a:lnTo>
                <a:lnTo>
                  <a:pt x="1562100" y="266700"/>
                </a:lnTo>
                <a:lnTo>
                  <a:pt x="1562100" y="0"/>
                </a:lnTo>
                <a:lnTo>
                  <a:pt x="1838325" y="0"/>
                </a:lnTo>
                <a:lnTo>
                  <a:pt x="1838325" y="238125"/>
                </a:lnTo>
                <a:lnTo>
                  <a:pt x="2105025" y="238125"/>
                </a:lnTo>
                <a:lnTo>
                  <a:pt x="2105025" y="28575"/>
                </a:lnTo>
                <a:lnTo>
                  <a:pt x="2324100" y="28575"/>
                </a:lnTo>
                <a:lnTo>
                  <a:pt x="2324100" y="1781175"/>
                </a:lnTo>
                <a:lnTo>
                  <a:pt x="2705100" y="1781175"/>
                </a:lnTo>
                <a:lnTo>
                  <a:pt x="2676525" y="1781175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095055" y="1698501"/>
            <a:ext cx="2019300" cy="1743075"/>
          </a:xfrm>
          <a:custGeom>
            <a:avLst/>
            <a:gdLst>
              <a:gd name="connsiteX0" fmla="*/ 0 w 2019300"/>
              <a:gd name="connsiteY0" fmla="*/ 704850 h 1743075"/>
              <a:gd name="connsiteX1" fmla="*/ 561975 w 2019300"/>
              <a:gd name="connsiteY1" fmla="*/ 704850 h 1743075"/>
              <a:gd name="connsiteX2" fmla="*/ 561975 w 2019300"/>
              <a:gd name="connsiteY2" fmla="*/ 1209675 h 1743075"/>
              <a:gd name="connsiteX3" fmla="*/ 752475 w 2019300"/>
              <a:gd name="connsiteY3" fmla="*/ 1209675 h 1743075"/>
              <a:gd name="connsiteX4" fmla="*/ 752475 w 2019300"/>
              <a:gd name="connsiteY4" fmla="*/ 990600 h 1743075"/>
              <a:gd name="connsiteX5" fmla="*/ 1352550 w 2019300"/>
              <a:gd name="connsiteY5" fmla="*/ 990600 h 1743075"/>
              <a:gd name="connsiteX6" fmla="*/ 1352550 w 2019300"/>
              <a:gd name="connsiteY6" fmla="*/ 1466850 h 1743075"/>
              <a:gd name="connsiteX7" fmla="*/ 1581150 w 2019300"/>
              <a:gd name="connsiteY7" fmla="*/ 1466850 h 1743075"/>
              <a:gd name="connsiteX8" fmla="*/ 1581150 w 2019300"/>
              <a:gd name="connsiteY8" fmla="*/ 1743075 h 1743075"/>
              <a:gd name="connsiteX9" fmla="*/ 2009775 w 2019300"/>
              <a:gd name="connsiteY9" fmla="*/ 1743075 h 1743075"/>
              <a:gd name="connsiteX10" fmla="*/ 2009775 w 2019300"/>
              <a:gd name="connsiteY10" fmla="*/ 1581150 h 1743075"/>
              <a:gd name="connsiteX11" fmla="*/ 1762125 w 2019300"/>
              <a:gd name="connsiteY11" fmla="*/ 1581150 h 1743075"/>
              <a:gd name="connsiteX12" fmla="*/ 1762125 w 2019300"/>
              <a:gd name="connsiteY12" fmla="*/ 742950 h 1743075"/>
              <a:gd name="connsiteX13" fmla="*/ 2019300 w 2019300"/>
              <a:gd name="connsiteY13" fmla="*/ 742950 h 1743075"/>
              <a:gd name="connsiteX14" fmla="*/ 2019300 w 2019300"/>
              <a:gd name="connsiteY14" fmla="*/ 561975 h 1743075"/>
              <a:gd name="connsiteX15" fmla="*/ 1247775 w 2019300"/>
              <a:gd name="connsiteY15" fmla="*/ 561975 h 1743075"/>
              <a:gd name="connsiteX16" fmla="*/ 1247775 w 2019300"/>
              <a:gd name="connsiteY16" fmla="*/ 200025 h 1743075"/>
              <a:gd name="connsiteX17" fmla="*/ 1504950 w 2019300"/>
              <a:gd name="connsiteY17" fmla="*/ 200025 h 1743075"/>
              <a:gd name="connsiteX18" fmla="*/ 1504950 w 2019300"/>
              <a:gd name="connsiteY18" fmla="*/ 0 h 1743075"/>
              <a:gd name="connsiteX19" fmla="*/ 571500 w 2019300"/>
              <a:gd name="connsiteY19" fmla="*/ 0 h 1743075"/>
              <a:gd name="connsiteX20" fmla="*/ 571500 w 2019300"/>
              <a:gd name="connsiteY20" fmla="*/ 514350 h 1743075"/>
              <a:gd name="connsiteX21" fmla="*/ 771525 w 2019300"/>
              <a:gd name="connsiteY21" fmla="*/ 514350 h 1743075"/>
              <a:gd name="connsiteX22" fmla="*/ 771525 w 2019300"/>
              <a:gd name="connsiteY22" fmla="*/ 247650 h 1743075"/>
              <a:gd name="connsiteX23" fmla="*/ 1028700 w 2019300"/>
              <a:gd name="connsiteY23" fmla="*/ 247650 h 1743075"/>
              <a:gd name="connsiteX24" fmla="*/ 1028700 w 2019300"/>
              <a:gd name="connsiteY24" fmla="*/ 790575 h 1743075"/>
              <a:gd name="connsiteX25" fmla="*/ 1552575 w 2019300"/>
              <a:gd name="connsiteY25" fmla="*/ 790575 h 1743075"/>
              <a:gd name="connsiteX26" fmla="*/ 1552575 w 2019300"/>
              <a:gd name="connsiteY26" fmla="*/ 125730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19300" h="1743075">
                <a:moveTo>
                  <a:pt x="0" y="704850"/>
                </a:moveTo>
                <a:lnTo>
                  <a:pt x="561975" y="704850"/>
                </a:lnTo>
                <a:lnTo>
                  <a:pt x="561975" y="1209675"/>
                </a:lnTo>
                <a:lnTo>
                  <a:pt x="752475" y="1209675"/>
                </a:lnTo>
                <a:lnTo>
                  <a:pt x="752475" y="990600"/>
                </a:lnTo>
                <a:lnTo>
                  <a:pt x="1352550" y="990600"/>
                </a:lnTo>
                <a:lnTo>
                  <a:pt x="1352550" y="1466850"/>
                </a:lnTo>
                <a:lnTo>
                  <a:pt x="1581150" y="1466850"/>
                </a:lnTo>
                <a:lnTo>
                  <a:pt x="1581150" y="1743075"/>
                </a:lnTo>
                <a:lnTo>
                  <a:pt x="2009775" y="1743075"/>
                </a:lnTo>
                <a:lnTo>
                  <a:pt x="2009775" y="1581150"/>
                </a:lnTo>
                <a:lnTo>
                  <a:pt x="1762125" y="1581150"/>
                </a:lnTo>
                <a:lnTo>
                  <a:pt x="1762125" y="742950"/>
                </a:lnTo>
                <a:lnTo>
                  <a:pt x="2019300" y="742950"/>
                </a:lnTo>
                <a:lnTo>
                  <a:pt x="2019300" y="561975"/>
                </a:lnTo>
                <a:lnTo>
                  <a:pt x="1247775" y="561975"/>
                </a:lnTo>
                <a:lnTo>
                  <a:pt x="1247775" y="200025"/>
                </a:lnTo>
                <a:lnTo>
                  <a:pt x="1504950" y="200025"/>
                </a:lnTo>
                <a:lnTo>
                  <a:pt x="1504950" y="0"/>
                </a:lnTo>
                <a:lnTo>
                  <a:pt x="571500" y="0"/>
                </a:lnTo>
                <a:lnTo>
                  <a:pt x="571500" y="514350"/>
                </a:lnTo>
                <a:lnTo>
                  <a:pt x="771525" y="514350"/>
                </a:lnTo>
                <a:lnTo>
                  <a:pt x="771525" y="247650"/>
                </a:lnTo>
                <a:lnTo>
                  <a:pt x="1028700" y="247650"/>
                </a:lnTo>
                <a:lnTo>
                  <a:pt x="1028700" y="790575"/>
                </a:lnTo>
                <a:lnTo>
                  <a:pt x="1552575" y="790575"/>
                </a:lnTo>
                <a:lnTo>
                  <a:pt x="1552575" y="12573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5691758" y="3311155"/>
            <a:ext cx="144016" cy="28803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4524946" y="2859782"/>
            <a:ext cx="228600" cy="22860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8000" y="483518"/>
            <a:ext cx="8584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енинградской области: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поступил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на согласование </a:t>
            </a:r>
          </a:p>
          <a:p>
            <a:pPr lvl="0">
              <a:spcAft>
                <a:spcPts val="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 изменений в СТП Всеволожского МР</a:t>
            </a:r>
          </a:p>
          <a:p>
            <a:pPr lvl="0">
              <a:spcAft>
                <a:spcPts val="0"/>
              </a:spcAft>
              <a:tabLst>
                <a:tab pos="90043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поступили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на утверждение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>
              <a:spcAft>
                <a:spcPts val="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 изменений в СТП Волховского МР</a:t>
            </a:r>
          </a:p>
          <a:p>
            <a:pPr algn="just">
              <a:spcAft>
                <a:spcPts val="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проект изменений в СТП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Тосненского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МР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u="sng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утвердили -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u="sng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u="sng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13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55618"/>
            <a:ext cx="9163843" cy="508420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aa_orlov\Desktop\Downloads\2025-02-05_17-04-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7614"/>
            <a:ext cx="2459732" cy="993760"/>
          </a:xfrm>
          <a:prstGeom prst="rect">
            <a:avLst/>
          </a:prstGeom>
          <a:blipFill dpi="0" rotWithShape="0">
            <a:blip r:embed="rId7">
              <a:alphaModFix amt="48000"/>
            </a:blip>
            <a:srcRect/>
            <a:stretch>
              <a:fillRect/>
            </a:stretch>
          </a:blipFill>
        </p:spPr>
      </p:pic>
      <p:pic>
        <p:nvPicPr>
          <p:cNvPr id="1027" name="Picture 3" descr="C:\Users\aa_orlov\Desktop\Downloads\2025-02-05_17-06-5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06" y="2544940"/>
            <a:ext cx="2854474" cy="6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364088" y="1844494"/>
            <a:ext cx="673918" cy="178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64088" y="2787774"/>
            <a:ext cx="673918" cy="178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992" y="485259"/>
            <a:ext cx="858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муниципальных районов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енинградской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24328" y="2779787"/>
            <a:ext cx="1411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0430" algn="l"/>
              </a:tabLs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Внесение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изменений</a:t>
            </a:r>
          </a:p>
          <a:p>
            <a:pPr algn="just">
              <a:spcAft>
                <a:spcPts val="0"/>
              </a:spcAft>
              <a:tabLst>
                <a:tab pos="900430" algn="l"/>
              </a:tabLs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СТП МР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24328" y="1771675"/>
            <a:ext cx="1518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Утверждение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СТП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1843683"/>
            <a:ext cx="144016" cy="164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80312" y="2848070"/>
            <a:ext cx="144016" cy="164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725328"/>
              </p:ext>
            </p:extLst>
          </p:nvPr>
        </p:nvGraphicFramePr>
        <p:xfrm>
          <a:off x="460374" y="460318"/>
          <a:ext cx="8334697" cy="422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992" y="413251"/>
            <a:ext cx="858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енинградской области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56014"/>
              </p:ext>
            </p:extLst>
          </p:nvPr>
        </p:nvGraphicFramePr>
        <p:xfrm>
          <a:off x="307975" y="1209025"/>
          <a:ext cx="8375468" cy="2984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841"/>
                <a:gridCol w="2975438"/>
                <a:gridCol w="2792189"/>
              </a:tblGrid>
              <a:tr h="792088"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Подготовлены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проекты документов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Работы </a:t>
                      </a: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ведутся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Информация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 проведении работ отсутствует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416561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Волховский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Приозерский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Киришский</a:t>
                      </a:r>
                    </a:p>
                  </a:txBody>
                  <a:tcPr marL="68580" marR="68580" marT="0" marB="0"/>
                </a:tc>
              </a:tr>
              <a:tr h="416561">
                <a:tc>
                  <a:txBody>
                    <a:bodyPr/>
                    <a:lstStyle/>
                    <a:p>
                      <a:pPr marL="0" marR="0" indent="0" algn="l" defTabSz="816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Всеволожский</a:t>
                      </a:r>
                    </a:p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Лодейнопольский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16561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Лужский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Подпорожский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16561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Тосненский</a:t>
                      </a:r>
                      <a:endParaRPr lang="ru-RU" sz="15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16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Сланцевский</a:t>
                      </a:r>
                      <a:endParaRPr lang="ru-RU" sz="15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16561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816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73695" y="465138"/>
            <a:ext cx="8701641" cy="70096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Century Gothic"/>
                <a:cs typeface="Century Gothic"/>
              </a:rPr>
              <a:t>Согласование проектов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Century Gothic"/>
                <a:cs typeface="Century Gothic"/>
              </a:rPr>
              <a:t>документов территориального планирования</a:t>
            </a:r>
            <a:endParaRPr lang="ru-RU" sz="2000" b="1" dirty="0">
              <a:solidFill>
                <a:schemeClr val="accent2"/>
              </a:solidFill>
              <a:latin typeface="Georgia" panose="02040502050405020303" pitchFamily="18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992" y="1148289"/>
            <a:ext cx="858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Российской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266466" y="1948508"/>
            <a:ext cx="3369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области федерального транспорта (в части трубопроводного транспорта) -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области энергетики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- 2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135343"/>
              </p:ext>
            </p:extLst>
          </p:nvPr>
        </p:nvGraphicFramePr>
        <p:xfrm>
          <a:off x="3932514" y="1517621"/>
          <a:ext cx="5210397" cy="313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6640622" y="1948508"/>
            <a:ext cx="2360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Количество 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проектов изменений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СТП РФ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787321" y="339502"/>
            <a:ext cx="6376967" cy="55768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1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Century Gothic"/>
              <a:cs typeface="Century Gothic"/>
            </a:endParaRP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accent2"/>
                </a:solidFill>
                <a:latin typeface="Georgia" panose="02040502050405020303" pitchFamily="18" charset="0"/>
                <a:ea typeface="Century Gothic"/>
                <a:cs typeface="Century Gothic"/>
              </a:rPr>
              <a:t>Обеспеченность муниципальных </a:t>
            </a:r>
            <a:r>
              <a:rPr lang="ru-RU" sz="1800" b="1" dirty="0" smtClean="0">
                <a:solidFill>
                  <a:schemeClr val="accent2"/>
                </a:solidFill>
                <a:latin typeface="Georgia" panose="02040502050405020303" pitchFamily="18" charset="0"/>
                <a:ea typeface="Century Gothic"/>
                <a:cs typeface="Century Gothic"/>
              </a:rPr>
              <a:t>образований ЛО</a:t>
            </a: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accent2"/>
                </a:solidFill>
                <a:latin typeface="Georgia" panose="02040502050405020303" pitchFamily="18" charset="0"/>
                <a:ea typeface="Century Gothic"/>
                <a:cs typeface="Century Gothic"/>
              </a:rPr>
              <a:t>генеральными </a:t>
            </a:r>
            <a:r>
              <a:rPr lang="ru-RU" sz="1800" b="1" dirty="0">
                <a:solidFill>
                  <a:schemeClr val="accent2"/>
                </a:solidFill>
                <a:latin typeface="Georgia" panose="02040502050405020303" pitchFamily="18" charset="0"/>
                <a:ea typeface="Century Gothic"/>
                <a:cs typeface="Century Gothic"/>
              </a:rPr>
              <a:t>планами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063613"/>
              </p:ext>
            </p:extLst>
          </p:nvPr>
        </p:nvGraphicFramePr>
        <p:xfrm>
          <a:off x="244365" y="-16904"/>
          <a:ext cx="9016553" cy="49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350234"/>
            <a:ext cx="8701641" cy="57210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Динамика подготовки генеральных </a:t>
            </a: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планов  поселений ЛО</a:t>
            </a:r>
            <a:endParaRPr lang="ru-RU" sz="2000" b="1" dirty="0">
              <a:solidFill>
                <a:schemeClr val="accent2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563734"/>
              </p:ext>
            </p:extLst>
          </p:nvPr>
        </p:nvGraphicFramePr>
        <p:xfrm>
          <a:off x="307975" y="1015711"/>
          <a:ext cx="8440489" cy="311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532607" y="483518"/>
            <a:ext cx="7423769" cy="1273125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Количество поселений, проекты генпланов которых </a:t>
            </a:r>
            <a:r>
              <a:rPr lang="ru-RU" sz="2000" b="1" dirty="0">
                <a:solidFill>
                  <a:schemeClr val="accent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(изменений в них) </a:t>
            </a: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представлены в Комитет градостроительной политики ЛО для утверждения Правительством ЛО</a:t>
            </a:r>
            <a:endParaRPr lang="ru-RU" sz="2000" b="1" dirty="0">
              <a:solidFill>
                <a:schemeClr val="accent2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1875AA5-485E-46B8-98CC-0742A36A2B10}"/>
              </a:ext>
            </a:extLst>
          </p:cNvPr>
          <p:cNvSpPr/>
          <p:nvPr/>
        </p:nvSpPr>
        <p:spPr>
          <a:xfrm>
            <a:off x="0" y="4900588"/>
            <a:ext cx="9142911" cy="242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14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550854"/>
              </p:ext>
            </p:extLst>
          </p:nvPr>
        </p:nvGraphicFramePr>
        <p:xfrm>
          <a:off x="532607" y="1707654"/>
          <a:ext cx="8287865" cy="283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4122" y="674995"/>
            <a:ext cx="295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2118" y="528231"/>
            <a:ext cx="4429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Количество проектов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генпланов (изменений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 них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), уведомления об обеспечении доступа к которым поступили в Правительство ЛО, ед.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1" y="52965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Количество проектов, рассмотренных в рамках согласительных комиссий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урегулированию разногласий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проектам,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ед.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1875AA5-485E-46B8-98CC-0742A36A2B10}"/>
              </a:ext>
            </a:extLst>
          </p:cNvPr>
          <p:cNvSpPr/>
          <p:nvPr/>
        </p:nvSpPr>
        <p:spPr>
          <a:xfrm>
            <a:off x="0" y="4900588"/>
            <a:ext cx="9142911" cy="242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20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81471"/>
              </p:ext>
            </p:extLst>
          </p:nvPr>
        </p:nvGraphicFramePr>
        <p:xfrm>
          <a:off x="-19843" y="1199758"/>
          <a:ext cx="5043991" cy="382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442877"/>
              </p:ext>
            </p:extLst>
          </p:nvPr>
        </p:nvGraphicFramePr>
        <p:xfrm>
          <a:off x="4644007" y="1245633"/>
          <a:ext cx="4320481" cy="340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465138"/>
            <a:ext cx="8701641" cy="85336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Информация об утверждении генеральных планов </a:t>
            </a: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поселений (изменений </a:t>
            </a:r>
            <a:r>
              <a:rPr lang="ru-RU" sz="2000" b="1" dirty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них) </a:t>
            </a:r>
            <a:r>
              <a:rPr lang="ru-RU" sz="2000" b="1" dirty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1896793"/>
            <a:ext cx="288032" cy="226933"/>
          </a:xfrm>
          <a:prstGeom prst="rect">
            <a:avLst/>
          </a:prstGeom>
          <a:solidFill>
            <a:srgbClr val="D3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3230920"/>
            <a:ext cx="288032" cy="226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3178732" y="2139702"/>
            <a:ext cx="27562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Количество генеральных планов (изменений в них), утвержденных Правительством ЛО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3206167" y="3457853"/>
            <a:ext cx="2738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Количество генеральных планов (изменений в них), возвращенных на доработку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085727"/>
              </p:ext>
            </p:extLst>
          </p:nvPr>
        </p:nvGraphicFramePr>
        <p:xfrm>
          <a:off x="5796136" y="312738"/>
          <a:ext cx="4401275" cy="413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6948264" y="3934906"/>
            <a:ext cx="1137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2023 год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1875AA5-485E-46B8-98CC-0742A36A2B10}"/>
              </a:ext>
            </a:extLst>
          </p:cNvPr>
          <p:cNvSpPr/>
          <p:nvPr/>
        </p:nvSpPr>
        <p:spPr>
          <a:xfrm>
            <a:off x="0" y="4900588"/>
            <a:ext cx="9142911" cy="242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21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111715"/>
              </p:ext>
            </p:extLst>
          </p:nvPr>
        </p:nvGraphicFramePr>
        <p:xfrm>
          <a:off x="135384" y="635000"/>
          <a:ext cx="5083105" cy="352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1222375" y="3945512"/>
            <a:ext cx="1137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2024 год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rot="9337511">
            <a:off x="956463" y="1488580"/>
            <a:ext cx="1060450" cy="1200150"/>
          </a:xfrm>
          <a:custGeom>
            <a:avLst/>
            <a:gdLst>
              <a:gd name="connsiteX0" fmla="*/ 504825 w 1060450"/>
              <a:gd name="connsiteY0" fmla="*/ 0 h 1200150"/>
              <a:gd name="connsiteX1" fmla="*/ 1060450 w 1060450"/>
              <a:gd name="connsiteY1" fmla="*/ 1076325 h 1200150"/>
              <a:gd name="connsiteX2" fmla="*/ 965200 w 1060450"/>
              <a:gd name="connsiteY2" fmla="*/ 1120775 h 1200150"/>
              <a:gd name="connsiteX3" fmla="*/ 898525 w 1060450"/>
              <a:gd name="connsiteY3" fmla="*/ 1139825 h 1200150"/>
              <a:gd name="connsiteX4" fmla="*/ 835025 w 1060450"/>
              <a:gd name="connsiteY4" fmla="*/ 1158875 h 1200150"/>
              <a:gd name="connsiteX5" fmla="*/ 755650 w 1060450"/>
              <a:gd name="connsiteY5" fmla="*/ 1181100 h 1200150"/>
              <a:gd name="connsiteX6" fmla="*/ 682625 w 1060450"/>
              <a:gd name="connsiteY6" fmla="*/ 1190625 h 1200150"/>
              <a:gd name="connsiteX7" fmla="*/ 530225 w 1060450"/>
              <a:gd name="connsiteY7" fmla="*/ 1200150 h 1200150"/>
              <a:gd name="connsiteX8" fmla="*/ 377825 w 1060450"/>
              <a:gd name="connsiteY8" fmla="*/ 1196975 h 1200150"/>
              <a:gd name="connsiteX9" fmla="*/ 244475 w 1060450"/>
              <a:gd name="connsiteY9" fmla="*/ 1174750 h 1200150"/>
              <a:gd name="connsiteX10" fmla="*/ 120650 w 1060450"/>
              <a:gd name="connsiteY10" fmla="*/ 1136650 h 1200150"/>
              <a:gd name="connsiteX11" fmla="*/ 0 w 1060450"/>
              <a:gd name="connsiteY11" fmla="*/ 1079500 h 1200150"/>
              <a:gd name="connsiteX12" fmla="*/ 504825 w 1060450"/>
              <a:gd name="connsiteY12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0450" h="1200150">
                <a:moveTo>
                  <a:pt x="504825" y="0"/>
                </a:moveTo>
                <a:lnTo>
                  <a:pt x="1060450" y="1076325"/>
                </a:lnTo>
                <a:lnTo>
                  <a:pt x="965200" y="1120775"/>
                </a:lnTo>
                <a:lnTo>
                  <a:pt x="898525" y="1139825"/>
                </a:lnTo>
                <a:lnTo>
                  <a:pt x="835025" y="1158875"/>
                </a:lnTo>
                <a:lnTo>
                  <a:pt x="755650" y="1181100"/>
                </a:lnTo>
                <a:lnTo>
                  <a:pt x="682625" y="1190625"/>
                </a:lnTo>
                <a:lnTo>
                  <a:pt x="530225" y="1200150"/>
                </a:lnTo>
                <a:lnTo>
                  <a:pt x="377825" y="1196975"/>
                </a:lnTo>
                <a:lnTo>
                  <a:pt x="244475" y="1174750"/>
                </a:lnTo>
                <a:lnTo>
                  <a:pt x="120650" y="1136650"/>
                </a:lnTo>
                <a:lnTo>
                  <a:pt x="0" y="1079500"/>
                </a:lnTo>
                <a:lnTo>
                  <a:pt x="50482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1222375" y="1614979"/>
            <a:ext cx="377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7074637" y="987574"/>
            <a:ext cx="377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319415"/>
              </p:ext>
            </p:extLst>
          </p:nvPr>
        </p:nvGraphicFramePr>
        <p:xfrm>
          <a:off x="5077711" y="1347614"/>
          <a:ext cx="4750874" cy="265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олилиния 12"/>
          <p:cNvSpPr/>
          <p:nvPr/>
        </p:nvSpPr>
        <p:spPr>
          <a:xfrm>
            <a:off x="7020272" y="1451248"/>
            <a:ext cx="247650" cy="1257300"/>
          </a:xfrm>
          <a:custGeom>
            <a:avLst/>
            <a:gdLst>
              <a:gd name="connsiteX0" fmla="*/ 247650 w 247650"/>
              <a:gd name="connsiteY0" fmla="*/ 0 h 1257300"/>
              <a:gd name="connsiteX1" fmla="*/ 238125 w 247650"/>
              <a:gd name="connsiteY1" fmla="*/ 1257300 h 1257300"/>
              <a:gd name="connsiteX2" fmla="*/ 0 w 247650"/>
              <a:gd name="connsiteY2" fmla="*/ 23812 h 1257300"/>
              <a:gd name="connsiteX3" fmla="*/ 247650 w 24765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1257300">
                <a:moveTo>
                  <a:pt x="247650" y="0"/>
                </a:moveTo>
                <a:lnTo>
                  <a:pt x="238125" y="1257300"/>
                </a:lnTo>
                <a:lnTo>
                  <a:pt x="0" y="23812"/>
                </a:lnTo>
                <a:lnTo>
                  <a:pt x="24765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4122" y="674995"/>
            <a:ext cx="295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2118" y="382607"/>
            <a:ext cx="3935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Количество поселений, проекты генпланов (изменений в них) которых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представлены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на утверждение, ед.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(ед.) – количество утвержденных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8198" y="505718"/>
            <a:ext cx="3981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Количество проектов генпланов (изменений в них) поселений, которые представлены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утверждение, ед.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1875AA5-485E-46B8-98CC-0742A36A2B10}"/>
              </a:ext>
            </a:extLst>
          </p:cNvPr>
          <p:cNvSpPr/>
          <p:nvPr/>
        </p:nvSpPr>
        <p:spPr>
          <a:xfrm>
            <a:off x="0" y="4900588"/>
            <a:ext cx="9142911" cy="242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2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808311"/>
              </p:ext>
            </p:extLst>
          </p:nvPr>
        </p:nvGraphicFramePr>
        <p:xfrm>
          <a:off x="42523" y="1518925"/>
          <a:ext cx="4628302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602538" y="3363838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(3)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10676" y="1923678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066" y="2715766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639" y="2231455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(2)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33899" y="3967854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77729" y="4227934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65544" y="4319687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(2)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8639" y="3795886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(3)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63259" y="2643758"/>
            <a:ext cx="46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01997"/>
              </p:ext>
            </p:extLst>
          </p:nvPr>
        </p:nvGraphicFramePr>
        <p:xfrm>
          <a:off x="4644008" y="1131012"/>
          <a:ext cx="4320480" cy="376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992" y="413251"/>
            <a:ext cx="858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Генеральные планы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муниципальных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образований ЛО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40028"/>
              </p:ext>
            </p:extLst>
          </p:nvPr>
        </p:nvGraphicFramePr>
        <p:xfrm>
          <a:off x="315590" y="1866990"/>
          <a:ext cx="8552116" cy="2339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146"/>
                <a:gridCol w="1872208"/>
                <a:gridCol w="4799762"/>
              </a:tblGrid>
              <a:tr h="23498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Волосовский</a:t>
                      </a: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муниципальный район</a:t>
                      </a:r>
                    </a:p>
                  </a:txBody>
                  <a:tcPr marL="50118" marR="5011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Калитинское</a:t>
                      </a: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noFill/>
                  </a:tcPr>
                </a:tc>
              </a:tr>
              <a:tr h="234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Рабитицкое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118" marR="50118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7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Лужский</a:t>
                      </a: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муниципальный район</a:t>
                      </a:r>
                    </a:p>
                  </a:txBody>
                  <a:tcPr marL="50118" marR="501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Оредежское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Поступал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31.01.2024, 15.07.2024, 30.09.2024 и 28.12.2024 -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возвращен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723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Заклинское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09.02.2024, 07.05.2024 - возвращен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50118" marR="501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5993" y="794633"/>
            <a:ext cx="85151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Подготовка генеральных планов вновь образованных муниципальных образований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связи с изменением административно-территориального устройства</a:t>
            </a:r>
          </a:p>
          <a:p>
            <a:pPr marL="0" marR="0" indent="0" algn="just" defTabSz="914400" eaLnBrk="0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</a:rPr>
              <a:t>Генеральные планы поселений </a:t>
            </a:r>
            <a:r>
              <a:rPr lang="ru-RU" altLang="ru-RU" sz="1500" dirty="0">
                <a:solidFill>
                  <a:schemeClr val="tx2">
                    <a:lumMod val="75000"/>
                  </a:schemeClr>
                </a:solidFill>
              </a:rPr>
              <a:t>могли быть утверждены в </a:t>
            </a: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</a:rPr>
              <a:t>2024 году</a:t>
            </a: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altLang="ru-RU" sz="1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3018" y="-27147"/>
            <a:ext cx="85844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endParaRPr lang="ru-RU" sz="2400" b="1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35993" y="460318"/>
            <a:ext cx="85151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Подготовка генеральных планов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сельских поселений в связи с отменой решения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отсутствии необходимости подготовки генеральных планов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 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подготовке правил землепользования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застройки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92453"/>
              </p:ext>
            </p:extLst>
          </p:nvPr>
        </p:nvGraphicFramePr>
        <p:xfrm>
          <a:off x="307975" y="1491630"/>
          <a:ext cx="8443210" cy="991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8081"/>
                <a:gridCol w="3675129"/>
              </a:tblGrid>
              <a:tr h="504058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Тихвинский муниципальный район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439303"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Ганьковское</a:t>
                      </a: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Поступал</a:t>
                      </a:r>
                      <a:r>
                        <a:rPr lang="ru-RU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26.01.2024 и</a:t>
                      </a:r>
                      <a:r>
                        <a:rPr lang="ru-RU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27.09.2024 - возвращен</a:t>
                      </a: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34827" y="1419622"/>
            <a:ext cx="8430244" cy="1152128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flipH="1">
            <a:off x="5652120" y="3291830"/>
            <a:ext cx="93610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3018" y="-27147"/>
            <a:ext cx="85844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endParaRPr lang="ru-RU" sz="2400" b="1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4404" y="465295"/>
            <a:ext cx="85151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Приказа Минэкономразвития России от 06.09.2024 № 567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 внесении изменений в требования к структуре и форматам информации, предусмотренной частью 2 статьи 57.1 Градостроительного кодекса Российской Федерации, составляющей информационный ресурс федеральной государственной информационной системы территориального планирования, утвержденные приказом Минэкономразвития России от 17 июня 2021 г. № 349» 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10" name="Picture 2" descr="C:\Users\aa_orlov\Desktop\Downloads\2025-02-05_17-04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38" y="2421055"/>
            <a:ext cx="2459732" cy="993760"/>
          </a:xfrm>
          <a:prstGeom prst="rect">
            <a:avLst/>
          </a:prstGeom>
          <a:blipFill dpi="0" rotWithShape="0">
            <a:blip r:embed="rId6">
              <a:alphaModFix amt="48000"/>
            </a:blip>
            <a:srcRect/>
            <a:stretch>
              <a:fillRect/>
            </a:stretch>
          </a:blipFill>
        </p:spPr>
      </p:pic>
      <p:pic>
        <p:nvPicPr>
          <p:cNvPr id="11" name="Picture 3" descr="C:\Users\aa_orlov\Desktop\Downloads\2025-02-05_17-06-5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90" y="3781772"/>
            <a:ext cx="2854474" cy="6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2571750"/>
            <a:ext cx="175992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Органы местного самоуправления</a:t>
            </a:r>
            <a:endParaRPr lang="ru-RU" altLang="ru-RU" sz="1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939438" y="2984634"/>
            <a:ext cx="14390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ell\Desktop\Gerb_Lenoblast_JjS8XT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23678"/>
            <a:ext cx="1286494" cy="12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5838170" y="2566925"/>
            <a:ext cx="1758166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105185" y="2271995"/>
            <a:ext cx="1542142" cy="7386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уведомление </a:t>
            </a:r>
            <a:b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о размещении проекта</a:t>
            </a:r>
            <a:endParaRPr lang="ru-RU" altLang="ru-RU" sz="14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939438" y="2499742"/>
            <a:ext cx="1439000" cy="10310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размещение проекта, </a:t>
            </a:r>
            <a:r>
              <a:rPr lang="ru-RU" altLang="ru-RU" sz="1400" i="1" dirty="0" err="1" smtClean="0">
                <a:solidFill>
                  <a:schemeClr val="tx2">
                    <a:lumMod val="75000"/>
                  </a:schemeClr>
                </a:solidFill>
              </a:rPr>
              <a:t>МпО</a:t>
            </a: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(вектор)</a:t>
            </a:r>
            <a:endParaRPr lang="ru-RU" altLang="ru-RU" sz="14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indent="0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en-US" altLang="ru-RU" sz="1400" i="1" dirty="0">
                <a:solidFill>
                  <a:schemeClr val="tx2">
                    <a:lumMod val="75000"/>
                  </a:schemeClr>
                </a:solidFill>
              </a:rPr>
              <a:t>mid/</a:t>
            </a:r>
            <a:r>
              <a:rPr lang="en-US" altLang="ru-RU" sz="1400" i="1" dirty="0" err="1">
                <a:solidFill>
                  <a:schemeClr val="tx2">
                    <a:lumMod val="75000"/>
                  </a:schemeClr>
                </a:solidFill>
              </a:rPr>
              <a:t>mif</a:t>
            </a:r>
            <a:r>
              <a:rPr lang="en-US" altLang="ru-RU" sz="1400" i="1" dirty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alt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588223" y="3291830"/>
            <a:ext cx="0" cy="57033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588224" y="3201238"/>
            <a:ext cx="2555776" cy="7386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900430" algn="l"/>
              </a:tabLst>
            </a:pP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направление растр.</a:t>
            </a:r>
            <a:b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материалов проекта, </a:t>
            </a:r>
            <a:r>
              <a:rPr lang="ru-RU" altLang="ru-RU" sz="1400" i="1" dirty="0" err="1" smtClean="0">
                <a:solidFill>
                  <a:schemeClr val="tx2">
                    <a:lumMod val="75000"/>
                  </a:schemeClr>
                </a:solidFill>
              </a:rPr>
              <a:t>МпО</a:t>
            </a:r>
            <a:r>
              <a:rPr lang="en-US" altLang="ru-RU" sz="1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ru-RU" sz="1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ru-RU" sz="1400" i="1" dirty="0" smtClean="0">
                <a:solidFill>
                  <a:schemeClr val="tx2">
                    <a:lumMod val="75000"/>
                  </a:schemeClr>
                </a:solidFill>
              </a:rPr>
              <a:t>jpg…</a:t>
            </a:r>
            <a:endParaRPr lang="ru-RU" altLang="ru-RU" sz="14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коллегия 14.02.2025\для презентации\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57738"/>
            <a:ext cx="4305300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коллегия 14.02.2025\для презентации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0" y="476380"/>
            <a:ext cx="3090830" cy="41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3018" y="-27147"/>
            <a:ext cx="85844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endParaRPr lang="ru-RU" sz="2400" b="1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4404" y="465295"/>
            <a:ext cx="85151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Приказа Минэкономразвития России от 06.09.2024 № 567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07975" y="3291830"/>
            <a:ext cx="7119193" cy="936104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195" y="460318"/>
            <a:ext cx="761517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Российской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Участники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sz="5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Органы исполнительной власти Ленинградской области</a:t>
            </a:r>
          </a:p>
          <a:p>
            <a:pPr marL="540000" algn="just">
              <a:spcAft>
                <a:spcPts val="0"/>
              </a:spcAft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экономического развития и инвестиционной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деятельности ЛО.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Ленинградский областной комитет по управлению государственным имуществом.</a:t>
            </a: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по агропромышленному и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рыбохозяйственному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комплексу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ЛО.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по природным ресурсам ЛО.</a:t>
            </a: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по топливно-энергетическому комплексу ЛО.</a:t>
            </a: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по сохранению культурного наследия ЛО.</a:t>
            </a: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по дорожному хозяйству ЛО.</a:t>
            </a:r>
          </a:p>
          <a:p>
            <a:pPr marL="540000"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Комитет Ленинградской области по транспорту.</a:t>
            </a:r>
          </a:p>
          <a:p>
            <a:pPr algn="just">
              <a:spcAft>
                <a:spcPts val="1200"/>
              </a:spcAft>
              <a:tabLst>
                <a:tab pos="900430" algn="l"/>
              </a:tabLst>
            </a:pPr>
            <a:endParaRPr lang="ru-RU" sz="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2. Органы местного самоуправления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Ленинградской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775" y="1491630"/>
            <a:ext cx="7271593" cy="1728192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6467" y="883196"/>
            <a:ext cx="1425214" cy="39241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995" y="361894"/>
            <a:ext cx="88089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Рассмотрены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  <a:tabLst>
                <a:tab pos="900430" algn="l"/>
              </a:tabLs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12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	проектов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дополнительного соглашения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концессионному соглашению в отношении отдельных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объектов</a:t>
            </a:r>
          </a:p>
          <a:p>
            <a:pPr marL="285750" indent="-285750">
              <a:buFontTx/>
              <a:buChar char="-"/>
              <a:tabLst>
                <a:tab pos="900430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  <a:tabLst>
                <a:tab pos="900430" algn="l"/>
              </a:tabLs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11 	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технико-экономических обоснований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необходимости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	реконструкции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строительства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объекта</a:t>
            </a:r>
          </a:p>
          <a:p>
            <a:pPr marL="285750" indent="-285750">
              <a:buFontTx/>
              <a:buChar char="-"/>
              <a:tabLst>
                <a:tab pos="900430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  <a:tabLst>
                <a:tab pos="900430" algn="l"/>
              </a:tabLs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7 	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материалов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декларации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намерениях реализации инвестиционного проекта</a:t>
            </a:r>
          </a:p>
          <a:p>
            <a:endParaRPr lang="ru-RU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12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995" y="361894"/>
            <a:ext cx="8808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297" y="575846"/>
            <a:ext cx="878497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Рассмотрены:</a:t>
            </a: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</a:rPr>
              <a:t>- проект </a:t>
            </a:r>
            <a:r>
              <a:rPr lang="ru-RU" dirty="0">
                <a:solidFill>
                  <a:srgbClr val="C00000"/>
                </a:solidFill>
              </a:rPr>
              <a:t>акта об установлении </a:t>
            </a:r>
            <a:r>
              <a:rPr lang="ru-RU" dirty="0" err="1">
                <a:solidFill>
                  <a:srgbClr val="C00000"/>
                </a:solidFill>
              </a:rPr>
              <a:t>приаэродромной</a:t>
            </a:r>
            <a:r>
              <a:rPr lang="ru-RU" dirty="0">
                <a:solidFill>
                  <a:srgbClr val="C00000"/>
                </a:solidFill>
              </a:rPr>
              <a:t> территории аэродрома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Санкт-Петербург </a:t>
            </a:r>
            <a:r>
              <a:rPr lang="ru-RU" dirty="0">
                <a:solidFill>
                  <a:srgbClr val="C00000"/>
                </a:solidFill>
              </a:rPr>
              <a:t>(Пулково</a:t>
            </a:r>
            <a:r>
              <a:rPr lang="ru-RU" dirty="0" smtClean="0">
                <a:solidFill>
                  <a:srgbClr val="C00000"/>
                </a:solidFill>
              </a:rPr>
              <a:t>) с 1 по 6 </a:t>
            </a:r>
            <a:r>
              <a:rPr lang="ru-RU" dirty="0" err="1" smtClean="0">
                <a:solidFill>
                  <a:srgbClr val="C00000"/>
                </a:solidFill>
              </a:rPr>
              <a:t>подзоны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(6 редакций)</a:t>
            </a:r>
          </a:p>
          <a:p>
            <a:pPr lvl="0"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проект </a:t>
            </a:r>
            <a:r>
              <a:rPr lang="ru-RU" dirty="0">
                <a:solidFill>
                  <a:srgbClr val="C00000"/>
                </a:solidFill>
              </a:rPr>
              <a:t>акта об установлении </a:t>
            </a:r>
            <a:r>
              <a:rPr lang="ru-RU" dirty="0" err="1">
                <a:solidFill>
                  <a:srgbClr val="C00000"/>
                </a:solidFill>
              </a:rPr>
              <a:t>приаэродромной</a:t>
            </a:r>
            <a:r>
              <a:rPr lang="ru-RU" dirty="0">
                <a:solidFill>
                  <a:srgbClr val="C00000"/>
                </a:solidFill>
              </a:rPr>
              <a:t> территории аэродрома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Санкт-Петербург </a:t>
            </a:r>
            <a:r>
              <a:rPr lang="ru-RU" dirty="0">
                <a:solidFill>
                  <a:srgbClr val="C00000"/>
                </a:solidFill>
              </a:rPr>
              <a:t>(Пулково</a:t>
            </a:r>
            <a:r>
              <a:rPr lang="ru-RU" dirty="0" smtClean="0">
                <a:solidFill>
                  <a:srgbClr val="C00000"/>
                </a:solidFill>
              </a:rPr>
              <a:t>) 7 </a:t>
            </a:r>
            <a:r>
              <a:rPr lang="ru-RU" dirty="0" err="1" smtClean="0">
                <a:solidFill>
                  <a:srgbClr val="C00000"/>
                </a:solidFill>
              </a:rPr>
              <a:t>подзона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(2 редакции);</a:t>
            </a: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проект согласования карты-схемы полос воздушных подходов аэродрома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Левашово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редакция);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проект изменений в Стратегию социально-экономического развития Ленинградской области до 2030 года с расширением горизонта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планирования до 2036 года (1 редакция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2453" y="922338"/>
            <a:ext cx="7785932" cy="857324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7975" y="1851670"/>
            <a:ext cx="7864424" cy="792088"/>
          </a:xfrm>
          <a:prstGeom prst="rect">
            <a:avLst/>
          </a:prstGeom>
          <a:solidFill>
            <a:srgbClr val="00B0F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298" y="2715766"/>
            <a:ext cx="8399150" cy="576064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3807" y="3340286"/>
            <a:ext cx="7822569" cy="88271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995" y="361894"/>
            <a:ext cx="8808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297" y="575846"/>
            <a:ext cx="8784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Выполнение </a:t>
            </a:r>
            <a:r>
              <a:rPr lang="ru-RU" dirty="0"/>
              <a:t>задачи Губернатора </a:t>
            </a:r>
            <a:r>
              <a:rPr lang="ru-RU" dirty="0" smtClean="0"/>
              <a:t>Ленинградкой области по </a:t>
            </a:r>
            <a:r>
              <a:rPr lang="ru-RU" dirty="0"/>
              <a:t>улучшению позиции Ленинградской области по показателям Рейтинга оценки усилий региональных органов исполнительной власти по созданию качественной среды для жизни граждан в субъектах Российской Федерации,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который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ведется АНО «Агентство стратегических инициатив»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показателю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«Доля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населения, проживающая в 15-ти минутной пешей доступности от парка/сквера/леса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результатам работы Показатель</a:t>
            </a:r>
            <a:r>
              <a:rPr lang="ru-RU" dirty="0"/>
              <a:t> вырос с </a:t>
            </a:r>
            <a:r>
              <a:rPr lang="ru-RU" dirty="0" smtClean="0"/>
              <a:t>57,2 </a:t>
            </a:r>
            <a:r>
              <a:rPr lang="ru-RU" dirty="0"/>
              <a:t>% (</a:t>
            </a:r>
            <a:r>
              <a:rPr lang="ru-RU" dirty="0" smtClean="0"/>
              <a:t>2023 </a:t>
            </a:r>
            <a:r>
              <a:rPr lang="ru-RU" dirty="0"/>
              <a:t>г.) до </a:t>
            </a:r>
            <a:r>
              <a:rPr lang="ru-RU" dirty="0" smtClean="0"/>
              <a:t>70,4% </a:t>
            </a:r>
            <a:r>
              <a:rPr lang="ru-RU" dirty="0"/>
              <a:t>(</a:t>
            </a:r>
            <a:r>
              <a:rPr lang="ru-RU" dirty="0" smtClean="0"/>
              <a:t>2024 </a:t>
            </a:r>
            <a:r>
              <a:rPr lang="ru-RU" dirty="0"/>
              <a:t>г</a:t>
            </a:r>
            <a:r>
              <a:rPr lang="ru-RU" dirty="0" smtClean="0"/>
              <a:t>.),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показатель переход </a:t>
            </a:r>
            <a:r>
              <a:rPr lang="ru-RU" b="1" dirty="0">
                <a:solidFill>
                  <a:srgbClr val="00B050"/>
                </a:solidFill>
              </a:rPr>
              <a:t>в «темно-зеленую» зону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значение показателя Ленобласти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входит в 10 лучших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endParaRPr lang="ru-RU" dirty="0"/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219822"/>
            <a:ext cx="4608512" cy="648072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2452" y="575846"/>
            <a:ext cx="8145971" cy="1275824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Заголовок 16"/>
          <p:cNvSpPr txBox="1">
            <a:spLocks/>
          </p:cNvSpPr>
          <p:nvPr/>
        </p:nvSpPr>
        <p:spPr>
          <a:xfrm>
            <a:off x="307975" y="483518"/>
            <a:ext cx="8584505" cy="390599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tabLst>
                <a:tab pos="90043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2. [Город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] Доля площади городских земель, отведенной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под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парки/зеленые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зоны 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пределах городской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черты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 –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charset="0"/>
              </a:rPr>
              <a:t>значение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упало с 25,6 % (2022 г.) до 24,7 % (2024 г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.) –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остались в «желтой» зоне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(диапазон от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31-го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до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55-го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места).</a:t>
            </a:r>
          </a:p>
          <a:p>
            <a:pPr algn="l">
              <a:spcAft>
                <a:spcPts val="600"/>
              </a:spcAft>
              <a:tabLst>
                <a:tab pos="900430" algn="l"/>
              </a:tabLs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3.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Динамика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: [Город] Доля площади городских земель, отведенной под парки/зеленые зоны в пределах городской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черты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Arial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– </a:t>
            </a:r>
            <a:r>
              <a:rPr lang="ru-RU" sz="1800" b="1" u="sng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перешли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из «жёлтой» в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«розовую» зону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(показатель региона входит диапазон </a:t>
            </a:r>
            <a:b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от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56-го до 74-го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места, </a:t>
            </a: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ранее в диапазон от 31-го до 55-го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Arial" charset="0"/>
              </a:rPr>
              <a:t>).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Arial" charset="0"/>
            </a:endParaRPr>
          </a:p>
          <a:p>
            <a:pPr algn="just">
              <a:spcAft>
                <a:spcPts val="600"/>
              </a:spcAft>
              <a:tabLst>
                <a:tab pos="900430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pic>
        <p:nvPicPr>
          <p:cNvPr id="12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95" y="922338"/>
            <a:ext cx="8640960" cy="3467174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155575" y="609681"/>
            <a:ext cx="88540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Градостроительное </a:t>
            </a: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зонирование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570471" y="3255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5" y="913819"/>
            <a:ext cx="8584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обращений граждан и организаций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610</a:t>
            </a: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предложений заинтересованных лиц о внесении изменений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ПЗЗ муниципальных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образований Ленинградской области -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433.</a:t>
            </a:r>
            <a:endParaRPr lang="ru-R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 проектов распоряжений Комитета градостроительной политики Ленинградской области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подготовке проектов о внесении изменений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ПЗЗ муниципальных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образований Ленинградской области -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186.</a:t>
            </a: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62753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Рассмотрение предложений заинтересованных </a:t>
            </a: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лиц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 </a:t>
            </a: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внесении изменений в </a:t>
            </a: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ПЗЗ</a:t>
            </a:r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0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963195"/>
              </p:ext>
            </p:extLst>
          </p:nvPr>
        </p:nvGraphicFramePr>
        <p:xfrm>
          <a:off x="155574" y="1275606"/>
          <a:ext cx="859288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699542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Подготовка проектов распоряжений КГП ЛО </a:t>
            </a:r>
            <a:r>
              <a:rPr lang="en-US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подготовке проектов о внесении изменений 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16205"/>
              </p:ext>
            </p:extLst>
          </p:nvPr>
        </p:nvGraphicFramePr>
        <p:xfrm>
          <a:off x="451482" y="1275606"/>
          <a:ext cx="8542072" cy="314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71210" y="922338"/>
            <a:ext cx="8584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материалов проектов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ПЗЗ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образований Ленинградской области -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265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Сектором градостроительного зонирования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самостоятельно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подготовлено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52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проекта о внесении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ПЗЗ.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проектов приказов Комитета градостроительной политики Ленинградской области об утверждении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ПЗЗ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образований Ленинградской области, о внесении изменений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ПЗЗ муниципальных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образований Ленинградской области –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167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60968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Рассмотрение материалов проектов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36512" y="4659982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844786"/>
              </p:ext>
            </p:extLst>
          </p:nvPr>
        </p:nvGraphicFramePr>
        <p:xfrm>
          <a:off x="179512" y="922338"/>
          <a:ext cx="8352927" cy="354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699542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Подготовка проектов приказов КГП ЛО об утверждении </a:t>
            </a:r>
            <a:r>
              <a:rPr lang="ru-RU" sz="2000" b="1" dirty="0" err="1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ПЗЗ</a:t>
            </a: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,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 </a:t>
            </a:r>
            <a:r>
              <a:rPr lang="ru-RU" sz="20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внесении изменений 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743777"/>
              </p:ext>
            </p:extLst>
          </p:nvPr>
        </p:nvGraphicFramePr>
        <p:xfrm>
          <a:off x="179512" y="1295400"/>
          <a:ext cx="8640960" cy="322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769937"/>
            <a:ext cx="295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582" y="486420"/>
            <a:ext cx="84888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2. Органы местного самоуправления Ленинградской области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Порядок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согласования проекта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СТП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РФ (за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исключением проекта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СТП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РФ</a:t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области обороны страны и безопасности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государства) органами местного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самоуправления ЛО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(утвержден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постановлением Правительства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ЛО от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22.11.2019 № 541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Picture 3" descr="F:\Орлов АА с старого компа\переписка\внутренняя переписка\А 2023\СБОРНИК ЛО на 2022\Xerox Scan_0202202312305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1" y="1563638"/>
            <a:ext cx="4424931" cy="28803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Орлов АА с старого компа\переписка\внутренняя переписка\А 2023\СБОРНИК ЛО на 2022\выделение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9" b="19595"/>
          <a:stretch/>
        </p:blipFill>
        <p:spPr bwMode="auto">
          <a:xfrm>
            <a:off x="4939789" y="1923678"/>
            <a:ext cx="38806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014730" y="3219822"/>
            <a:ext cx="380574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283718"/>
            <a:ext cx="1728192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716016" y="2499742"/>
            <a:ext cx="294134" cy="1434084"/>
          </a:xfrm>
          <a:custGeom>
            <a:avLst/>
            <a:gdLst>
              <a:gd name="connsiteX0" fmla="*/ 0 w 352425"/>
              <a:gd name="connsiteY0" fmla="*/ 0 h 1000125"/>
              <a:gd name="connsiteX1" fmla="*/ 352425 w 352425"/>
              <a:gd name="connsiteY1" fmla="*/ 1000125 h 1000125"/>
              <a:gd name="connsiteX2" fmla="*/ 352425 w 352425"/>
              <a:gd name="connsiteY2" fmla="*/ 361950 h 1000125"/>
              <a:gd name="connsiteX3" fmla="*/ 0 w 352425"/>
              <a:gd name="connsiteY3" fmla="*/ 0 h 1000125"/>
              <a:gd name="connsiteX0" fmla="*/ 0 w 361950"/>
              <a:gd name="connsiteY0" fmla="*/ 0 h 1042987"/>
              <a:gd name="connsiteX1" fmla="*/ 361950 w 361950"/>
              <a:gd name="connsiteY1" fmla="*/ 1042987 h 1042987"/>
              <a:gd name="connsiteX2" fmla="*/ 361950 w 361950"/>
              <a:gd name="connsiteY2" fmla="*/ 404812 h 1042987"/>
              <a:gd name="connsiteX3" fmla="*/ 0 w 361950"/>
              <a:gd name="connsiteY3" fmla="*/ 0 h 1042987"/>
              <a:gd name="connsiteX0" fmla="*/ 0 w 371475"/>
              <a:gd name="connsiteY0" fmla="*/ 0 h 1414462"/>
              <a:gd name="connsiteX1" fmla="*/ 371475 w 371475"/>
              <a:gd name="connsiteY1" fmla="*/ 1414462 h 1414462"/>
              <a:gd name="connsiteX2" fmla="*/ 361950 w 371475"/>
              <a:gd name="connsiteY2" fmla="*/ 404812 h 1414462"/>
              <a:gd name="connsiteX3" fmla="*/ 0 w 371475"/>
              <a:gd name="connsiteY3" fmla="*/ 0 h 1414462"/>
              <a:gd name="connsiteX0" fmla="*/ 0 w 371475"/>
              <a:gd name="connsiteY0" fmla="*/ 0 h 1414462"/>
              <a:gd name="connsiteX1" fmla="*/ 371475 w 371475"/>
              <a:gd name="connsiteY1" fmla="*/ 1414462 h 1414462"/>
              <a:gd name="connsiteX2" fmla="*/ 352425 w 371475"/>
              <a:gd name="connsiteY2" fmla="*/ 738187 h 1414462"/>
              <a:gd name="connsiteX3" fmla="*/ 0 w 371475"/>
              <a:gd name="connsiteY3" fmla="*/ 0 h 1414462"/>
              <a:gd name="connsiteX0" fmla="*/ 0 w 371475"/>
              <a:gd name="connsiteY0" fmla="*/ 0 h 1414462"/>
              <a:gd name="connsiteX1" fmla="*/ 371475 w 371475"/>
              <a:gd name="connsiteY1" fmla="*/ 1414462 h 1414462"/>
              <a:gd name="connsiteX2" fmla="*/ 361950 w 371475"/>
              <a:gd name="connsiteY2" fmla="*/ 709612 h 1414462"/>
              <a:gd name="connsiteX3" fmla="*/ 0 w 371475"/>
              <a:gd name="connsiteY3" fmla="*/ 0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" h="1414462">
                <a:moveTo>
                  <a:pt x="0" y="0"/>
                </a:moveTo>
                <a:lnTo>
                  <a:pt x="371475" y="1414462"/>
                </a:lnTo>
                <a:lnTo>
                  <a:pt x="361950" y="7096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768643"/>
            <a:ext cx="8584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Участие в заседаниях комиссий по подготовке проектов правил землепользования и застройки муниципальных образований Ленинградской области в соответствии с областным законом от 10.04.2017 № 25-оз «О требованиях к составу и порядку деятельности комиссии по подготовке проекта правил землепользования и застройки на территории Ленинградской области»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- 89.</a:t>
            </a:r>
          </a:p>
          <a:p>
            <a:pPr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предложений о внесении изменений в правила землепользования и застройки муниципальных образований Ленинградской области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(17 поселений и 1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городской округ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). </a:t>
            </a:r>
          </a:p>
        </p:txBody>
      </p:sp>
      <p:pic>
        <p:nvPicPr>
          <p:cNvPr id="15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1520" y="768643"/>
            <a:ext cx="8584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 учетом опыта, сложившегося за 1,5 года согласования архитектурно-градостроительного облика ОКС, сектором градостроительного зонирования на 2025 год планируется внести изменения в ПЗЗ муниципальных образований Ленинградской области в части изменения требований к архитектурно-градостроительному облику ОКС.</a:t>
            </a:r>
          </a:p>
          <a:p>
            <a:pPr algn="just">
              <a:spcAft>
                <a:spcPts val="0"/>
              </a:spcAft>
              <a:tabLst>
                <a:tab pos="90043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Сектором градостроительного зонирования в 2025 году запланировано утвердить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новые редакции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правил землепользования и застройки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отношении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муниципальных образований Ленинградской области. </a:t>
            </a:r>
          </a:p>
        </p:txBody>
      </p:sp>
      <p:pic>
        <p:nvPicPr>
          <p:cNvPr id="15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Бесплатное фото Сила людей рука встреча успех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3344"/>
          <a:stretch/>
        </p:blipFill>
        <p:spPr bwMode="auto">
          <a:xfrm>
            <a:off x="-25574" y="0"/>
            <a:ext cx="1004460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08520" y="-236562"/>
            <a:ext cx="10127554" cy="619579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23678"/>
            <a:ext cx="7083627" cy="1324679"/>
          </a:xfrm>
          <a:prstGeom prst="rect">
            <a:avLst/>
          </a:prstGeom>
        </p:spPr>
        <p:txBody>
          <a:bodyPr wrap="square" lIns="62188" tIns="31094" rIns="62188" bIns="31094">
            <a:spAutoFit/>
          </a:bodyPr>
          <a:lstStyle/>
          <a:p>
            <a:pPr algn="ctr" defTabSz="779083">
              <a:spcBef>
                <a:spcPct val="20000"/>
              </a:spcBef>
            </a:pPr>
            <a:r>
              <a:rPr lang="ru-RU" sz="4100" b="1" dirty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>СПАСИБО </a:t>
            </a:r>
            <a:r>
              <a:rPr lang="ru-RU" sz="4100" b="1" dirty="0" smtClean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/>
            </a:r>
            <a:br>
              <a:rPr lang="ru-RU" sz="4100" b="1" dirty="0" smtClean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</a:br>
            <a:r>
              <a:rPr lang="ru-RU" sz="4100" b="1" dirty="0" smtClean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>ЗА ВНИМАНИЕ!</a:t>
            </a:r>
            <a:endParaRPr lang="ru-RU" sz="4100" b="1" dirty="0">
              <a:solidFill>
                <a:schemeClr val="tx2">
                  <a:lumMod val="75000"/>
                </a:schemeClr>
              </a:solidFill>
              <a:latin typeface="Yeseva One" panose="0200050309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685" y="431619"/>
            <a:ext cx="858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Схемы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территориального планирования Российской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Федерации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sz="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71127"/>
              </p:ext>
            </p:extLst>
          </p:nvPr>
        </p:nvGraphicFramePr>
        <p:xfrm>
          <a:off x="395537" y="987574"/>
          <a:ext cx="8208911" cy="2008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013"/>
                <a:gridCol w="2739522"/>
                <a:gridCol w="1656184"/>
                <a:gridCol w="1728192"/>
              </a:tblGrid>
              <a:tr h="68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СТП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РФ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Муниципальные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(количество поселений)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представлены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соответствуют установленной форме</a:t>
                      </a:r>
                    </a:p>
                  </a:txBody>
                  <a:tcPr marL="39492" marR="39492" marT="0" marB="0">
                    <a:noFill/>
                  </a:tcPr>
                </a:tc>
              </a:tr>
              <a:tr h="325738">
                <a:tc rowSpan="3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 области федерального транспорта (в части трубопроводного транспорта) 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Волховский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МР 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(8)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4 поселения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3 поселения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Лодейнопольский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(4)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4 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поселения</a:t>
                      </a: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Подпорожский МР (2)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и 2 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поселения</a:t>
                      </a: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-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</a:tbl>
          </a:graphicData>
        </a:graphic>
      </p:graphicFrame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685" y="431619"/>
            <a:ext cx="858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Схемы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территориального планирования Российской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Федерации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sz="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64917"/>
              </p:ext>
            </p:extLst>
          </p:nvPr>
        </p:nvGraphicFramePr>
        <p:xfrm>
          <a:off x="395536" y="987574"/>
          <a:ext cx="8240958" cy="2065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367"/>
                <a:gridCol w="2635941"/>
                <a:gridCol w="1776420"/>
                <a:gridCol w="1688230"/>
              </a:tblGrid>
              <a:tr h="68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СТП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РФ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Муниципальные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(количество поселений)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представлены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соответствуют установленной форме</a:t>
                      </a:r>
                    </a:p>
                  </a:txBody>
                  <a:tcPr marL="39492" marR="39492" marT="0" marB="0">
                    <a:noFill/>
                  </a:tcPr>
                </a:tc>
              </a:tr>
              <a:tr h="382888">
                <a:tc rowSpan="4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 области федерального транспорта (в части трубопроводного транспорта) 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Волховский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МР 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(3)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и 3 поселения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Всеволожский МР 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marR="0" indent="0" algn="l" defTabSz="816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Лодейнопольский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(1)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Сланцевский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МР (2)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2 поселения</a:t>
                      </a: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</a:tbl>
          </a:graphicData>
        </a:graphic>
      </p:graphicFrame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685" y="431619"/>
            <a:ext cx="858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Схемы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территориального планирования Российской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Федерации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sz="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74227"/>
              </p:ext>
            </p:extLst>
          </p:nvPr>
        </p:nvGraphicFramePr>
        <p:xfrm>
          <a:off x="395536" y="987574"/>
          <a:ext cx="8352928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367"/>
                <a:gridCol w="2635941"/>
                <a:gridCol w="1704412"/>
                <a:gridCol w="1872208"/>
              </a:tblGrid>
              <a:tr h="68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СТП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РФ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Муниципальные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(количество поселений)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представлены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соответствуют установленной форме</a:t>
                      </a:r>
                    </a:p>
                  </a:txBody>
                  <a:tcPr marL="39492" marR="39492" marT="0" marB="0">
                    <a:noFill/>
                  </a:tcPr>
                </a:tc>
              </a:tr>
              <a:tr h="397746">
                <a:tc rowSpan="2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 области федерального транспорта (в части трубопроводного транспорта) 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Выборгский МР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поселение</a:t>
                      </a: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Кингисеппский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МР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</a:p>
                  </a:txBody>
                  <a:tcPr marL="39492" marR="39492" marT="0" marB="0"/>
                </a:tc>
              </a:tr>
            </a:tbl>
          </a:graphicData>
        </a:graphic>
      </p:graphicFrame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178269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685" y="431619"/>
            <a:ext cx="858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Схемы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территориального планирования Российской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Федерации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endParaRPr lang="ru-RU" sz="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78965"/>
              </p:ext>
            </p:extLst>
          </p:nvPr>
        </p:nvGraphicFramePr>
        <p:xfrm>
          <a:off x="395536" y="987574"/>
          <a:ext cx="8352928" cy="357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367"/>
                <a:gridCol w="2635941"/>
                <a:gridCol w="1632404"/>
                <a:gridCol w="1944216"/>
              </a:tblGrid>
              <a:tr h="68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СТП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РФ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Муниципальные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(количество поселений)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представлены</a:t>
                      </a: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Заключения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не 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соответствуют установленной форме</a:t>
                      </a:r>
                    </a:p>
                  </a:txBody>
                  <a:tcPr marL="39492" marR="39492" marT="0" marB="0">
                    <a:noFill/>
                  </a:tcPr>
                </a:tc>
              </a:tr>
              <a:tr h="325738">
                <a:tc rowSpan="10"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</a:t>
                      </a: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области энергетики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Бокситогорский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и 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 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Всеволожский МР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(2)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30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Выборгский МР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(1)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30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Волховский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МР (8)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6 поселений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l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2 поселения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30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Гатчинский МР (2)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30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Кировский МР (3)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30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Киришский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МР (1)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Лодейнопольский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(3)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3 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поселения</a:t>
                      </a: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Ломоносовский МР (4)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2 поселения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 marL="0" algn="ctr" defTabSz="8162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-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  <a:tr h="24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Тосненский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 (2)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1 поселение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Arial" charset="0"/>
                        </a:rPr>
                        <a:t>МР</a:t>
                      </a:r>
                      <a:endParaRPr lang="ru-RU" sz="15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Arial" charset="0"/>
                      </a:endParaRPr>
                    </a:p>
                  </a:txBody>
                  <a:tcPr marL="39492" marR="39492" marT="0" marB="0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936416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pic>
        <p:nvPicPr>
          <p:cNvPr id="17" name="Picture 2" descr="D:\РАБОТА!!!!!!!\Администрация\_КОМАНДА 47\_КОМАНДА ЗНАНИЙ\паттерн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4655617"/>
            <a:ext cx="9163843" cy="494572"/>
          </a:xfrm>
          <a:prstGeom prst="rect">
            <a:avLst/>
          </a:prstGeom>
          <a:solidFill>
            <a:srgbClr val="F1F2F7"/>
          </a:solidFill>
          <a:ex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94A3BE7-662C-4F0C-820D-E76244427674}"/>
              </a:ext>
            </a:extLst>
          </p:cNvPr>
          <p:cNvSpPr txBox="1">
            <a:spLocks/>
          </p:cNvSpPr>
          <p:nvPr/>
        </p:nvSpPr>
        <p:spPr>
          <a:xfrm>
            <a:off x="-19843" y="4663936"/>
            <a:ext cx="9163843" cy="500101"/>
          </a:xfrm>
          <a:prstGeom prst="rect">
            <a:avLst/>
          </a:prstGeom>
          <a:solidFill>
            <a:srgbClr val="F1F2F7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454C6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466" y="460318"/>
            <a:ext cx="7615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территориального планирования Российской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02"/>
          <a:stretch/>
        </p:blipFill>
        <p:spPr>
          <a:xfrm>
            <a:off x="0" y="-103451"/>
            <a:ext cx="9144000" cy="56376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4606" y="1760498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</a:rPr>
              <a:t>РАССМОТРЕНИЕ проектов СТП РФ, изменений в них </a:t>
            </a:r>
            <a:endParaRPr lang="ru-RU" sz="1600" dirty="0" smtClean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через </a:t>
            </a:r>
            <a:r>
              <a:rPr lang="ru-RU" sz="1600" dirty="0">
                <a:solidFill>
                  <a:srgbClr val="C00000"/>
                </a:solidFill>
              </a:rPr>
              <a:t>Геоинформационную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</a:rPr>
              <a:t>подсистему ФГИС ТП</a:t>
            </a: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3964" y="4227934"/>
            <a:ext cx="3678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</a:rPr>
              <a:t>https://disk.yandex.ru/i/iA3RQlTnDn5dpw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35646"/>
            <a:ext cx="4032784" cy="1512167"/>
          </a:xfrm>
          <a:prstGeom prst="rect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93974" y="3147813"/>
            <a:ext cx="3366393" cy="4589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28320" y="2166640"/>
            <a:ext cx="432048" cy="10098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Dell\Downloads\q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76" y="1630177"/>
            <a:ext cx="2586093" cy="25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18691</TotalTime>
  <Words>1538</Words>
  <Application>Microsoft Office PowerPoint</Application>
  <PresentationFormat>Экран (16:9)</PresentationFormat>
  <Paragraphs>447</Paragraphs>
  <Slides>42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Александр Александрович Орлов</cp:lastModifiedBy>
  <cp:revision>561</cp:revision>
  <dcterms:created xsi:type="dcterms:W3CDTF">2021-02-15T15:02:48Z</dcterms:created>
  <dcterms:modified xsi:type="dcterms:W3CDTF">2025-02-14T09:16:09Z</dcterms:modified>
</cp:coreProperties>
</file>