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1"/>
  </p:notesMasterIdLst>
  <p:sldIdLst>
    <p:sldId id="364" r:id="rId2"/>
    <p:sldId id="379" r:id="rId3"/>
    <p:sldId id="350" r:id="rId4"/>
    <p:sldId id="383" r:id="rId5"/>
    <p:sldId id="388" r:id="rId6"/>
    <p:sldId id="385" r:id="rId7"/>
    <p:sldId id="386" r:id="rId8"/>
    <p:sldId id="389" r:id="rId9"/>
    <p:sldId id="274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081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8162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22442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6325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040711" algn="l" defTabSz="816284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448852" algn="l" defTabSz="816284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2856995" algn="l" defTabSz="816284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265137" algn="l" defTabSz="816284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C6C"/>
    <a:srgbClr val="ECAAAA"/>
    <a:srgbClr val="F7BA9F"/>
    <a:srgbClr val="FA9C9C"/>
    <a:srgbClr val="407AA2"/>
    <a:srgbClr val="738024"/>
    <a:srgbClr val="B2B2B2"/>
    <a:srgbClr val="DCDCDC"/>
    <a:srgbClr val="FDFDFD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8" autoAdjust="0"/>
    <p:restoredTop sz="92962" autoAdjust="0"/>
  </p:normalViewPr>
  <p:slideViewPr>
    <p:cSldViewPr>
      <p:cViewPr>
        <p:scale>
          <a:sx n="100" d="100"/>
          <a:sy n="100" d="100"/>
        </p:scale>
        <p:origin x="30" y="-546"/>
      </p:cViewPr>
      <p:guideLst>
        <p:guide orient="horz" pos="23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A0BD8E-062F-4607-9E68-5D63E8F5C1BE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CD7484-5656-475E-9729-82F86AC23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99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2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6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11" algn="l" defTabSz="8162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52" algn="l" defTabSz="8162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995" algn="l" defTabSz="8162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37" algn="l" defTabSz="8162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D7484-5656-475E-9729-82F86AC23A4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2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D7484-5656-475E-9729-82F86AC23A4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8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D7484-5656-475E-9729-82F86AC23A4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8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D7484-5656-475E-9729-82F86AC23A4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84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D7484-5656-475E-9729-82F86AC23A4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84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D7484-5656-475E-9729-82F86AC23A4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84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D7484-5656-475E-9729-82F86AC23A4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8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65EB1-D151-4BAF-9872-40FEB51A0636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28511-16EC-4AEF-AD5E-3400E9516B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5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21C30A-DCA8-42AC-8B73-69739AD5B3F4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1E25-3362-4B52-9C96-72947CDC62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34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282A6-C380-4E50-8BF3-561405FB8A48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1A428-CBDD-4B06-9D38-C72B72CABE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2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448DB8-D51F-41B6-843A-57630924A1AE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5258B-B7CD-4999-B5A6-3683BE9AD3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8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25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07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488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56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651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A92A1-0EBE-4817-9CB1-CFD492EAA477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29F81-D380-4C7E-B714-ED85F1898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2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EB73A-40CD-420A-82BD-F415BAF7BE6A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2330F-97EF-4EBA-9455-7A3EF4F4B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7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42" indent="0">
              <a:buNone/>
              <a:defRPr sz="1800" b="1"/>
            </a:lvl2pPr>
            <a:lvl3pPr marL="816284" indent="0">
              <a:buNone/>
              <a:defRPr sz="1600" b="1"/>
            </a:lvl3pPr>
            <a:lvl4pPr marL="1224426" indent="0">
              <a:buNone/>
              <a:defRPr sz="1400" b="1"/>
            </a:lvl4pPr>
            <a:lvl5pPr marL="1632568" indent="0">
              <a:buNone/>
              <a:defRPr sz="1400" b="1"/>
            </a:lvl5pPr>
            <a:lvl6pPr marL="2040711" indent="0">
              <a:buNone/>
              <a:defRPr sz="1400" b="1"/>
            </a:lvl6pPr>
            <a:lvl7pPr marL="2448852" indent="0">
              <a:buNone/>
              <a:defRPr sz="1400" b="1"/>
            </a:lvl7pPr>
            <a:lvl8pPr marL="2856995" indent="0">
              <a:buNone/>
              <a:defRPr sz="1400" b="1"/>
            </a:lvl8pPr>
            <a:lvl9pPr marL="3265137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42" indent="0">
              <a:buNone/>
              <a:defRPr sz="1800" b="1"/>
            </a:lvl2pPr>
            <a:lvl3pPr marL="816284" indent="0">
              <a:buNone/>
              <a:defRPr sz="1600" b="1"/>
            </a:lvl3pPr>
            <a:lvl4pPr marL="1224426" indent="0">
              <a:buNone/>
              <a:defRPr sz="1400" b="1"/>
            </a:lvl4pPr>
            <a:lvl5pPr marL="1632568" indent="0">
              <a:buNone/>
              <a:defRPr sz="1400" b="1"/>
            </a:lvl5pPr>
            <a:lvl6pPr marL="2040711" indent="0">
              <a:buNone/>
              <a:defRPr sz="1400" b="1"/>
            </a:lvl6pPr>
            <a:lvl7pPr marL="2448852" indent="0">
              <a:buNone/>
              <a:defRPr sz="1400" b="1"/>
            </a:lvl7pPr>
            <a:lvl8pPr marL="2856995" indent="0">
              <a:buNone/>
              <a:defRPr sz="1400" b="1"/>
            </a:lvl8pPr>
            <a:lvl9pPr marL="3265137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2FDB2-6B02-4CEA-8462-B41C84FCB95A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E55AF-0245-45A6-A1B6-B10F11FB70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03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60FEC-EB96-4479-9993-515764AB583B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471EF-5A3E-4F1F-82A2-8E5990A653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B206F-9565-4E93-B043-618EA264211F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7CFE8-132A-499D-BDE3-6938C05861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3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08142" indent="0">
              <a:buNone/>
              <a:defRPr sz="1100"/>
            </a:lvl2pPr>
            <a:lvl3pPr marL="816284" indent="0">
              <a:buNone/>
              <a:defRPr sz="900"/>
            </a:lvl3pPr>
            <a:lvl4pPr marL="1224426" indent="0">
              <a:buNone/>
              <a:defRPr sz="800"/>
            </a:lvl4pPr>
            <a:lvl5pPr marL="1632568" indent="0">
              <a:buNone/>
              <a:defRPr sz="800"/>
            </a:lvl5pPr>
            <a:lvl6pPr marL="2040711" indent="0">
              <a:buNone/>
              <a:defRPr sz="800"/>
            </a:lvl6pPr>
            <a:lvl7pPr marL="2448852" indent="0">
              <a:buNone/>
              <a:defRPr sz="800"/>
            </a:lvl7pPr>
            <a:lvl8pPr marL="2856995" indent="0">
              <a:buNone/>
              <a:defRPr sz="800"/>
            </a:lvl8pPr>
            <a:lvl9pPr marL="3265137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CBE6E-2B2C-4A28-8303-FCD69577C21A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CE25-A48A-4A61-9117-575C6FA58D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2" indent="0">
              <a:buNone/>
              <a:defRPr sz="2500"/>
            </a:lvl2pPr>
            <a:lvl3pPr marL="816284" indent="0">
              <a:buNone/>
              <a:defRPr sz="2200"/>
            </a:lvl3pPr>
            <a:lvl4pPr marL="1224426" indent="0">
              <a:buNone/>
              <a:defRPr sz="1800"/>
            </a:lvl4pPr>
            <a:lvl5pPr marL="1632568" indent="0">
              <a:buNone/>
              <a:defRPr sz="1800"/>
            </a:lvl5pPr>
            <a:lvl6pPr marL="2040711" indent="0">
              <a:buNone/>
              <a:defRPr sz="1800"/>
            </a:lvl6pPr>
            <a:lvl7pPr marL="2448852" indent="0">
              <a:buNone/>
              <a:defRPr sz="1800"/>
            </a:lvl7pPr>
            <a:lvl8pPr marL="2856995" indent="0">
              <a:buNone/>
              <a:defRPr sz="1800"/>
            </a:lvl8pPr>
            <a:lvl9pPr marL="3265137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408142" indent="0">
              <a:buNone/>
              <a:defRPr sz="1100"/>
            </a:lvl2pPr>
            <a:lvl3pPr marL="816284" indent="0">
              <a:buNone/>
              <a:defRPr sz="900"/>
            </a:lvl3pPr>
            <a:lvl4pPr marL="1224426" indent="0">
              <a:buNone/>
              <a:defRPr sz="800"/>
            </a:lvl4pPr>
            <a:lvl5pPr marL="1632568" indent="0">
              <a:buNone/>
              <a:defRPr sz="800"/>
            </a:lvl5pPr>
            <a:lvl6pPr marL="2040711" indent="0">
              <a:buNone/>
              <a:defRPr sz="800"/>
            </a:lvl6pPr>
            <a:lvl7pPr marL="2448852" indent="0">
              <a:buNone/>
              <a:defRPr sz="800"/>
            </a:lvl7pPr>
            <a:lvl8pPr marL="2856995" indent="0">
              <a:buNone/>
              <a:defRPr sz="800"/>
            </a:lvl8pPr>
            <a:lvl9pPr marL="3265137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4DDF0-FAF4-4738-8904-978A6FD0DB92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A2693-9A2E-40A3-A0BF-893B2CEC13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3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628" tIns="40814" rIns="81628" bIns="4081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81628" tIns="40814" rIns="81628" bIns="4081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827A35-59E6-450E-85A0-EA69A7048322}" type="datetimeFigureOut">
              <a:rPr lang="ru-RU" smtClean="0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ACF8BC-878E-4BE1-BFB8-4F27DD7308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defTabSz="816284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07" indent="-306107" algn="l" defTabSz="8162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31" indent="-255089" algn="l" defTabSz="8162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55" indent="-204071" algn="l" defTabSz="8162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498" indent="-204071" algn="l" defTabSz="8162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639" indent="-204071" algn="l" defTabSz="816284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782" indent="-204071" algn="l" defTabSz="8162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24" indent="-204071" algn="l" defTabSz="8162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65" indent="-204071" algn="l" defTabSz="8162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08" indent="-204071" algn="l" defTabSz="8162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2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84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26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68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11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52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95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37" algn="l" defTabSz="8162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a_orlov\Desktop\дльвлаварьошщдапт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aturation sat="2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0" y="0"/>
            <a:ext cx="7638043" cy="5092029"/>
          </a:xfrm>
          <a:prstGeom prst="rect">
            <a:avLst/>
          </a:prstGeom>
          <a:noFill/>
          <a:effectLst>
            <a:glow>
              <a:schemeClr val="accent1"/>
            </a:glow>
            <a:outerShdw blurRad="50800" dir="5400000" algn="ctr" rotWithShape="0">
              <a:srgbClr val="000000">
                <a:alpha val="0"/>
              </a:srgbClr>
            </a:outerShdw>
            <a:reflection stA="0" endPos="0" dir="5400000" sy="-100000" algn="bl" rotWithShape="0"/>
            <a:softEdge rad="0"/>
          </a:effectLst>
          <a:extLst/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700B3ED-7B20-408D-986C-0005C6EED1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92017"/>
            <a:ext cx="1656184" cy="32969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6F218C3-68F5-4E0B-B90D-8FA6CCF221C5}"/>
              </a:ext>
            </a:extLst>
          </p:cNvPr>
          <p:cNvSpPr txBox="1"/>
          <p:nvPr/>
        </p:nvSpPr>
        <p:spPr>
          <a:xfrm>
            <a:off x="495247" y="468727"/>
            <a:ext cx="7560839" cy="1601678"/>
          </a:xfrm>
          <a:prstGeom prst="rect">
            <a:avLst/>
          </a:prstGeom>
          <a:noFill/>
        </p:spPr>
        <p:txBody>
          <a:bodyPr wrap="square" lIns="62188" tIns="31094" rIns="62188" bIns="31094">
            <a:spAutoFit/>
          </a:bodyPr>
          <a:lstStyle/>
          <a:p>
            <a:pPr lvl="0" algn="ctr"/>
            <a:r>
              <a:rPr lang="ru-RU" sz="2000" dirty="0" smtClean="0">
                <a:latin typeface="Century Gothic" panose="020B0502020202020204" pitchFamily="34" charset="0"/>
              </a:rPr>
              <a:t>ИНФОРМАЦИЯ </a:t>
            </a:r>
          </a:p>
          <a:p>
            <a:pPr lvl="0"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отдела территориального планирования 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и градостроительного зонирования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lvl="0" algn="ctr"/>
            <a:r>
              <a:rPr lang="ru-RU" sz="2000" dirty="0" smtClean="0">
                <a:latin typeface="Century Gothic" panose="020B0502020202020204" pitchFamily="34" charset="0"/>
              </a:rPr>
              <a:t>для выездной коллегии  на тему:</a:t>
            </a:r>
          </a:p>
          <a:p>
            <a:pPr lvl="0"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«Рейтинг качества жизни»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Century Gothic"/>
              <a:cs typeface="Times New Roman" panose="02020603050405020304" pitchFamily="18" charset="0"/>
              <a:sym typeface="Century Gothic"/>
            </a:endParaRPr>
          </a:p>
        </p:txBody>
      </p:sp>
      <p:sp>
        <p:nvSpPr>
          <p:cNvPr id="17" name="Google Shape;92;p1"/>
          <p:cNvSpPr txBox="1"/>
          <p:nvPr/>
        </p:nvSpPr>
        <p:spPr>
          <a:xfrm>
            <a:off x="213455" y="2478589"/>
            <a:ext cx="1807018" cy="741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178" tIns="62178" rIns="62178" bIns="62178" anchor="ctr" anchorCtr="0">
            <a:noAutofit/>
          </a:bodyPr>
          <a:lstStyle/>
          <a:p>
            <a:pPr lvl="0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Докладчик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Times New Roman" panose="02020603050405020304" pitchFamily="18" charset="0"/>
              <a:sym typeface="Century Gothic"/>
            </a:endParaRPr>
          </a:p>
        </p:txBody>
      </p:sp>
      <p:sp>
        <p:nvSpPr>
          <p:cNvPr id="18" name="Google Shape;92;p1"/>
          <p:cNvSpPr txBox="1"/>
          <p:nvPr/>
        </p:nvSpPr>
        <p:spPr>
          <a:xfrm>
            <a:off x="3375170" y="2283718"/>
            <a:ext cx="5553100" cy="2072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178" tIns="62178" rIns="62178" bIns="62178" anchor="ctr" anchorCtr="0">
            <a:noAutofit/>
          </a:bodyPr>
          <a:lstStyle/>
          <a:p>
            <a:pPr lvl="0" algn="r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К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онсультант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отдела территориального планирования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/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градостроительного зонирования </a:t>
            </a:r>
          </a:p>
          <a:p>
            <a:pPr lvl="0" algn="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Орлов Александр Александрович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Times New Roman" panose="02020603050405020304" pitchFamily="18" charset="0"/>
              <a:sym typeface="Century Gothic"/>
            </a:endParaRPr>
          </a:p>
          <a:p>
            <a:pPr lvl="0" algn="r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Тел.: 8 (812)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539-45-93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Times New Roman" panose="02020603050405020304" pitchFamily="18" charset="0"/>
              <a:sym typeface="Century Gothic"/>
            </a:endParaRPr>
          </a:p>
          <a:p>
            <a:pPr lvl="0" algn="r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   Электронная почта: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aa_orlov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entury Gothic"/>
                <a:cs typeface="Times New Roman" panose="02020603050405020304" pitchFamily="18" charset="0"/>
                <a:sym typeface="Century Gothic"/>
              </a:rPr>
              <a:t>@lenreg.ru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Times New Roman" panose="02020603050405020304" pitchFamily="18" charset="0"/>
              <a:sym typeface="Century Gothic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5992" y="480196"/>
            <a:ext cx="8584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tabLst>
                <a:tab pos="900430" algn="l"/>
              </a:tabLst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Нормативная база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6F218C3-68F5-4E0B-B90D-8FA6CCF221C5}"/>
              </a:ext>
            </a:extLst>
          </p:cNvPr>
          <p:cNvSpPr txBox="1"/>
          <p:nvPr/>
        </p:nvSpPr>
        <p:spPr>
          <a:xfrm>
            <a:off x="266466" y="849528"/>
            <a:ext cx="3225414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 01.01.2024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Приказ Росстата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 31.07.2023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359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ru-RU" sz="5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Содержит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форму № 1-КХ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«Сведения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 благоустройстве городских населенных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пунктов»  </a:t>
            </a:r>
          </a:p>
          <a:p>
            <a:r>
              <a:rPr lang="ru-RU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с изменениями </a:t>
            </a:r>
            <a:endParaRPr lang="ru-RU" sz="14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инструкция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 заполнению формы (глава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 </a:t>
            </a:r>
            <a:r>
              <a:rPr lang="ru-RU" sz="1400" b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с изменениями</a:t>
            </a: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Срок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предоставления в Росстат: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 1-го рабочего дня января по 15 января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года, следующего за отчетным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700B3ED-7B20-408D-986C-0005C6EED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92017"/>
            <a:ext cx="1656184" cy="32969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  <p:pic>
        <p:nvPicPr>
          <p:cNvPr id="2050" name="Picture 2" descr="C:\Users\aa_orlov\Downloads\2024-03-25_18-44-4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130" y="460318"/>
            <a:ext cx="4271318" cy="315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528232" y="3412646"/>
            <a:ext cx="3860192" cy="206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6F218C3-68F5-4E0B-B90D-8FA6CCF221C5}"/>
              </a:ext>
            </a:extLst>
          </p:cNvPr>
          <p:cNvSpPr txBox="1"/>
          <p:nvPr/>
        </p:nvSpPr>
        <p:spPr>
          <a:xfrm>
            <a:off x="3517084" y="3695422"/>
            <a:ext cx="5519412" cy="8925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Информация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органами местного самоуправления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органами государственной власти субъектов Российской Федерации - городов федерального значения Москвы, Санкт-Петербурга и Севастополя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генерального плана городского населенного пункта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7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6"/>
          <p:cNvSpPr txBox="1">
            <a:spLocks/>
          </p:cNvSpPr>
          <p:nvPr/>
        </p:nvSpPr>
        <p:spPr>
          <a:xfrm>
            <a:off x="266466" y="68974"/>
            <a:ext cx="8701641" cy="1782696"/>
          </a:xfrm>
          <a:prstGeom prst="rect">
            <a:avLst/>
          </a:prstGeom>
        </p:spPr>
        <p:txBody>
          <a:bodyPr vert="horz" lIns="62188" tIns="31094" rIns="62188" bIns="3109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Century Gothic"/>
            </a:endParaRPr>
          </a:p>
        </p:txBody>
      </p:sp>
      <p:sp>
        <p:nvSpPr>
          <p:cNvPr id="5" name="AutoShape 8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9195" y="460318"/>
            <a:ext cx="8191237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900430" algn="l"/>
              </a:tabLst>
            </a:pP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Отчеты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 01.08.2024 не представлены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согласно протоколу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от 05.04.2024 № 01-32-24/2024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:</a:t>
            </a:r>
            <a:endParaRPr lang="ru-RU" u="sng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0"/>
              </a:spcAft>
              <a:tabLst>
                <a:tab pos="900430" algn="l"/>
              </a:tabLst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Бокситогорский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Волховский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, Выборгский,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Киришский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Лодейнопольский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, Ломоносовский, Подпорожский,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Сланцевский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, Тихвинский 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Тосненский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муниципальный район</a:t>
            </a:r>
          </a:p>
          <a:p>
            <a:pPr lvl="0" algn="just">
              <a:spcAft>
                <a:spcPts val="0"/>
              </a:spcAft>
              <a:tabLst>
                <a:tab pos="900430" algn="l"/>
              </a:tabLst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Отчеты в разрезе городских населенных пунктов не представлены администрациями следующих муниципальных районов:</a:t>
            </a:r>
          </a:p>
          <a:p>
            <a:pPr lvl="0" algn="just">
              <a:spcAft>
                <a:spcPts val="300"/>
              </a:spcAft>
              <a:tabLst>
                <a:tab pos="900430" algn="l"/>
              </a:tabLst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Кингисеппский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муниципальный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район (опять)</a:t>
            </a:r>
          </a:p>
          <a:p>
            <a:pPr algn="just">
              <a:spcAft>
                <a:spcPts val="0"/>
              </a:spcAft>
              <a:tabLst>
                <a:tab pos="900430" algn="l"/>
              </a:tabLst>
            </a:pP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Отчеты в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разрезе не всех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городских населенных пунктов не представлены администрациями следующих муниципальных районов:</a:t>
            </a:r>
          </a:p>
          <a:p>
            <a:pPr algn="just">
              <a:spcAft>
                <a:spcPts val="300"/>
              </a:spcAft>
              <a:tabLst>
                <a:tab pos="900430" algn="l"/>
              </a:tabLst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Всеволжский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, Гатчинский, Кировский муниципальные районы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700B3ED-7B20-408D-986C-0005C6EED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92017"/>
            <a:ext cx="1656184" cy="3296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6"/>
          <p:cNvSpPr txBox="1">
            <a:spLocks/>
          </p:cNvSpPr>
          <p:nvPr/>
        </p:nvSpPr>
        <p:spPr>
          <a:xfrm>
            <a:off x="266466" y="68974"/>
            <a:ext cx="8701641" cy="1782696"/>
          </a:xfrm>
          <a:prstGeom prst="rect">
            <a:avLst/>
          </a:prstGeom>
        </p:spPr>
        <p:txBody>
          <a:bodyPr vert="horz" lIns="62188" tIns="31094" rIns="62188" bIns="3109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Century Gothic"/>
            </a:endParaRPr>
          </a:p>
        </p:txBody>
      </p:sp>
      <p:sp>
        <p:nvSpPr>
          <p:cNvPr id="5" name="AutoShape 8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9195" y="460318"/>
            <a:ext cx="8584480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по показателю 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«[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Город] Доля площади городских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земель, отведенной под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парки/зеленые зоны в пределах городской черты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700" u="sng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  <a:tabLst>
                <a:tab pos="900430" algn="l"/>
              </a:tabLst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показатель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за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– 25,8 %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показатель за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2023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год – </a:t>
            </a:r>
            <a:r>
              <a:rPr lang="ru-RU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25,6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%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endParaRPr lang="ru-RU" sz="7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Муниципальные районы, </a:t>
            </a:r>
            <a:r>
              <a:rPr lang="ru-RU" sz="1600" u="sng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показатель общей площади зеленых насаждений в пределах городской черты от общей площади </a:t>
            </a: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земель (согласно отчету №1-КХ) которых </a:t>
            </a:r>
          </a:p>
          <a:p>
            <a:pPr>
              <a:spcBef>
                <a:spcPts val="0"/>
              </a:spcBef>
            </a:pPr>
            <a:r>
              <a:rPr lang="ru-RU" sz="1600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понизился:</a:t>
            </a:r>
          </a:p>
          <a:p>
            <a:pPr>
              <a:spcBef>
                <a:spcPts val="0"/>
              </a:spcBef>
            </a:pPr>
            <a:endParaRPr lang="ru-RU" sz="400" u="sng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 algn="just">
              <a:spcAft>
                <a:spcPts val="300"/>
              </a:spcAft>
              <a:tabLst>
                <a:tab pos="900430" algn="l"/>
              </a:tabLst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Бокситогорский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муниципальный район</a:t>
            </a:r>
          </a:p>
          <a:p>
            <a:pPr lvl="0" algn="just">
              <a:spcAft>
                <a:spcPts val="300"/>
              </a:spcAft>
              <a:tabLst>
                <a:tab pos="900430" algn="l"/>
              </a:tabLst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Волховский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муниципальный район</a:t>
            </a:r>
          </a:p>
          <a:p>
            <a:pPr lvl="0" algn="just">
              <a:spcAft>
                <a:spcPts val="300"/>
              </a:spcAft>
              <a:tabLst>
                <a:tab pos="900430" algn="l"/>
              </a:tabLst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Волховский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муниципальный район</a:t>
            </a:r>
          </a:p>
          <a:p>
            <a:pPr algn="just">
              <a:spcAft>
                <a:spcPts val="300"/>
              </a:spcAft>
              <a:tabLst>
                <a:tab pos="900430" algn="l"/>
              </a:tabLst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Кирровский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муниципальный район</a:t>
            </a:r>
          </a:p>
          <a:p>
            <a:pPr algn="just">
              <a:spcAft>
                <a:spcPts val="1200"/>
              </a:spcAft>
              <a:tabLst>
                <a:tab pos="900430" algn="l"/>
              </a:tabLst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Тосненский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муниципальный район              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Цель на 2024 г.: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30%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700B3ED-7B20-408D-986C-0005C6EED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92017"/>
            <a:ext cx="1656184" cy="3296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  <p:sp>
        <p:nvSpPr>
          <p:cNvPr id="8" name="Стрелка вниз 7"/>
          <p:cNvSpPr/>
          <p:nvPr/>
        </p:nvSpPr>
        <p:spPr>
          <a:xfrm>
            <a:off x="3635896" y="1563638"/>
            <a:ext cx="484632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38996" y="2787774"/>
            <a:ext cx="5085531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u="sng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повысился:</a:t>
            </a:r>
          </a:p>
          <a:p>
            <a:pPr>
              <a:spcBef>
                <a:spcPts val="0"/>
              </a:spcBef>
            </a:pPr>
            <a:endParaRPr lang="ru-RU" sz="400" u="sng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 algn="just">
              <a:spcAft>
                <a:spcPts val="300"/>
              </a:spcAft>
              <a:tabLst>
                <a:tab pos="900430" algn="l"/>
              </a:tabLst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Гатчинский муниципальный район</a:t>
            </a:r>
          </a:p>
          <a:p>
            <a:pPr lvl="0" algn="just">
              <a:spcAft>
                <a:spcPts val="300"/>
              </a:spcAft>
              <a:tabLst>
                <a:tab pos="900430" algn="l"/>
              </a:tabLst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Киришский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24479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6"/>
          <p:cNvSpPr txBox="1">
            <a:spLocks/>
          </p:cNvSpPr>
          <p:nvPr/>
        </p:nvSpPr>
        <p:spPr>
          <a:xfrm>
            <a:off x="266466" y="68974"/>
            <a:ext cx="8701641" cy="1782696"/>
          </a:xfrm>
          <a:prstGeom prst="rect">
            <a:avLst/>
          </a:prstGeom>
        </p:spPr>
        <p:txBody>
          <a:bodyPr vert="horz" lIns="62188" tIns="31094" rIns="62188" bIns="3109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Century Gothic"/>
            </a:endParaRPr>
          </a:p>
        </p:txBody>
      </p:sp>
      <p:sp>
        <p:nvSpPr>
          <p:cNvPr id="5" name="AutoShape 8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9195" y="460318"/>
            <a:ext cx="8584480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ru-RU" sz="1600" b="1" dirty="0" smtClean="0">
                <a:solidFill>
                  <a:schemeClr val="accent2"/>
                </a:solidFill>
                <a:latin typeface="Century Gothic" panose="020B0502020202020204" pitchFamily="34" charset="0"/>
                <a:ea typeface="Century Gothic"/>
                <a:cs typeface="Century Gothic"/>
              </a:rPr>
              <a:t>Показатель «Доля </a:t>
            </a:r>
            <a:r>
              <a:rPr lang="ru-RU" sz="1600" b="1" dirty="0">
                <a:solidFill>
                  <a:schemeClr val="accent2"/>
                </a:solidFill>
                <a:latin typeface="Century Gothic" panose="020B0502020202020204" pitchFamily="34" charset="0"/>
                <a:ea typeface="Century Gothic"/>
                <a:cs typeface="Century Gothic"/>
              </a:rPr>
              <a:t>населения, проживающая в 15-ти минутной пешей доступности от парка/сквера/леса»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показатель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за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– 39,7 %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показатель за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2023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год – </a:t>
            </a:r>
            <a:r>
              <a:rPr lang="ru-RU" sz="16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57,2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%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endParaRPr lang="ru-RU" sz="7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ВЫЗОВ: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За счет чего возможно дальнейшее увеличение показателя?</a:t>
            </a:r>
          </a:p>
          <a:p>
            <a:pPr>
              <a:spcBef>
                <a:spcPts val="0"/>
              </a:spcBef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Цель на 2024 г.: 60%</a:t>
            </a:r>
          </a:p>
          <a:p>
            <a:pPr>
              <a:spcBef>
                <a:spcPts val="0"/>
              </a:spcBef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700B3ED-7B20-408D-986C-0005C6EED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92017"/>
            <a:ext cx="1656184" cy="3296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  <p:sp>
        <p:nvSpPr>
          <p:cNvPr id="8" name="Стрелка вниз 7"/>
          <p:cNvSpPr/>
          <p:nvPr/>
        </p:nvSpPr>
        <p:spPr>
          <a:xfrm rot="10800000">
            <a:off x="3635896" y="1203598"/>
            <a:ext cx="484632" cy="50405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6"/>
          <p:cNvSpPr txBox="1">
            <a:spLocks/>
          </p:cNvSpPr>
          <p:nvPr/>
        </p:nvSpPr>
        <p:spPr>
          <a:xfrm>
            <a:off x="266466" y="68974"/>
            <a:ext cx="8701641" cy="1782696"/>
          </a:xfrm>
          <a:prstGeom prst="rect">
            <a:avLst/>
          </a:prstGeom>
        </p:spPr>
        <p:txBody>
          <a:bodyPr vert="horz" lIns="62188" tIns="31094" rIns="62188" bIns="3109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Century Gothic"/>
            </a:endParaRPr>
          </a:p>
        </p:txBody>
      </p:sp>
      <p:sp>
        <p:nvSpPr>
          <p:cNvPr id="5" name="AutoShape 8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700B3ED-7B20-408D-986C-0005C6EED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92017"/>
            <a:ext cx="1656184" cy="3296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51520" y="103840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tabLst>
                <a:tab pos="900430" algn="l"/>
              </a:tabLst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Нормативная база (по АНО «Агентство стратегических инициатив»)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6F218C3-68F5-4E0B-B90D-8FA6CCF221C5}"/>
              </a:ext>
            </a:extLst>
          </p:cNvPr>
          <p:cNvSpPr txBox="1"/>
          <p:nvPr/>
        </p:nvSpPr>
        <p:spPr>
          <a:xfrm>
            <a:off x="266466" y="1560150"/>
            <a:ext cx="804995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Отсутствует,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есть только следующие требования:</a:t>
            </a:r>
          </a:p>
          <a:p>
            <a:endParaRPr lang="ru-RU" sz="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1. Площадь «парка/сквера/леса» от 1 га.</a:t>
            </a:r>
          </a:p>
          <a:p>
            <a:pPr marL="342900" indent="-342900">
              <a:buAutoNum type="arabicPeriod"/>
            </a:pPr>
            <a:endParaRPr lang="ru-RU" sz="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2. Наличие сформированного земельного участка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под «парк/сквер/лес», сведения о котором внесены в ЕГРН.</a:t>
            </a:r>
          </a:p>
          <a:p>
            <a:endParaRPr lang="ru-RU" sz="6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3 .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Соответствующий установленный вид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разрешенного использования земельного участка</a:t>
            </a: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Указанные сведения получены только в сентябре 2023 г.</a:t>
            </a:r>
          </a:p>
        </p:txBody>
      </p:sp>
    </p:spTree>
    <p:extLst>
      <p:ext uri="{BB962C8B-B14F-4D97-AF65-F5344CB8AC3E}">
        <p14:creationId xmlns:p14="http://schemas.microsoft.com/office/powerpoint/2010/main" val="37851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6"/>
          <p:cNvSpPr txBox="1">
            <a:spLocks/>
          </p:cNvSpPr>
          <p:nvPr/>
        </p:nvSpPr>
        <p:spPr>
          <a:xfrm>
            <a:off x="266466" y="68974"/>
            <a:ext cx="8701641" cy="1782696"/>
          </a:xfrm>
          <a:prstGeom prst="rect">
            <a:avLst/>
          </a:prstGeom>
        </p:spPr>
        <p:txBody>
          <a:bodyPr vert="horz" lIns="62188" tIns="31094" rIns="62188" bIns="3109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Century Gothic"/>
            </a:endParaRPr>
          </a:p>
        </p:txBody>
      </p:sp>
      <p:sp>
        <p:nvSpPr>
          <p:cNvPr id="5" name="AutoShape 8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700B3ED-7B20-408D-986C-0005C6EED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92017"/>
            <a:ext cx="1656184" cy="3296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50900" y="113159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tabLst>
                <a:tab pos="900430" algn="l"/>
              </a:tabLst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Сведения, используемые АНО «Агентство стратегических инициатив» для формирования показателя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6F218C3-68F5-4E0B-B90D-8FA6CCF221C5}"/>
              </a:ext>
            </a:extLst>
          </p:cNvPr>
          <p:cNvSpPr txBox="1"/>
          <p:nvPr/>
        </p:nvSpPr>
        <p:spPr>
          <a:xfrm>
            <a:off x="226616" y="1850463"/>
            <a:ext cx="859385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1. Сведения публичной кадастровой карты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Росреестра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2. Геоинформационные данные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Яндекс.Карты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и 2ГИС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Комитет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направил в ОМСУ рекомендации по работе с сервисом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Яндекс.Карты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предложил Агентству учитывать существующие ООПТ в Ленинградской области, в положениях которых предусмотрена рекреация и туризм;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6"/>
          <p:cNvSpPr txBox="1">
            <a:spLocks/>
          </p:cNvSpPr>
          <p:nvPr/>
        </p:nvSpPr>
        <p:spPr>
          <a:xfrm>
            <a:off x="266466" y="68974"/>
            <a:ext cx="8701641" cy="1782696"/>
          </a:xfrm>
          <a:prstGeom prst="rect">
            <a:avLst/>
          </a:prstGeom>
        </p:spPr>
        <p:txBody>
          <a:bodyPr vert="horz" lIns="62188" tIns="31094" rIns="62188" bIns="3109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entury Gothic"/>
              <a:cs typeface="Century Gothic"/>
            </a:endParaRPr>
          </a:p>
        </p:txBody>
      </p:sp>
      <p:sp>
        <p:nvSpPr>
          <p:cNvPr id="5" name="AutoShape 8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⬇ Скачать картинки 3d man, стоковые фото 3d man в хорошем качестве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blob:https://web.whatsapp.com/8d767acf-d1d3-4833-9705-b85a149b818b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1875AA5-485E-46B8-98CC-0742A36A2B10}"/>
              </a:ext>
            </a:extLst>
          </p:cNvPr>
          <p:cNvSpPr/>
          <p:nvPr/>
        </p:nvSpPr>
        <p:spPr>
          <a:xfrm>
            <a:off x="0" y="4900588"/>
            <a:ext cx="9142911" cy="2429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88" tIns="31094" rIns="62188" bIns="31094"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02"/>
          <a:stretch/>
        </p:blipFill>
        <p:spPr>
          <a:xfrm>
            <a:off x="0" y="-103451"/>
            <a:ext cx="9144000" cy="56376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48836"/>
              </p:ext>
            </p:extLst>
          </p:nvPr>
        </p:nvGraphicFramePr>
        <p:xfrm>
          <a:off x="246697" y="635000"/>
          <a:ext cx="8554007" cy="409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0107"/>
                <a:gridCol w="1167423"/>
                <a:gridCol w="991910"/>
                <a:gridCol w="862897"/>
                <a:gridCol w="991994"/>
                <a:gridCol w="1449838"/>
                <a:gridCol w="1449838"/>
              </a:tblGrid>
              <a:tr h="586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Наименование</a:t>
                      </a:r>
                      <a:endParaRPr lang="ru-RU" sz="100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Сведения отчета 1-КХ за 2022 г.</a:t>
                      </a:r>
                      <a:endParaRPr lang="ru-RU" sz="100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Показатель</a:t>
                      </a:r>
                      <a:endParaRPr lang="ru-RU" sz="100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Сведения отчета 1-КХ за 2023 г.</a:t>
                      </a:r>
                      <a:endParaRPr lang="ru-RU" sz="100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Показатель</a:t>
                      </a:r>
                      <a:endParaRPr lang="ru-RU" sz="100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  <a:latin typeface="Century Gothic" panose="020B0502020202020204" pitchFamily="34" charset="0"/>
                        </a:rPr>
                        <a:t>Предварительные сведения отчета 1-КХ за 2024 г</a:t>
                      </a:r>
                      <a:endParaRPr lang="ru-RU" sz="1000" b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Показатель</a:t>
                      </a:r>
                      <a:endParaRPr lang="ru-RU" sz="100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</a:tr>
              <a:tr h="64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Century Gothic" panose="020B0502020202020204" pitchFamily="34" charset="0"/>
                        </a:rPr>
                        <a:t>Общая площадь городских земель в пределах городской черты (га)</a:t>
                      </a:r>
                      <a:endParaRPr lang="ru-RU" sz="100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2875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0,42 =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1214/2875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2875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0,42 = 1214/2875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2875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0,42 = 1214/2875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/>
                </a:tc>
              </a:tr>
              <a:tr h="814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  <a:latin typeface="Century Gothic" panose="020B0502020202020204" pitchFamily="34" charset="0"/>
                        </a:rPr>
                        <a:t>Общая площадь зеленых и лесных насаждений в пределах городской черты, из них:</a:t>
                      </a:r>
                      <a:endParaRPr lang="ru-RU" sz="1000" b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1214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1214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1214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  <a:latin typeface="Century Gothic" panose="020B0502020202020204" pitchFamily="34" charset="0"/>
                        </a:rPr>
                        <a:t>насаждений общего пользования (парки, сады, скверы и бульвары)</a:t>
                      </a:r>
                      <a:endParaRPr lang="ru-RU" sz="1000" b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485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485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485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  <a:latin typeface="Century Gothic" panose="020B0502020202020204" pitchFamily="34" charset="0"/>
                        </a:rPr>
                        <a:t>лесопарков</a:t>
                      </a:r>
                      <a:endParaRPr lang="ru-RU" sz="1000" b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701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701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701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  <a:latin typeface="Century Gothic" panose="020B0502020202020204" pitchFamily="34" charset="0"/>
                        </a:rPr>
                        <a:t>городских лесов</a:t>
                      </a:r>
                      <a:endParaRPr lang="ru-RU" sz="1000" b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  <a:latin typeface="Century Gothic" panose="020B0502020202020204" pitchFamily="34" charset="0"/>
                        </a:rPr>
                        <a:t>озеленения автомобильных дорог местного значения</a:t>
                      </a:r>
                      <a:endParaRPr lang="ru-RU" sz="1000" b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ООПТ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243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5951" marR="3595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2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Бесплатное фото Сила людей рука встреча успех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8" b="13344"/>
          <a:stretch/>
        </p:blipFill>
        <p:spPr bwMode="auto">
          <a:xfrm>
            <a:off x="-25574" y="0"/>
            <a:ext cx="10044608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08520" y="-236562"/>
            <a:ext cx="10127554" cy="6195790"/>
          </a:xfrm>
          <a:prstGeom prst="rect">
            <a:avLst/>
          </a:prstGeom>
          <a:solidFill>
            <a:srgbClr val="FFFFFF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923678"/>
            <a:ext cx="7083627" cy="1450868"/>
          </a:xfrm>
          <a:prstGeom prst="rect">
            <a:avLst/>
          </a:prstGeom>
        </p:spPr>
        <p:txBody>
          <a:bodyPr wrap="square" lIns="62188" tIns="31094" rIns="62188" bIns="31094">
            <a:spAutoFit/>
          </a:bodyPr>
          <a:lstStyle/>
          <a:p>
            <a:pPr algn="ctr" defTabSz="779083">
              <a:spcBef>
                <a:spcPct val="20000"/>
              </a:spcBef>
            </a:pPr>
            <a:r>
              <a:rPr lang="ru-RU" sz="4100" b="1" dirty="0">
                <a:solidFill>
                  <a:schemeClr val="tx2">
                    <a:lumMod val="75000"/>
                  </a:schemeClr>
                </a:solidFill>
                <a:latin typeface="Yeseva One" panose="02000503090000020003" pitchFamily="2" charset="0"/>
              </a:rPr>
              <a:t>СПАСИБО ЗА </a:t>
            </a:r>
          </a:p>
          <a:p>
            <a:pPr algn="ctr" defTabSz="779083">
              <a:spcBef>
                <a:spcPct val="20000"/>
              </a:spcBef>
            </a:pPr>
            <a:r>
              <a:rPr lang="ru-RU" sz="4100" b="1" dirty="0">
                <a:solidFill>
                  <a:schemeClr val="tx2">
                    <a:lumMod val="75000"/>
                  </a:schemeClr>
                </a:solidFill>
                <a:latin typeface="Yeseva One" panose="02000503090000020003" pitchFamily="2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539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17312</TotalTime>
  <Words>516</Words>
  <Application>Microsoft Office PowerPoint</Application>
  <PresentationFormat>Экран (16:9)</PresentationFormat>
  <Paragraphs>129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Александр Александрович Орлов</cp:lastModifiedBy>
  <cp:revision>477</cp:revision>
  <dcterms:created xsi:type="dcterms:W3CDTF">2021-02-15T15:02:48Z</dcterms:created>
  <dcterms:modified xsi:type="dcterms:W3CDTF">2024-08-27T09:26:11Z</dcterms:modified>
</cp:coreProperties>
</file>