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11"/>
  </p:notesMasterIdLst>
  <p:sldIdLst>
    <p:sldId id="364" r:id="rId2"/>
    <p:sldId id="379" r:id="rId3"/>
    <p:sldId id="350" r:id="rId4"/>
    <p:sldId id="383" r:id="rId5"/>
    <p:sldId id="388" r:id="rId6"/>
    <p:sldId id="385" r:id="rId7"/>
    <p:sldId id="386" r:id="rId8"/>
    <p:sldId id="389" r:id="rId9"/>
    <p:sldId id="274" r:id="rId10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1pPr>
    <a:lvl2pPr marL="40814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2pPr>
    <a:lvl3pPr marL="81628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3pPr>
    <a:lvl4pPr marL="122442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4pPr>
    <a:lvl5pPr marL="163256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5pPr>
    <a:lvl6pPr marL="2040711" algn="l" defTabSz="816284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6pPr>
    <a:lvl7pPr marL="2448852" algn="l" defTabSz="816284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7pPr>
    <a:lvl8pPr marL="2856995" algn="l" defTabSz="816284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8pPr>
    <a:lvl9pPr marL="3265137" algn="l" defTabSz="816284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4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6C6C"/>
    <a:srgbClr val="ECAAAA"/>
    <a:srgbClr val="F7BA9F"/>
    <a:srgbClr val="FA9C9C"/>
    <a:srgbClr val="407AA2"/>
    <a:srgbClr val="738024"/>
    <a:srgbClr val="B2B2B2"/>
    <a:srgbClr val="DCDCDC"/>
    <a:srgbClr val="FDFDFD"/>
    <a:srgbClr val="C2C2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8" autoAdjust="0"/>
    <p:restoredTop sz="92962" autoAdjust="0"/>
  </p:normalViewPr>
  <p:slideViewPr>
    <p:cSldViewPr>
      <p:cViewPr>
        <p:scale>
          <a:sx n="100" d="100"/>
          <a:sy n="100" d="100"/>
        </p:scale>
        <p:origin x="30" y="-546"/>
      </p:cViewPr>
      <p:guideLst>
        <p:guide orient="horz" pos="234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A0BD8E-062F-4607-9E68-5D63E8F5C1BE}" type="datetimeFigureOut">
              <a:rPr lang="ru-RU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CD7484-5656-475E-9729-82F86AC23A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8998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8142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628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4426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256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711" algn="l" defTabSz="8162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852" algn="l" defTabSz="8162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6995" algn="l" defTabSz="8162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137" algn="l" defTabSz="8162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CD7484-5656-475E-9729-82F86AC23A4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024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CD7484-5656-475E-9729-82F86AC23A4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181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CD7484-5656-475E-9729-82F86AC23A4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584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CD7484-5656-475E-9729-82F86AC23A4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584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CD7484-5656-475E-9729-82F86AC23A4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584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CD7484-5656-475E-9729-82F86AC23A4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584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CD7484-5656-475E-9729-82F86AC23A4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584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1597820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1" y="2914651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8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6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165EB1-D151-4BAF-9872-40FEB51A0636}" type="datetimeFigureOut">
              <a:rPr lang="ru-RU" smtClean="0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328511-16EC-4AEF-AD5E-3400E9516B4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658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21C30A-DCA8-42AC-8B73-69739AD5B3F4}" type="datetimeFigureOut">
              <a:rPr lang="ru-RU" smtClean="0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F41E25-3362-4B52-9C96-72947CDC62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34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D282A6-C380-4E50-8BF3-561405FB8A48}" type="datetimeFigureOut">
              <a:rPr lang="ru-RU" smtClean="0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1A428-CBDD-4B06-9D38-C72B72CABE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622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448DB8-D51F-41B6-843A-57630924A1AE}" type="datetimeFigureOut">
              <a:rPr lang="ru-RU" smtClean="0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5258B-B7CD-4999-B5A6-3683BE9AD3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58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4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6325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04071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44885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85699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2651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A92A1-0EBE-4817-9CB1-CFD492EAA477}" type="datetimeFigureOut">
              <a:rPr lang="ru-RU" smtClean="0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A29F81-D380-4C7E-B714-ED85F18981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029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8EB73A-40CD-420A-82BD-F415BAF7BE6A}" type="datetimeFigureOut">
              <a:rPr lang="ru-RU" smtClean="0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2330F-97EF-4EBA-9455-7A3EF4F4B52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17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08142" indent="0">
              <a:buNone/>
              <a:defRPr sz="1800" b="1"/>
            </a:lvl2pPr>
            <a:lvl3pPr marL="816284" indent="0">
              <a:buNone/>
              <a:defRPr sz="1600" b="1"/>
            </a:lvl3pPr>
            <a:lvl4pPr marL="1224426" indent="0">
              <a:buNone/>
              <a:defRPr sz="1400" b="1"/>
            </a:lvl4pPr>
            <a:lvl5pPr marL="1632568" indent="0">
              <a:buNone/>
              <a:defRPr sz="1400" b="1"/>
            </a:lvl5pPr>
            <a:lvl6pPr marL="2040711" indent="0">
              <a:buNone/>
              <a:defRPr sz="1400" b="1"/>
            </a:lvl6pPr>
            <a:lvl7pPr marL="2448852" indent="0">
              <a:buNone/>
              <a:defRPr sz="1400" b="1"/>
            </a:lvl7pPr>
            <a:lvl8pPr marL="2856995" indent="0">
              <a:buNone/>
              <a:defRPr sz="1400" b="1"/>
            </a:lvl8pPr>
            <a:lvl9pPr marL="3265137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08142" indent="0">
              <a:buNone/>
              <a:defRPr sz="1800" b="1"/>
            </a:lvl2pPr>
            <a:lvl3pPr marL="816284" indent="0">
              <a:buNone/>
              <a:defRPr sz="1600" b="1"/>
            </a:lvl3pPr>
            <a:lvl4pPr marL="1224426" indent="0">
              <a:buNone/>
              <a:defRPr sz="1400" b="1"/>
            </a:lvl4pPr>
            <a:lvl5pPr marL="1632568" indent="0">
              <a:buNone/>
              <a:defRPr sz="1400" b="1"/>
            </a:lvl5pPr>
            <a:lvl6pPr marL="2040711" indent="0">
              <a:buNone/>
              <a:defRPr sz="1400" b="1"/>
            </a:lvl6pPr>
            <a:lvl7pPr marL="2448852" indent="0">
              <a:buNone/>
              <a:defRPr sz="1400" b="1"/>
            </a:lvl7pPr>
            <a:lvl8pPr marL="2856995" indent="0">
              <a:buNone/>
              <a:defRPr sz="1400" b="1"/>
            </a:lvl8pPr>
            <a:lvl9pPr marL="3265137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B2FDB2-6B02-4CEA-8462-B41C84FCB95A}" type="datetimeFigureOut">
              <a:rPr lang="ru-RU" smtClean="0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9E55AF-0245-45A6-A1B6-B10F11FB70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031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060FEC-EB96-4479-9993-515764AB583B}" type="datetimeFigureOut">
              <a:rPr lang="ru-RU" smtClean="0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471EF-5A3E-4F1F-82A2-8E5990A653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90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8B206F-9565-4E93-B043-618EA264211F}" type="datetimeFigureOut">
              <a:rPr lang="ru-RU" smtClean="0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C7CFE8-132A-499D-BDE3-6938C05861E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136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408142" indent="0">
              <a:buNone/>
              <a:defRPr sz="1100"/>
            </a:lvl2pPr>
            <a:lvl3pPr marL="816284" indent="0">
              <a:buNone/>
              <a:defRPr sz="900"/>
            </a:lvl3pPr>
            <a:lvl4pPr marL="1224426" indent="0">
              <a:buNone/>
              <a:defRPr sz="800"/>
            </a:lvl4pPr>
            <a:lvl5pPr marL="1632568" indent="0">
              <a:buNone/>
              <a:defRPr sz="800"/>
            </a:lvl5pPr>
            <a:lvl6pPr marL="2040711" indent="0">
              <a:buNone/>
              <a:defRPr sz="800"/>
            </a:lvl6pPr>
            <a:lvl7pPr marL="2448852" indent="0">
              <a:buNone/>
              <a:defRPr sz="800"/>
            </a:lvl7pPr>
            <a:lvl8pPr marL="2856995" indent="0">
              <a:buNone/>
              <a:defRPr sz="800"/>
            </a:lvl8pPr>
            <a:lvl9pPr marL="3265137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8CBE6E-2B2C-4A28-8303-FCD69577C21A}" type="datetimeFigureOut">
              <a:rPr lang="ru-RU" smtClean="0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07CE25-A48A-4A61-9117-575C6FA58D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06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142" indent="0">
              <a:buNone/>
              <a:defRPr sz="2500"/>
            </a:lvl2pPr>
            <a:lvl3pPr marL="816284" indent="0">
              <a:buNone/>
              <a:defRPr sz="2200"/>
            </a:lvl3pPr>
            <a:lvl4pPr marL="1224426" indent="0">
              <a:buNone/>
              <a:defRPr sz="1800"/>
            </a:lvl4pPr>
            <a:lvl5pPr marL="1632568" indent="0">
              <a:buNone/>
              <a:defRPr sz="1800"/>
            </a:lvl5pPr>
            <a:lvl6pPr marL="2040711" indent="0">
              <a:buNone/>
              <a:defRPr sz="1800"/>
            </a:lvl6pPr>
            <a:lvl7pPr marL="2448852" indent="0">
              <a:buNone/>
              <a:defRPr sz="1800"/>
            </a:lvl7pPr>
            <a:lvl8pPr marL="2856995" indent="0">
              <a:buNone/>
              <a:defRPr sz="1800"/>
            </a:lvl8pPr>
            <a:lvl9pPr marL="3265137" indent="0">
              <a:buNone/>
              <a:defRPr sz="18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408142" indent="0">
              <a:buNone/>
              <a:defRPr sz="1100"/>
            </a:lvl2pPr>
            <a:lvl3pPr marL="816284" indent="0">
              <a:buNone/>
              <a:defRPr sz="900"/>
            </a:lvl3pPr>
            <a:lvl4pPr marL="1224426" indent="0">
              <a:buNone/>
              <a:defRPr sz="800"/>
            </a:lvl4pPr>
            <a:lvl5pPr marL="1632568" indent="0">
              <a:buNone/>
              <a:defRPr sz="800"/>
            </a:lvl5pPr>
            <a:lvl6pPr marL="2040711" indent="0">
              <a:buNone/>
              <a:defRPr sz="800"/>
            </a:lvl6pPr>
            <a:lvl7pPr marL="2448852" indent="0">
              <a:buNone/>
              <a:defRPr sz="800"/>
            </a:lvl7pPr>
            <a:lvl8pPr marL="2856995" indent="0">
              <a:buNone/>
              <a:defRPr sz="800"/>
            </a:lvl8pPr>
            <a:lvl9pPr marL="3265137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94DDF0-FAF4-4738-8904-978A6FD0DB92}" type="datetimeFigureOut">
              <a:rPr lang="ru-RU" smtClean="0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6A2693-9A2E-40A3-A0BF-893B2CEC13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634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81628" tIns="40814" rIns="81628" bIns="40814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81628" tIns="40814" rIns="81628" bIns="4081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81628" tIns="40814" rIns="81628" bIns="40814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827A35-59E6-450E-85A0-EA69A7048322}" type="datetimeFigureOut">
              <a:rPr lang="ru-RU" smtClean="0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3"/>
            <a:ext cx="2895600" cy="273844"/>
          </a:xfrm>
          <a:prstGeom prst="rect">
            <a:avLst/>
          </a:prstGeom>
        </p:spPr>
        <p:txBody>
          <a:bodyPr vert="horz" lIns="81628" tIns="40814" rIns="81628" bIns="40814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81628" tIns="40814" rIns="81628" bIns="40814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5ACF8BC-878E-4BE1-BFB8-4F27DD73080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56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defTabSz="816284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6107" indent="-306107" algn="l" defTabSz="8162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3231" indent="-255089" algn="l" defTabSz="816284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0355" indent="-204071" algn="l" defTabSz="8162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498" indent="-204071" algn="l" defTabSz="81628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36639" indent="-204071" algn="l" defTabSz="816284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4782" indent="-204071" algn="l" defTabSz="8162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924" indent="-204071" algn="l" defTabSz="8162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065" indent="-204071" algn="l" defTabSz="8162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208" indent="-204071" algn="l" defTabSz="8162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42" algn="l" defTabSz="8162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84" algn="l" defTabSz="8162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26" algn="l" defTabSz="8162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68" algn="l" defTabSz="8162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711" algn="l" defTabSz="8162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52" algn="l" defTabSz="8162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6995" algn="l" defTabSz="8162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37" algn="l" defTabSz="8162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a_orlov\Desktop\дльвлаварьошщдапт.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  <a14:imgEffect>
                      <a14:saturation sat="20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70" y="0"/>
            <a:ext cx="7638043" cy="5092029"/>
          </a:xfrm>
          <a:prstGeom prst="rect">
            <a:avLst/>
          </a:prstGeom>
          <a:noFill/>
          <a:effectLst>
            <a:glow>
              <a:schemeClr val="accent1"/>
            </a:glow>
            <a:outerShdw blurRad="50800" dir="5400000" algn="ctr" rotWithShape="0">
              <a:srgbClr val="000000">
                <a:alpha val="0"/>
              </a:srgbClr>
            </a:outerShdw>
            <a:reflection stA="0" endPos="0" dir="5400000" sy="-100000" algn="bl" rotWithShape="0"/>
            <a:softEdge rad="0"/>
          </a:effectLst>
          <a:extLst/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0700B3ED-7B20-408D-986C-0005C6EED17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492017"/>
            <a:ext cx="1656184" cy="32969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6F218C3-68F5-4E0B-B90D-8FA6CCF221C5}"/>
              </a:ext>
            </a:extLst>
          </p:cNvPr>
          <p:cNvSpPr txBox="1"/>
          <p:nvPr/>
        </p:nvSpPr>
        <p:spPr>
          <a:xfrm>
            <a:off x="495247" y="468727"/>
            <a:ext cx="7560839" cy="1601678"/>
          </a:xfrm>
          <a:prstGeom prst="rect">
            <a:avLst/>
          </a:prstGeom>
          <a:noFill/>
        </p:spPr>
        <p:txBody>
          <a:bodyPr wrap="square" lIns="62188" tIns="31094" rIns="62188" bIns="31094">
            <a:spAutoFit/>
          </a:bodyPr>
          <a:lstStyle/>
          <a:p>
            <a:pPr lvl="0" algn="ctr"/>
            <a:r>
              <a:rPr lang="ru-RU" sz="2000" dirty="0" smtClean="0">
                <a:latin typeface="Century Gothic" panose="020B0502020202020204" pitchFamily="34" charset="0"/>
              </a:rPr>
              <a:t>ИНФОРМАЦИЯ </a:t>
            </a:r>
          </a:p>
          <a:p>
            <a:pPr lvl="0" algn="ctr"/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entury Gothic"/>
                <a:cs typeface="Times New Roman" panose="02020603050405020304" pitchFamily="18" charset="0"/>
                <a:sym typeface="Century Gothic"/>
              </a:rPr>
              <a:t>отдела территориального планирования </a:t>
            </a:r>
            <a:br>
              <a:rPr lang="ru-RU" sz="20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entury Gothic"/>
                <a:cs typeface="Times New Roman" panose="02020603050405020304" pitchFamily="18" charset="0"/>
                <a:sym typeface="Century Gothic"/>
              </a:rPr>
            </a:b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entury Gothic"/>
                <a:cs typeface="Times New Roman" panose="02020603050405020304" pitchFamily="18" charset="0"/>
                <a:sym typeface="Century Gothic"/>
              </a:rPr>
              <a:t>и градостроительного зонирования</a:t>
            </a:r>
            <a:endParaRPr lang="en-US" sz="2000" dirty="0" smtClean="0">
              <a:latin typeface="Century Gothic" panose="020B0502020202020204" pitchFamily="34" charset="0"/>
            </a:endParaRPr>
          </a:p>
          <a:p>
            <a:pPr lvl="0" algn="ctr"/>
            <a:r>
              <a:rPr lang="ru-RU" sz="2000" dirty="0" smtClean="0">
                <a:latin typeface="Century Gothic" panose="020B0502020202020204" pitchFamily="34" charset="0"/>
              </a:rPr>
              <a:t>для выездной коллегии  на тему:</a:t>
            </a:r>
          </a:p>
          <a:p>
            <a:pPr lvl="0"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entury Gothic"/>
                <a:cs typeface="Times New Roman" panose="02020603050405020304" pitchFamily="18" charset="0"/>
                <a:sym typeface="Century Gothic"/>
              </a:rPr>
              <a:t>«Рейтинг качества жизни»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entury Gothic"/>
              <a:cs typeface="Times New Roman" panose="02020603050405020304" pitchFamily="18" charset="0"/>
              <a:sym typeface="Century Gothic"/>
            </a:endParaRPr>
          </a:p>
        </p:txBody>
      </p:sp>
      <p:sp>
        <p:nvSpPr>
          <p:cNvPr id="17" name="Google Shape;92;p1"/>
          <p:cNvSpPr txBox="1"/>
          <p:nvPr/>
        </p:nvSpPr>
        <p:spPr>
          <a:xfrm>
            <a:off x="213455" y="2478589"/>
            <a:ext cx="1807018" cy="741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178" tIns="62178" rIns="62178" bIns="62178" anchor="ctr" anchorCtr="0">
            <a:noAutofit/>
          </a:bodyPr>
          <a:lstStyle/>
          <a:p>
            <a:pPr lvl="0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entury Gothic"/>
                <a:cs typeface="Times New Roman" panose="02020603050405020304" pitchFamily="18" charset="0"/>
                <a:sym typeface="Century Gothic"/>
              </a:rPr>
              <a:t>Докладчик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entury Gothic"/>
                <a:cs typeface="Times New Roman" panose="02020603050405020304" pitchFamily="18" charset="0"/>
                <a:sym typeface="Century Gothic"/>
              </a:rPr>
              <a:t> 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Century Gothic"/>
              <a:cs typeface="Times New Roman" panose="02020603050405020304" pitchFamily="18" charset="0"/>
              <a:sym typeface="Century Gothic"/>
            </a:endParaRPr>
          </a:p>
        </p:txBody>
      </p:sp>
      <p:sp>
        <p:nvSpPr>
          <p:cNvPr id="18" name="Google Shape;92;p1"/>
          <p:cNvSpPr txBox="1"/>
          <p:nvPr/>
        </p:nvSpPr>
        <p:spPr>
          <a:xfrm>
            <a:off x="3375170" y="2283718"/>
            <a:ext cx="5553100" cy="2072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178" tIns="62178" rIns="62178" bIns="62178" anchor="ctr" anchorCtr="0">
            <a:noAutofit/>
          </a:bodyPr>
          <a:lstStyle/>
          <a:p>
            <a:pPr lvl="0" algn="r"/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entury Gothic"/>
                <a:cs typeface="Times New Roman" panose="02020603050405020304" pitchFamily="18" charset="0"/>
                <a:sym typeface="Century Gothic"/>
              </a:rPr>
              <a:t>К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entury Gothic"/>
                <a:cs typeface="Times New Roman" panose="02020603050405020304" pitchFamily="18" charset="0"/>
                <a:sym typeface="Century Gothic"/>
              </a:rPr>
              <a:t>онсультант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entury Gothic"/>
                <a:cs typeface="Times New Roman" panose="02020603050405020304" pitchFamily="18" charset="0"/>
                <a:sym typeface="Century Gothic"/>
              </a:rPr>
              <a:t>отдела территориального планирования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entury Gothic"/>
                <a:cs typeface="Times New Roman" panose="02020603050405020304" pitchFamily="18" charset="0"/>
                <a:sym typeface="Century Gothic"/>
              </a:rPr>
              <a:t/>
            </a:r>
            <a:b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entury Gothic"/>
                <a:cs typeface="Times New Roman" panose="02020603050405020304" pitchFamily="18" charset="0"/>
                <a:sym typeface="Century Gothic"/>
              </a:rPr>
            </a:b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entury Gothic"/>
                <a:cs typeface="Times New Roman" panose="02020603050405020304" pitchFamily="18" charset="0"/>
                <a:sym typeface="Century Gothic"/>
              </a:rPr>
              <a:t>и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entury Gothic"/>
                <a:cs typeface="Times New Roman" panose="02020603050405020304" pitchFamily="18" charset="0"/>
                <a:sym typeface="Century Gothic"/>
              </a:rPr>
              <a:t>градостроительного зонирования </a:t>
            </a:r>
          </a:p>
          <a:p>
            <a:pPr lvl="0" algn="r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entury Gothic"/>
                <a:cs typeface="Times New Roman" panose="02020603050405020304" pitchFamily="18" charset="0"/>
                <a:sym typeface="Century Gothic"/>
              </a:rPr>
              <a:t>Орлов Александр Александрович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Century Gothic"/>
              <a:cs typeface="Times New Roman" panose="02020603050405020304" pitchFamily="18" charset="0"/>
              <a:sym typeface="Century Gothic"/>
            </a:endParaRPr>
          </a:p>
          <a:p>
            <a:pPr lvl="0" algn="r"/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entury Gothic"/>
                <a:cs typeface="Times New Roman" panose="02020603050405020304" pitchFamily="18" charset="0"/>
                <a:sym typeface="Century Gothic"/>
              </a:rPr>
              <a:t>Тел.: 8 (812)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entury Gothic"/>
                <a:cs typeface="Times New Roman" panose="02020603050405020304" pitchFamily="18" charset="0"/>
                <a:sym typeface="Century Gothic"/>
              </a:rPr>
              <a:t>539-45-93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Century Gothic"/>
              <a:cs typeface="Times New Roman" panose="02020603050405020304" pitchFamily="18" charset="0"/>
              <a:sym typeface="Century Gothic"/>
            </a:endParaRPr>
          </a:p>
          <a:p>
            <a:pPr lvl="0" algn="r"/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entury Gothic"/>
                <a:cs typeface="Times New Roman" panose="02020603050405020304" pitchFamily="18" charset="0"/>
                <a:sym typeface="Century Gothic"/>
              </a:rPr>
              <a:t>   Электронная почта: </a:t>
            </a:r>
            <a:r>
              <a:rPr lang="en-US" sz="14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entury Gothic"/>
                <a:cs typeface="Times New Roman" panose="02020603050405020304" pitchFamily="18" charset="0"/>
                <a:sym typeface="Century Gothic"/>
              </a:rPr>
              <a:t>aa_orlov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entury Gothic"/>
                <a:cs typeface="Times New Roman" panose="02020603050405020304" pitchFamily="18" charset="0"/>
                <a:sym typeface="Century Gothic"/>
              </a:rPr>
              <a:t>@lenreg.ru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Century Gothic"/>
              <a:cs typeface="Times New Roman" panose="02020603050405020304" pitchFamily="18" charset="0"/>
              <a:sym typeface="Century Gothic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6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1302"/>
          <a:stretch/>
        </p:blipFill>
        <p:spPr>
          <a:xfrm>
            <a:off x="0" y="-103451"/>
            <a:ext cx="9144000" cy="56376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61875AA5-485E-46B8-98CC-0742A36A2B10}"/>
              </a:ext>
            </a:extLst>
          </p:cNvPr>
          <p:cNvSpPr/>
          <p:nvPr/>
        </p:nvSpPr>
        <p:spPr>
          <a:xfrm>
            <a:off x="0" y="4900588"/>
            <a:ext cx="9142911" cy="2429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88" tIns="31094" rIns="62188" bIns="31094" rtlCol="0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88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8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10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2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AutoShape 2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35992" y="480196"/>
            <a:ext cx="8584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1200"/>
              </a:spcAft>
              <a:tabLst>
                <a:tab pos="900430" algn="l"/>
              </a:tabLst>
            </a:pP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Нормативная база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A6F218C3-68F5-4E0B-B90D-8FA6CCF221C5}"/>
              </a:ext>
            </a:extLst>
          </p:cNvPr>
          <p:cNvSpPr txBox="1"/>
          <p:nvPr/>
        </p:nvSpPr>
        <p:spPr>
          <a:xfrm>
            <a:off x="266466" y="849528"/>
            <a:ext cx="3225414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 01.01.2024 </a:t>
            </a:r>
          </a:p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Приказ Росстата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от 31.07.2023 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№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359 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endParaRPr lang="ru-RU" sz="500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Содержит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- форму № 1-КХ </a:t>
            </a:r>
          </a:p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«Сведения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о благоустройстве городских населенных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пунктов»  </a:t>
            </a:r>
          </a:p>
          <a:p>
            <a:r>
              <a:rPr lang="ru-RU" sz="1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с изменениями </a:t>
            </a:r>
            <a:endParaRPr lang="ru-RU" sz="1400" b="1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- инструкция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по заполнению формы (глава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II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) </a:t>
            </a:r>
            <a:r>
              <a:rPr lang="ru-RU" sz="1400" b="1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с изменениями</a:t>
            </a:r>
          </a:p>
          <a:p>
            <a:endParaRPr lang="ru-RU" sz="1400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Срок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предоставления в Росстат:</a:t>
            </a:r>
          </a:p>
          <a:p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 1-го рабочего дня января по 15 января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года, следующего за отчетным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61875AA5-485E-46B8-98CC-0742A36A2B10}"/>
              </a:ext>
            </a:extLst>
          </p:cNvPr>
          <p:cNvSpPr/>
          <p:nvPr/>
        </p:nvSpPr>
        <p:spPr>
          <a:xfrm>
            <a:off x="0" y="4900588"/>
            <a:ext cx="9142911" cy="2429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88" tIns="31094" rIns="62188" bIns="31094" rtlCol="0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0700B3ED-7B20-408D-986C-0005C6EED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492017"/>
            <a:ext cx="1656184" cy="329698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4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1302"/>
          <a:stretch/>
        </p:blipFill>
        <p:spPr>
          <a:xfrm>
            <a:off x="0" y="-103451"/>
            <a:ext cx="9144000" cy="563769"/>
          </a:xfrm>
          <a:prstGeom prst="rect">
            <a:avLst/>
          </a:prstGeom>
        </p:spPr>
      </p:pic>
      <p:pic>
        <p:nvPicPr>
          <p:cNvPr id="2050" name="Picture 2" descr="C:\Users\aa_orlov\Downloads\2024-03-25_18-44-47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130" y="460318"/>
            <a:ext cx="4271318" cy="3158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4528232" y="3412646"/>
            <a:ext cx="3860192" cy="2061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A6F218C3-68F5-4E0B-B90D-8FA6CCF221C5}"/>
              </a:ext>
            </a:extLst>
          </p:cNvPr>
          <p:cNvSpPr txBox="1"/>
          <p:nvPr/>
        </p:nvSpPr>
        <p:spPr>
          <a:xfrm>
            <a:off x="3517084" y="3695422"/>
            <a:ext cx="5519412" cy="8925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Информация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заполняется органами местного самоуправления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органами государственной власти субъектов Российской Федерации - городов федерального значения Москвы, Санкт-Петербурга и Севастополя </a:t>
            </a:r>
            <a:endPara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генерального плана городского населенного пункта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27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6"/>
          <p:cNvSpPr txBox="1">
            <a:spLocks/>
          </p:cNvSpPr>
          <p:nvPr/>
        </p:nvSpPr>
        <p:spPr>
          <a:xfrm>
            <a:off x="266466" y="68974"/>
            <a:ext cx="8701641" cy="1782696"/>
          </a:xfrm>
          <a:prstGeom prst="rect">
            <a:avLst/>
          </a:prstGeom>
        </p:spPr>
        <p:txBody>
          <a:bodyPr vert="horz" lIns="62188" tIns="31094" rIns="62188" bIns="3109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endParaRPr lang="ru-RU" sz="12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Century Gothic"/>
              <a:cs typeface="Century Gothic"/>
            </a:endParaRPr>
          </a:p>
        </p:txBody>
      </p:sp>
      <p:sp>
        <p:nvSpPr>
          <p:cNvPr id="5" name="AutoShape 8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10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2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AutoShape 2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69195" y="460318"/>
            <a:ext cx="8191237" cy="3300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900430" algn="l"/>
              </a:tabLst>
            </a:pPr>
            <a:r>
              <a:rPr lang="ru-RU" u="sng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Отчеты </a:t>
            </a: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к 01.08.2024 не представлены </a:t>
            </a:r>
            <a:r>
              <a:rPr lang="ru-RU" u="sng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согласно протоколу </a:t>
            </a: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от 05.04.2024 № 01-32-24/2024</a:t>
            </a:r>
            <a:r>
              <a:rPr lang="ru-RU" u="sng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:</a:t>
            </a:r>
            <a:endParaRPr lang="ru-RU" u="sng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spcAft>
                <a:spcPts val="0"/>
              </a:spcAft>
              <a:tabLst>
                <a:tab pos="900430" algn="l"/>
              </a:tabLst>
            </a:pP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Бокситогорский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Волховский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, Выборгский,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Киришский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Лодейнопольский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, Ломоносовский, Подпорожский,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Сланцевский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, Тихвинский и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Тосненский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муниципальный район</a:t>
            </a:r>
          </a:p>
          <a:p>
            <a:pPr lvl="0" algn="just">
              <a:spcAft>
                <a:spcPts val="0"/>
              </a:spcAft>
              <a:tabLst>
                <a:tab pos="900430" algn="l"/>
              </a:tabLst>
            </a:pP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Отчеты в разрезе городских населенных пунктов не представлены администрациями следующих муниципальных районов:</a:t>
            </a:r>
          </a:p>
          <a:p>
            <a:pPr lvl="0" algn="just">
              <a:spcAft>
                <a:spcPts val="300"/>
              </a:spcAft>
              <a:tabLst>
                <a:tab pos="900430" algn="l"/>
              </a:tabLst>
            </a:pP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Кингисеппский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муниципальный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район (опять)</a:t>
            </a:r>
          </a:p>
          <a:p>
            <a:pPr algn="just">
              <a:spcAft>
                <a:spcPts val="0"/>
              </a:spcAft>
              <a:tabLst>
                <a:tab pos="900430" algn="l"/>
              </a:tabLst>
            </a:pPr>
            <a:r>
              <a:rPr lang="ru-RU" u="sng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Отчеты в </a:t>
            </a: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разрезе не всех </a:t>
            </a:r>
            <a:r>
              <a:rPr lang="ru-RU" u="sng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городских населенных пунктов не представлены администрациями следующих муниципальных районов:</a:t>
            </a:r>
          </a:p>
          <a:p>
            <a:pPr algn="just">
              <a:spcAft>
                <a:spcPts val="300"/>
              </a:spcAft>
              <a:tabLst>
                <a:tab pos="900430" algn="l"/>
              </a:tabLst>
            </a:pP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Всеволжский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, Гатчинский, Кировский муниципальные районы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61875AA5-485E-46B8-98CC-0742A36A2B10}"/>
              </a:ext>
            </a:extLst>
          </p:cNvPr>
          <p:cNvSpPr/>
          <p:nvPr/>
        </p:nvSpPr>
        <p:spPr>
          <a:xfrm>
            <a:off x="0" y="4900588"/>
            <a:ext cx="9142911" cy="2429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88" tIns="31094" rIns="62188" bIns="31094" rtlCol="0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0700B3ED-7B20-408D-986C-0005C6EED1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492017"/>
            <a:ext cx="1656184" cy="329698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1302"/>
          <a:stretch/>
        </p:blipFill>
        <p:spPr>
          <a:xfrm>
            <a:off x="0" y="-103451"/>
            <a:ext cx="9144000" cy="5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66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6"/>
          <p:cNvSpPr txBox="1">
            <a:spLocks/>
          </p:cNvSpPr>
          <p:nvPr/>
        </p:nvSpPr>
        <p:spPr>
          <a:xfrm>
            <a:off x="266466" y="68974"/>
            <a:ext cx="8701641" cy="1782696"/>
          </a:xfrm>
          <a:prstGeom prst="rect">
            <a:avLst/>
          </a:prstGeom>
        </p:spPr>
        <p:txBody>
          <a:bodyPr vert="horz" lIns="62188" tIns="31094" rIns="62188" bIns="3109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endParaRPr lang="ru-RU" sz="12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Century Gothic"/>
              <a:cs typeface="Century Gothic"/>
            </a:endParaRPr>
          </a:p>
        </p:txBody>
      </p:sp>
      <p:sp>
        <p:nvSpPr>
          <p:cNvPr id="5" name="AutoShape 8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10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2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AutoShape 2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69195" y="460318"/>
            <a:ext cx="8584480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900430" algn="l"/>
              </a:tabLst>
            </a:pP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Информация по показателю </a:t>
            </a:r>
          </a:p>
          <a:p>
            <a:pPr>
              <a:spcAft>
                <a:spcPts val="0"/>
              </a:spcAft>
              <a:tabLst>
                <a:tab pos="900430" algn="l"/>
              </a:tabLst>
            </a:pP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«[</a:t>
            </a:r>
            <a:r>
              <a:rPr lang="ru-RU" u="sng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Город] Доля площади городских </a:t>
            </a: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земель, отведенной под </a:t>
            </a:r>
            <a:r>
              <a:rPr lang="ru-RU" u="sng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парки/зеленые зоны в пределах городской черты</a:t>
            </a: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»</a:t>
            </a:r>
            <a:endParaRPr lang="ru-RU" sz="700" u="sng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>
              <a:spcAft>
                <a:spcPts val="0"/>
              </a:spcAft>
              <a:tabLst>
                <a:tab pos="900430" algn="l"/>
              </a:tabLst>
            </a:pPr>
            <a:endParaRPr lang="ru-RU" sz="1600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>
              <a:spcAft>
                <a:spcPts val="0"/>
              </a:spcAft>
              <a:tabLst>
                <a:tab pos="900430" algn="l"/>
              </a:tabLst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показатель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за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2022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год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– 25,8 %</a:t>
            </a:r>
          </a:p>
          <a:p>
            <a:pPr>
              <a:spcAft>
                <a:spcPts val="0"/>
              </a:spcAft>
              <a:tabLst>
                <a:tab pos="900430" algn="l"/>
              </a:tabLst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показатель за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2023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год – </a:t>
            </a:r>
            <a:r>
              <a:rPr lang="ru-RU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25,6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%</a:t>
            </a:r>
          </a:p>
          <a:p>
            <a:pPr>
              <a:spcAft>
                <a:spcPts val="0"/>
              </a:spcAft>
              <a:tabLst>
                <a:tab pos="900430" algn="l"/>
              </a:tabLst>
            </a:pPr>
            <a:endParaRPr lang="ru-RU" sz="7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600" u="sng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Муниципальные районы, </a:t>
            </a:r>
            <a:r>
              <a:rPr lang="ru-RU" sz="1600" u="sng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показатель общей площади зеленых насаждений в пределах городской черты от общей площади </a:t>
            </a:r>
            <a:r>
              <a:rPr lang="ru-RU" sz="1600" u="sng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земель (согласно отчету №1-КХ) которых </a:t>
            </a:r>
          </a:p>
          <a:p>
            <a:pPr>
              <a:spcBef>
                <a:spcPts val="0"/>
              </a:spcBef>
            </a:pPr>
            <a:r>
              <a:rPr lang="ru-RU" sz="1600" u="sng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понизился:</a:t>
            </a:r>
          </a:p>
          <a:p>
            <a:pPr>
              <a:spcBef>
                <a:spcPts val="0"/>
              </a:spcBef>
            </a:pPr>
            <a:endParaRPr lang="ru-RU" sz="400" u="sng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lvl="0" algn="just">
              <a:spcAft>
                <a:spcPts val="300"/>
              </a:spcAft>
              <a:tabLst>
                <a:tab pos="900430" algn="l"/>
              </a:tabLst>
            </a:pP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Бокситогорский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муниципальный район</a:t>
            </a:r>
          </a:p>
          <a:p>
            <a:pPr lvl="0" algn="just">
              <a:spcAft>
                <a:spcPts val="300"/>
              </a:spcAft>
              <a:tabLst>
                <a:tab pos="900430" algn="l"/>
              </a:tabLst>
            </a:pP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Волховский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муниципальный район</a:t>
            </a:r>
          </a:p>
          <a:p>
            <a:pPr lvl="0" algn="just">
              <a:spcAft>
                <a:spcPts val="300"/>
              </a:spcAft>
              <a:tabLst>
                <a:tab pos="900430" algn="l"/>
              </a:tabLst>
            </a:pP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Волховский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муниципальный район</a:t>
            </a:r>
          </a:p>
          <a:p>
            <a:pPr algn="just">
              <a:spcAft>
                <a:spcPts val="300"/>
              </a:spcAft>
              <a:tabLst>
                <a:tab pos="900430" algn="l"/>
              </a:tabLst>
            </a:pP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Кирровский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муниципальный район</a:t>
            </a:r>
          </a:p>
          <a:p>
            <a:pPr algn="just">
              <a:spcAft>
                <a:spcPts val="1200"/>
              </a:spcAft>
              <a:tabLst>
                <a:tab pos="900430" algn="l"/>
              </a:tabLst>
            </a:pP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Тосненский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муниципальный район               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Цель на 2024 г.: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30%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61875AA5-485E-46B8-98CC-0742A36A2B10}"/>
              </a:ext>
            </a:extLst>
          </p:cNvPr>
          <p:cNvSpPr/>
          <p:nvPr/>
        </p:nvSpPr>
        <p:spPr>
          <a:xfrm>
            <a:off x="0" y="4900588"/>
            <a:ext cx="9142911" cy="2429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88" tIns="31094" rIns="62188" bIns="31094" rtlCol="0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0700B3ED-7B20-408D-986C-0005C6EED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492017"/>
            <a:ext cx="1656184" cy="329698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4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1302"/>
          <a:stretch/>
        </p:blipFill>
        <p:spPr>
          <a:xfrm>
            <a:off x="0" y="-103451"/>
            <a:ext cx="9144000" cy="563769"/>
          </a:xfrm>
          <a:prstGeom prst="rect">
            <a:avLst/>
          </a:prstGeom>
        </p:spPr>
      </p:pic>
      <p:sp>
        <p:nvSpPr>
          <p:cNvPr id="8" name="Стрелка вниз 7"/>
          <p:cNvSpPr/>
          <p:nvPr/>
        </p:nvSpPr>
        <p:spPr>
          <a:xfrm>
            <a:off x="3635896" y="1563638"/>
            <a:ext cx="484632" cy="50405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238996" y="2787774"/>
            <a:ext cx="5085531" cy="869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sz="1600" u="sng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повысился:</a:t>
            </a:r>
          </a:p>
          <a:p>
            <a:pPr>
              <a:spcBef>
                <a:spcPts val="0"/>
              </a:spcBef>
            </a:pPr>
            <a:endParaRPr lang="ru-RU" sz="400" u="sng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lvl="0" algn="just">
              <a:spcAft>
                <a:spcPts val="300"/>
              </a:spcAft>
              <a:tabLst>
                <a:tab pos="900430" algn="l"/>
              </a:tabLst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Гатчинский муниципальный район</a:t>
            </a:r>
          </a:p>
          <a:p>
            <a:pPr lvl="0" algn="just">
              <a:spcAft>
                <a:spcPts val="300"/>
              </a:spcAft>
              <a:tabLst>
                <a:tab pos="900430" algn="l"/>
              </a:tabLst>
            </a:pP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Киришский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муниципальный район</a:t>
            </a:r>
          </a:p>
        </p:txBody>
      </p:sp>
    </p:spTree>
    <p:extLst>
      <p:ext uri="{BB962C8B-B14F-4D97-AF65-F5344CB8AC3E}">
        <p14:creationId xmlns:p14="http://schemas.microsoft.com/office/powerpoint/2010/main" val="244792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6"/>
          <p:cNvSpPr txBox="1">
            <a:spLocks/>
          </p:cNvSpPr>
          <p:nvPr/>
        </p:nvSpPr>
        <p:spPr>
          <a:xfrm>
            <a:off x="266466" y="68974"/>
            <a:ext cx="8701641" cy="1782696"/>
          </a:xfrm>
          <a:prstGeom prst="rect">
            <a:avLst/>
          </a:prstGeom>
        </p:spPr>
        <p:txBody>
          <a:bodyPr vert="horz" lIns="62188" tIns="31094" rIns="62188" bIns="3109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endParaRPr lang="ru-RU" sz="12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Century Gothic"/>
              <a:cs typeface="Century Gothic"/>
            </a:endParaRPr>
          </a:p>
        </p:txBody>
      </p:sp>
      <p:sp>
        <p:nvSpPr>
          <p:cNvPr id="5" name="AutoShape 8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10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2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AutoShape 2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69195" y="460318"/>
            <a:ext cx="8584480" cy="287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900430" algn="l"/>
              </a:tabLst>
            </a:pPr>
            <a:r>
              <a:rPr lang="ru-RU" sz="1600" b="1" dirty="0" smtClean="0">
                <a:solidFill>
                  <a:schemeClr val="accent2"/>
                </a:solidFill>
                <a:latin typeface="Century Gothic" panose="020B0502020202020204" pitchFamily="34" charset="0"/>
                <a:ea typeface="Century Gothic"/>
                <a:cs typeface="Century Gothic"/>
              </a:rPr>
              <a:t>Показатель «Доля </a:t>
            </a:r>
            <a:r>
              <a:rPr lang="ru-RU" sz="1600" b="1" dirty="0">
                <a:solidFill>
                  <a:schemeClr val="accent2"/>
                </a:solidFill>
                <a:latin typeface="Century Gothic" panose="020B0502020202020204" pitchFamily="34" charset="0"/>
                <a:ea typeface="Century Gothic"/>
                <a:cs typeface="Century Gothic"/>
              </a:rPr>
              <a:t>населения, проживающая в 15-ти минутной пешей доступности от парка/сквера/леса»</a:t>
            </a:r>
          </a:p>
          <a:p>
            <a:pPr>
              <a:spcAft>
                <a:spcPts val="0"/>
              </a:spcAft>
              <a:tabLst>
                <a:tab pos="900430" algn="l"/>
              </a:tabLst>
            </a:pPr>
            <a:endParaRPr lang="ru-RU" sz="1600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>
              <a:spcAft>
                <a:spcPts val="0"/>
              </a:spcAft>
              <a:tabLst>
                <a:tab pos="900430" algn="l"/>
              </a:tabLst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показатель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за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2022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год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– 39,7 %</a:t>
            </a:r>
          </a:p>
          <a:p>
            <a:pPr>
              <a:spcAft>
                <a:spcPts val="0"/>
              </a:spcAft>
              <a:tabLst>
                <a:tab pos="900430" algn="l"/>
              </a:tabLst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показатель за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2023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год – </a:t>
            </a:r>
            <a:r>
              <a:rPr lang="ru-RU" sz="16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57,2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%</a:t>
            </a:r>
          </a:p>
          <a:p>
            <a:pPr>
              <a:spcAft>
                <a:spcPts val="0"/>
              </a:spcAft>
              <a:tabLst>
                <a:tab pos="900430" algn="l"/>
              </a:tabLst>
            </a:pPr>
            <a:endParaRPr lang="ru-RU" sz="7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600" u="sng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ВЫЗОВ: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За счет чего возможно дальнейшее увеличение показателя?</a:t>
            </a:r>
          </a:p>
          <a:p>
            <a:pPr>
              <a:spcBef>
                <a:spcPts val="0"/>
              </a:spcBef>
            </a:pPr>
            <a:endParaRPr lang="ru-RU" sz="16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Цель на 2024 г.: 60%</a:t>
            </a:r>
          </a:p>
          <a:p>
            <a:pPr>
              <a:spcBef>
                <a:spcPts val="0"/>
              </a:spcBef>
            </a:pPr>
            <a:endParaRPr lang="ru-RU" sz="16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>
              <a:spcBef>
                <a:spcPts val="0"/>
              </a:spcBef>
            </a:pPr>
            <a:endParaRPr lang="ru-RU" sz="1400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61875AA5-485E-46B8-98CC-0742A36A2B10}"/>
              </a:ext>
            </a:extLst>
          </p:cNvPr>
          <p:cNvSpPr/>
          <p:nvPr/>
        </p:nvSpPr>
        <p:spPr>
          <a:xfrm>
            <a:off x="0" y="4900588"/>
            <a:ext cx="9142911" cy="2429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88" tIns="31094" rIns="62188" bIns="31094" rtlCol="0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0700B3ED-7B20-408D-986C-0005C6EED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492017"/>
            <a:ext cx="1656184" cy="329698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4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1302"/>
          <a:stretch/>
        </p:blipFill>
        <p:spPr>
          <a:xfrm>
            <a:off x="0" y="-103451"/>
            <a:ext cx="9144000" cy="563769"/>
          </a:xfrm>
          <a:prstGeom prst="rect">
            <a:avLst/>
          </a:prstGeom>
        </p:spPr>
      </p:pic>
      <p:sp>
        <p:nvSpPr>
          <p:cNvPr id="8" name="Стрелка вниз 7"/>
          <p:cNvSpPr/>
          <p:nvPr/>
        </p:nvSpPr>
        <p:spPr>
          <a:xfrm rot="10800000">
            <a:off x="3635896" y="1203598"/>
            <a:ext cx="484632" cy="504056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1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6"/>
          <p:cNvSpPr txBox="1">
            <a:spLocks/>
          </p:cNvSpPr>
          <p:nvPr/>
        </p:nvSpPr>
        <p:spPr>
          <a:xfrm>
            <a:off x="266466" y="68974"/>
            <a:ext cx="8701641" cy="1782696"/>
          </a:xfrm>
          <a:prstGeom prst="rect">
            <a:avLst/>
          </a:prstGeom>
        </p:spPr>
        <p:txBody>
          <a:bodyPr vert="horz" lIns="62188" tIns="31094" rIns="62188" bIns="3109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endParaRPr lang="ru-RU" sz="12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Century Gothic"/>
              <a:cs typeface="Century Gothic"/>
            </a:endParaRPr>
          </a:p>
        </p:txBody>
      </p:sp>
      <p:sp>
        <p:nvSpPr>
          <p:cNvPr id="5" name="AutoShape 8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10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2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AutoShape 2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61875AA5-485E-46B8-98CC-0742A36A2B10}"/>
              </a:ext>
            </a:extLst>
          </p:cNvPr>
          <p:cNvSpPr/>
          <p:nvPr/>
        </p:nvSpPr>
        <p:spPr>
          <a:xfrm>
            <a:off x="0" y="4900588"/>
            <a:ext cx="9142911" cy="2429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88" tIns="31094" rIns="62188" bIns="31094" rtlCol="0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0700B3ED-7B20-408D-986C-0005C6EED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492017"/>
            <a:ext cx="1656184" cy="329698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4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1302"/>
          <a:stretch/>
        </p:blipFill>
        <p:spPr>
          <a:xfrm>
            <a:off x="0" y="-103451"/>
            <a:ext cx="9144000" cy="563769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251520" y="1038406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1200"/>
              </a:spcAft>
              <a:tabLst>
                <a:tab pos="900430" algn="l"/>
              </a:tabLst>
            </a:pP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Нормативная база (по АНО «Агентство стратегических инициатив»)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A6F218C3-68F5-4E0B-B90D-8FA6CCF221C5}"/>
              </a:ext>
            </a:extLst>
          </p:cNvPr>
          <p:cNvSpPr txBox="1"/>
          <p:nvPr/>
        </p:nvSpPr>
        <p:spPr>
          <a:xfrm>
            <a:off x="266466" y="1560150"/>
            <a:ext cx="8049950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Отсутствует, 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есть только следующие требования:</a:t>
            </a:r>
          </a:p>
          <a:p>
            <a:endParaRPr lang="ru-RU" sz="600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1. Площадь «парка/сквера/леса» от 1 га.</a:t>
            </a:r>
          </a:p>
          <a:p>
            <a:pPr marL="342900" indent="-342900">
              <a:buAutoNum type="arabicPeriod"/>
            </a:pPr>
            <a:endParaRPr lang="ru-RU" sz="600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2. Наличие сформированного земельного участка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под «парк/сквер/лес», сведения о котором внесены в ЕГРН.</a:t>
            </a:r>
          </a:p>
          <a:p>
            <a:endParaRPr lang="ru-RU" sz="6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3 .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Соответствующий установленный вид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разрешенного использования земельного участка</a:t>
            </a:r>
          </a:p>
          <a:p>
            <a:endParaRPr lang="ru-RU" sz="1400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Указанные сведения получены только в сентябре 2023 г.</a:t>
            </a:r>
          </a:p>
        </p:txBody>
      </p:sp>
    </p:spTree>
    <p:extLst>
      <p:ext uri="{BB962C8B-B14F-4D97-AF65-F5344CB8AC3E}">
        <p14:creationId xmlns:p14="http://schemas.microsoft.com/office/powerpoint/2010/main" val="378517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6"/>
          <p:cNvSpPr txBox="1">
            <a:spLocks/>
          </p:cNvSpPr>
          <p:nvPr/>
        </p:nvSpPr>
        <p:spPr>
          <a:xfrm>
            <a:off x="266466" y="68974"/>
            <a:ext cx="8701641" cy="1782696"/>
          </a:xfrm>
          <a:prstGeom prst="rect">
            <a:avLst/>
          </a:prstGeom>
        </p:spPr>
        <p:txBody>
          <a:bodyPr vert="horz" lIns="62188" tIns="31094" rIns="62188" bIns="3109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endParaRPr lang="ru-RU" sz="12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Century Gothic"/>
              <a:cs typeface="Century Gothic"/>
            </a:endParaRPr>
          </a:p>
        </p:txBody>
      </p:sp>
      <p:sp>
        <p:nvSpPr>
          <p:cNvPr id="5" name="AutoShape 8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10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2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AutoShape 2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61875AA5-485E-46B8-98CC-0742A36A2B10}"/>
              </a:ext>
            </a:extLst>
          </p:cNvPr>
          <p:cNvSpPr/>
          <p:nvPr/>
        </p:nvSpPr>
        <p:spPr>
          <a:xfrm>
            <a:off x="0" y="4900588"/>
            <a:ext cx="9142911" cy="2429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88" tIns="31094" rIns="62188" bIns="31094" rtlCol="0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0700B3ED-7B20-408D-986C-0005C6EED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492017"/>
            <a:ext cx="1656184" cy="329698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4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1302"/>
          <a:stretch/>
        </p:blipFill>
        <p:spPr>
          <a:xfrm>
            <a:off x="0" y="-103451"/>
            <a:ext cx="9144000" cy="563769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250900" y="1131590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1200"/>
              </a:spcAft>
              <a:tabLst>
                <a:tab pos="900430" algn="l"/>
              </a:tabLst>
            </a:pP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Сведения, используемые АНО «Агентство стратегических инициатив» для формирования показателя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A6F218C3-68F5-4E0B-B90D-8FA6CCF221C5}"/>
              </a:ext>
            </a:extLst>
          </p:cNvPr>
          <p:cNvSpPr txBox="1"/>
          <p:nvPr/>
        </p:nvSpPr>
        <p:spPr>
          <a:xfrm>
            <a:off x="226616" y="1850463"/>
            <a:ext cx="8593856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600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1. Сведения публичной кадастровой карты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Росреестра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600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2. Геоинформационные данные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Яндекс.Карты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и 2ГИС</a:t>
            </a:r>
          </a:p>
          <a:p>
            <a:endParaRPr lang="ru-RU" sz="1600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Комитет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направил в ОМСУ рекомендации по работе с сервисом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Яндекс.Карты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предложил Агентству учитывать существующие ООПТ в Ленинградской области, в положениях которых предусмотрена рекреация и туризм;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endParaRPr lang="ru-RU" sz="1400" dirty="0" smtClean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97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6"/>
          <p:cNvSpPr txBox="1">
            <a:spLocks/>
          </p:cNvSpPr>
          <p:nvPr/>
        </p:nvSpPr>
        <p:spPr>
          <a:xfrm>
            <a:off x="266466" y="68974"/>
            <a:ext cx="8701641" cy="1782696"/>
          </a:xfrm>
          <a:prstGeom prst="rect">
            <a:avLst/>
          </a:prstGeom>
        </p:spPr>
        <p:txBody>
          <a:bodyPr vert="horz" lIns="62188" tIns="31094" rIns="62188" bIns="3109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endParaRPr lang="ru-RU" sz="12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Century Gothic"/>
              <a:cs typeface="Century Gothic"/>
            </a:endParaRPr>
          </a:p>
        </p:txBody>
      </p:sp>
      <p:sp>
        <p:nvSpPr>
          <p:cNvPr id="5" name="AutoShape 8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10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2" descr="⬇ Скачать картинки 3d man, стоковые фото 3d man в хорошем качестве |  Depositphot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AutoShape 2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blob:https://web.whatsapp.com/8d767acf-d1d3-4833-9705-b85a149b818b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61875AA5-485E-46B8-98CC-0742A36A2B10}"/>
              </a:ext>
            </a:extLst>
          </p:cNvPr>
          <p:cNvSpPr/>
          <p:nvPr/>
        </p:nvSpPr>
        <p:spPr>
          <a:xfrm>
            <a:off x="0" y="4900588"/>
            <a:ext cx="9142911" cy="2429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88" tIns="31094" rIns="62188" bIns="31094" rtlCol="0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1302"/>
          <a:stretch/>
        </p:blipFill>
        <p:spPr>
          <a:xfrm>
            <a:off x="0" y="-103451"/>
            <a:ext cx="9144000" cy="563769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448836"/>
              </p:ext>
            </p:extLst>
          </p:nvPr>
        </p:nvGraphicFramePr>
        <p:xfrm>
          <a:off x="246697" y="635000"/>
          <a:ext cx="8554007" cy="4094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0107"/>
                <a:gridCol w="1167423"/>
                <a:gridCol w="991910"/>
                <a:gridCol w="862897"/>
                <a:gridCol w="991994"/>
                <a:gridCol w="1449838"/>
                <a:gridCol w="1449838"/>
              </a:tblGrid>
              <a:tr h="586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Century Gothic" panose="020B0502020202020204" pitchFamily="34" charset="0"/>
                        </a:rPr>
                        <a:t>Наименование</a:t>
                      </a:r>
                      <a:endParaRPr lang="ru-RU" sz="1000" b="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Century Gothic" panose="020B0502020202020204" pitchFamily="34" charset="0"/>
                        </a:rPr>
                        <a:t>Сведения отчета 1-КХ за 2022 г.</a:t>
                      </a:r>
                      <a:endParaRPr lang="ru-RU" sz="1000" b="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Century Gothic" panose="020B0502020202020204" pitchFamily="34" charset="0"/>
                        </a:rPr>
                        <a:t>Показатель</a:t>
                      </a:r>
                      <a:endParaRPr lang="ru-RU" sz="1000" b="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Century Gothic" panose="020B0502020202020204" pitchFamily="34" charset="0"/>
                        </a:rPr>
                        <a:t>Сведения отчета 1-КХ за 2023 г.</a:t>
                      </a:r>
                      <a:endParaRPr lang="ru-RU" sz="1000" b="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Century Gothic" panose="020B0502020202020204" pitchFamily="34" charset="0"/>
                        </a:rPr>
                        <a:t>Показатель</a:t>
                      </a:r>
                      <a:endParaRPr lang="ru-RU" sz="1000" b="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effectLst/>
                          <a:latin typeface="Century Gothic" panose="020B0502020202020204" pitchFamily="34" charset="0"/>
                        </a:rPr>
                        <a:t>Предварительные сведения отчета 1-КХ за 2024 г</a:t>
                      </a:r>
                      <a:endParaRPr lang="ru-RU" sz="1000" b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Century Gothic" panose="020B0502020202020204" pitchFamily="34" charset="0"/>
                        </a:rPr>
                        <a:t>Показатель</a:t>
                      </a:r>
                      <a:endParaRPr lang="ru-RU" sz="1000" b="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/>
                </a:tc>
              </a:tr>
              <a:tr h="648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Century Gothic" panose="020B0502020202020204" pitchFamily="34" charset="0"/>
                        </a:rPr>
                        <a:t>Общая площадь городских земель в пределах городской черты (га)</a:t>
                      </a:r>
                      <a:endParaRPr lang="ru-RU" sz="1000" b="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2875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0,42 = </a:t>
                      </a:r>
                      <a:r>
                        <a:rPr lang="ru-RU" sz="1000" dirty="0" smtClean="0">
                          <a:effectLst/>
                          <a:latin typeface="Century Gothic" panose="020B0502020202020204" pitchFamily="34" charset="0"/>
                        </a:rPr>
                        <a:t>1214/2875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2875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entury Gothic" panose="020B0502020202020204" pitchFamily="34" charset="0"/>
                        </a:rPr>
                        <a:t>0,42 = 1214/2875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2875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entury Gothic" panose="020B0502020202020204" pitchFamily="34" charset="0"/>
                        </a:rPr>
                        <a:t>0,42 = 1214/2875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/>
                </a:tc>
              </a:tr>
              <a:tr h="814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effectLst/>
                          <a:latin typeface="Century Gothic" panose="020B0502020202020204" pitchFamily="34" charset="0"/>
                        </a:rPr>
                        <a:t>Общая площадь зеленых и лесных насаждений в пределах городской черты, из них:</a:t>
                      </a:r>
                      <a:endParaRPr lang="ru-RU" sz="1000" b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1214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1214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1214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effectLst/>
                          <a:latin typeface="Century Gothic" panose="020B0502020202020204" pitchFamily="34" charset="0"/>
                        </a:rPr>
                        <a:t>насаждений общего пользования (парки, сады, скверы и бульвары)</a:t>
                      </a:r>
                      <a:endParaRPr lang="ru-RU" sz="1000" b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485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485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485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effectLst/>
                          <a:latin typeface="Century Gothic" panose="020B0502020202020204" pitchFamily="34" charset="0"/>
                        </a:rPr>
                        <a:t>лесопарков</a:t>
                      </a:r>
                      <a:endParaRPr lang="ru-RU" sz="1000" b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701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701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701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6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effectLst/>
                          <a:latin typeface="Century Gothic" panose="020B0502020202020204" pitchFamily="34" charset="0"/>
                        </a:rPr>
                        <a:t>городских лесов</a:t>
                      </a:r>
                      <a:endParaRPr lang="ru-RU" sz="1000" b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2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effectLst/>
                          <a:latin typeface="Century Gothic" panose="020B0502020202020204" pitchFamily="34" charset="0"/>
                        </a:rPr>
                        <a:t>озеленения автомобильных дорог местного значения</a:t>
                      </a:r>
                      <a:endParaRPr lang="ru-RU" sz="1000" b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3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</a:rPr>
                        <a:t>ООПТ</a:t>
                      </a:r>
                      <a:endParaRPr lang="ru-RU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243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5951" marR="3595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28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Бесплатное фото Сила людей рука встреча успех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68" b="13344"/>
          <a:stretch/>
        </p:blipFill>
        <p:spPr bwMode="auto">
          <a:xfrm>
            <a:off x="-25574" y="0"/>
            <a:ext cx="10044608" cy="5143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-108520" y="-236562"/>
            <a:ext cx="10127554" cy="6195790"/>
          </a:xfrm>
          <a:prstGeom prst="rect">
            <a:avLst/>
          </a:prstGeom>
          <a:solidFill>
            <a:srgbClr val="FFFFFF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923678"/>
            <a:ext cx="7083627" cy="1450868"/>
          </a:xfrm>
          <a:prstGeom prst="rect">
            <a:avLst/>
          </a:prstGeom>
        </p:spPr>
        <p:txBody>
          <a:bodyPr wrap="square" lIns="62188" tIns="31094" rIns="62188" bIns="31094">
            <a:spAutoFit/>
          </a:bodyPr>
          <a:lstStyle/>
          <a:p>
            <a:pPr algn="ctr" defTabSz="779083">
              <a:spcBef>
                <a:spcPct val="20000"/>
              </a:spcBef>
            </a:pPr>
            <a:r>
              <a:rPr lang="ru-RU" sz="4100" b="1" dirty="0">
                <a:solidFill>
                  <a:schemeClr val="tx2">
                    <a:lumMod val="75000"/>
                  </a:schemeClr>
                </a:solidFill>
                <a:latin typeface="Yeseva One" panose="02000503090000020003" pitchFamily="2" charset="0"/>
              </a:rPr>
              <a:t>СПАСИБО ЗА </a:t>
            </a:r>
          </a:p>
          <a:p>
            <a:pPr algn="ctr" defTabSz="779083">
              <a:spcBef>
                <a:spcPct val="20000"/>
              </a:spcBef>
            </a:pPr>
            <a:r>
              <a:rPr lang="ru-RU" sz="4100" b="1" dirty="0">
                <a:solidFill>
                  <a:schemeClr val="tx2">
                    <a:lumMod val="75000"/>
                  </a:schemeClr>
                </a:solidFill>
                <a:latin typeface="Yeseva One" panose="02000503090000020003" pitchFamily="2" charset="0"/>
              </a:rPr>
              <a:t>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65390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17312</TotalTime>
  <Words>516</Words>
  <Application>Microsoft Office PowerPoint</Application>
  <PresentationFormat>Экран (16:9)</PresentationFormat>
  <Paragraphs>129</Paragraphs>
  <Slides>9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Dell</dc:creator>
  <cp:lastModifiedBy>Александр Александрович Орлов</cp:lastModifiedBy>
  <cp:revision>477</cp:revision>
  <dcterms:created xsi:type="dcterms:W3CDTF">2021-02-15T15:02:48Z</dcterms:created>
  <dcterms:modified xsi:type="dcterms:W3CDTF">2024-08-27T09:26:11Z</dcterms:modified>
</cp:coreProperties>
</file>