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5"/>
  </p:notesMasterIdLst>
  <p:sldIdLst>
    <p:sldId id="312" r:id="rId2"/>
    <p:sldId id="298" r:id="rId3"/>
    <p:sldId id="313" r:id="rId4"/>
    <p:sldId id="314" r:id="rId5"/>
    <p:sldId id="315" r:id="rId6"/>
    <p:sldId id="316" r:id="rId7"/>
    <p:sldId id="317" r:id="rId8"/>
    <p:sldId id="318" r:id="rId9"/>
    <p:sldId id="320" r:id="rId10"/>
    <p:sldId id="319" r:id="rId11"/>
    <p:sldId id="342" r:id="rId12"/>
    <p:sldId id="343" r:id="rId13"/>
    <p:sldId id="344" r:id="rId14"/>
    <p:sldId id="345" r:id="rId15"/>
    <p:sldId id="346" r:id="rId16"/>
    <p:sldId id="348" r:id="rId17"/>
    <p:sldId id="323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274" r:id="rId3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081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8162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224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6325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040711" algn="l" defTabSz="816284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448852" algn="l" defTabSz="816284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2856995" algn="l" defTabSz="816284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265137" algn="l" defTabSz="816284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BF5CE"/>
    <a:srgbClr val="10253F"/>
    <a:srgbClr val="000000"/>
    <a:srgbClr val="DCE6F2"/>
    <a:srgbClr val="08538A"/>
    <a:srgbClr val="A2DBE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0" autoAdjust="0"/>
    <p:restoredTop sz="92962" autoAdjust="0"/>
  </p:normalViewPr>
  <p:slideViewPr>
    <p:cSldViewPr>
      <p:cViewPr>
        <p:scale>
          <a:sx n="100" d="100"/>
          <a:sy n="100" d="100"/>
        </p:scale>
        <p:origin x="-2424" y="-786"/>
      </p:cViewPr>
      <p:guideLst>
        <p:guide orient="horz" pos="23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4;&#1088;&#1083;&#1086;&#1074;%20&#1040;&#1040;%20&#1089;%20&#1089;&#1090;&#1072;&#1088;&#1086;&#1075;&#1086;%20&#1082;&#1086;&#1084;&#1087;&#1072;\&#1087;&#1077;&#1088;&#1077;&#1087;&#1080;&#1089;&#1082;&#1072;\&#1074;&#1085;&#1091;&#1090;&#1088;&#1077;&#1085;&#1085;&#1103;&#1103;%20&#1087;&#1077;&#1088;&#1077;&#1087;&#1080;&#1089;&#1082;&#1072;\&#1040;%202023\&#1057;&#1041;&#1054;&#1056;&#1053;&#1048;&#1050;%20&#1051;&#1054;%20&#1085;&#1072;%202022\&#1075;&#1088;&#1072;&#1092;&#1080;&#1082;&#1080;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r>
              <a:rPr lang="ru-RU" sz="12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Количество </a:t>
            </a:r>
            <a:endParaRPr lang="en-US" sz="1200" b="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 sz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r>
              <a:rPr lang="ru-RU" sz="1200" b="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проектов </a:t>
            </a:r>
            <a:r>
              <a:rPr lang="ru-RU" sz="12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изменений</a:t>
            </a:r>
          </a:p>
          <a:p>
            <a:pPr algn="l">
              <a:defRPr sz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r>
              <a:rPr lang="ru-RU" sz="12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 схемы территориального </a:t>
            </a:r>
            <a:endParaRPr lang="en-US" sz="1200" b="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 sz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r>
              <a:rPr lang="ru-RU" sz="1200" b="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планирования </a:t>
            </a:r>
            <a:endParaRPr lang="ru-RU" sz="1200" b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 sz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r>
              <a:rPr lang="ru-RU" sz="1200" b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Российской Федерации</a:t>
            </a:r>
          </a:p>
        </c:rich>
      </c:tx>
      <c:layout>
        <c:manualLayout>
          <c:xMode val="edge"/>
          <c:yMode val="edge"/>
          <c:x val="0.55447974517963294"/>
          <c:y val="0.180188916822430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92540773775982"/>
          <c:y val="0.14485712850747004"/>
          <c:w val="0.44448703246276838"/>
          <c:h val="0.7338986421109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Лист1!$G$4</c:f>
              <c:strCache>
                <c:ptCount val="1"/>
                <c:pt idx="0">
                  <c:v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cat>
            <c:strRef>
              <c:f>Лист1!$G$4</c:f>
              <c:strCache>
                <c:ptCount val="1"/>
                <c:pt idx="0">
                  <c:v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Лист1!$D$7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Лист1!$G$4</c:f>
              <c:strCache>
                <c:ptCount val="1"/>
                <c:pt idx="0">
                  <c:v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12960"/>
        <c:axId val="72274432"/>
      </c:barChart>
      <c:catAx>
        <c:axId val="11031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72274432"/>
        <c:crosses val="autoZero"/>
        <c:auto val="1"/>
        <c:lblAlgn val="ctr"/>
        <c:lblOffset val="100"/>
        <c:noMultiLvlLbl val="0"/>
      </c:catAx>
      <c:valAx>
        <c:axId val="7227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10312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211471923673777"/>
          <c:y val="0.63001821973751471"/>
          <c:w val="0.31616271849906863"/>
          <c:h val="0.28932782882351787"/>
        </c:manualLayout>
      </c:layout>
      <c:overlay val="0"/>
      <c:txPr>
        <a:bodyPr/>
        <a:lstStyle/>
        <a:p>
          <a:pPr>
            <a:defRPr sz="180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94658516995378E-2"/>
          <c:y val="0.16380630000221505"/>
          <c:w val="0.63595597756897682"/>
          <c:h val="0.6033404953252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Лист1!$F$450</c:f>
              <c:strCache>
                <c:ptCount val="1"/>
                <c:pt idx="0">
                  <c:v>Предложение заинтересованных лиц  о внесении изменений в ПЗЗ МО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Лист1!$E$451:$E$453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Лист1!$F$451:$F$453</c:f>
              <c:numCache>
                <c:formatCode>General</c:formatCode>
                <c:ptCount val="3"/>
                <c:pt idx="0">
                  <c:v>231</c:v>
                </c:pt>
                <c:pt idx="1">
                  <c:v>457</c:v>
                </c:pt>
                <c:pt idx="2">
                  <c:v>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782592"/>
        <c:axId val="72225856"/>
      </c:barChart>
      <c:catAx>
        <c:axId val="116782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72225856"/>
        <c:crosses val="autoZero"/>
        <c:auto val="1"/>
        <c:lblAlgn val="ctr"/>
        <c:lblOffset val="100"/>
        <c:noMultiLvlLbl val="0"/>
      </c:catAx>
      <c:valAx>
        <c:axId val="7222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1678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13098362477025"/>
          <c:y val="0.24260183687976108"/>
          <c:w val="0.25419511675387618"/>
          <c:h val="0.36634071884382496"/>
        </c:manualLayout>
      </c:layout>
      <c:overlay val="0"/>
      <c:txPr>
        <a:bodyPr/>
        <a:lstStyle/>
        <a:p>
          <a:pPr>
            <a:defRPr sz="280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14366427702639E-2"/>
          <c:y val="0.10913513694556815"/>
          <c:w val="0.64860315342835839"/>
          <c:h val="0.69879960233176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Лист1!$F$459</c:f>
              <c:strCache>
                <c:ptCount val="1"/>
                <c:pt idx="0">
                  <c:v>Распоряжения о подготовке проектов о внесении изменений в ПЗЗ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Лист1!$E$460:$E$462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Лист1!$F$460:$F$462</c:f>
              <c:numCache>
                <c:formatCode>General</c:formatCode>
                <c:ptCount val="3"/>
                <c:pt idx="0">
                  <c:v>29</c:v>
                </c:pt>
                <c:pt idx="1">
                  <c:v>40</c:v>
                </c:pt>
                <c:pt idx="2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71264"/>
        <c:axId val="72065600"/>
      </c:barChart>
      <c:catAx>
        <c:axId val="11617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72065600"/>
        <c:crosses val="autoZero"/>
        <c:auto val="1"/>
        <c:lblAlgn val="ctr"/>
        <c:lblOffset val="100"/>
        <c:noMultiLvlLbl val="0"/>
      </c:catAx>
      <c:valAx>
        <c:axId val="7206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16171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55336871401759E-2"/>
          <c:y val="0.15913003498209288"/>
          <c:w val="0.64489795530790983"/>
          <c:h val="0.66985396803053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Лист1!$F$421</c:f>
              <c:strCache>
                <c:ptCount val="1"/>
                <c:pt idx="0">
                  <c:v>Материалы проектов правил землепользования и застройки МО.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Лист1!$E$422:$E$424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Лист1!$F$422:$F$424</c:f>
              <c:numCache>
                <c:formatCode>General</c:formatCode>
                <c:ptCount val="3"/>
                <c:pt idx="0">
                  <c:v>176</c:v>
                </c:pt>
                <c:pt idx="1">
                  <c:v>177</c:v>
                </c:pt>
                <c:pt idx="2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60864"/>
        <c:axId val="72069056"/>
      </c:barChart>
      <c:catAx>
        <c:axId val="11626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72069056"/>
        <c:crosses val="autoZero"/>
        <c:auto val="1"/>
        <c:lblAlgn val="ctr"/>
        <c:lblOffset val="100"/>
        <c:noMultiLvlLbl val="0"/>
      </c:catAx>
      <c:valAx>
        <c:axId val="72069056"/>
        <c:scaling>
          <c:orientation val="minMax"/>
          <c:max val="180"/>
          <c:min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16260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05074365704287E-2"/>
          <c:y val="0.29653944298629337"/>
          <c:w val="0.61562872942432922"/>
          <c:h val="0.59488010231646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Лист1!$F$434</c:f>
              <c:strCache>
                <c:ptCount val="1"/>
                <c:pt idx="0">
                  <c:v>Утвержденные ПЗЗ муниципальных образований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Лист1!$E$435:$E$437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Лист1!$F$435:$F$437</c:f>
              <c:numCache>
                <c:formatCode>General</c:formatCode>
                <c:ptCount val="3"/>
                <c:pt idx="0">
                  <c:v>39</c:v>
                </c:pt>
                <c:pt idx="1">
                  <c:v>88</c:v>
                </c:pt>
                <c:pt idx="2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28704"/>
        <c:axId val="72072512"/>
      </c:barChart>
      <c:catAx>
        <c:axId val="117128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72072512"/>
        <c:crosses val="autoZero"/>
        <c:auto val="1"/>
        <c:lblAlgn val="ctr"/>
        <c:lblOffset val="100"/>
        <c:noMultiLvlLbl val="0"/>
      </c:catAx>
      <c:valAx>
        <c:axId val="7207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1712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91412065326071"/>
          <c:y val="0.33356811857089974"/>
          <c:w val="0.21041916041586775"/>
          <c:h val="0.53863261550016561"/>
        </c:manualLayout>
      </c:layout>
      <c:overlay val="0"/>
      <c:txPr>
        <a:bodyPr/>
        <a:lstStyle/>
        <a:p>
          <a:pPr>
            <a:defRPr sz="280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Лист1!$O$84</c:f>
              <c:strCache>
                <c:ptCount val="1"/>
                <c:pt idx="0">
                  <c:v>Уведомления о размещении проекта  изменении в СТП МР</c:v>
                </c:pt>
              </c:strCache>
            </c:strRef>
          </c:tx>
          <c:invertIfNegative val="0"/>
          <c:cat>
            <c:strRef>
              <c:f>Лист1!$N$85:$N$88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Лист1!$O$85:$O$88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Лист1!$P$84</c:f>
              <c:strCache>
                <c:ptCount val="1"/>
                <c:pt idx="0">
                  <c:v>Утвержденные изменения в СТП МР</c:v>
                </c:pt>
              </c:strCache>
            </c:strRef>
          </c:tx>
          <c:invertIfNegative val="0"/>
          <c:cat>
            <c:strRef>
              <c:f>Лист1!$N$85:$N$88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Лист1!$P$85:$P$88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063744"/>
        <c:axId val="100513984"/>
        <c:axId val="0"/>
      </c:bar3DChart>
      <c:catAx>
        <c:axId val="11606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00513984"/>
        <c:crossesAt val="0"/>
        <c:auto val="1"/>
        <c:lblAlgn val="ctr"/>
        <c:lblOffset val="100"/>
        <c:noMultiLvlLbl val="0"/>
      </c:catAx>
      <c:valAx>
        <c:axId val="100513984"/>
        <c:scaling>
          <c:orientation val="minMax"/>
          <c:max val="4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6063744"/>
        <c:crosses val="autoZero"/>
        <c:crossBetween val="between"/>
        <c:majorUnit val="1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295274826697893"/>
          <c:y val="0.11158471259474466"/>
          <c:w val="0.31950042799998374"/>
          <c:h val="0.74931554186314309"/>
        </c:manualLayout>
      </c:layout>
      <c:overlay val="0"/>
      <c:txPr>
        <a:bodyPr/>
        <a:lstStyle/>
        <a:p>
          <a:pPr>
            <a:defRPr sz="200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637282067498112E-2"/>
          <c:y val="3.3420311818937481E-2"/>
          <c:w val="0.81593961469216814"/>
          <c:h val="0.66221384856452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Лист1!$AA$526</c:f>
              <c:strCache>
                <c:ptCount val="1"/>
                <c:pt idx="0">
                  <c:v>Доля поселений в районе, в отношении которых утверждены генпланы на всю территорию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Лист1!$X$527:$X$543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Лист1!$AA$527:$AA$543</c:f>
              <c:numCache>
                <c:formatCode>0%</c:formatCode>
                <c:ptCount val="17"/>
                <c:pt idx="0">
                  <c:v>0.8571428571428571</c:v>
                </c:pt>
                <c:pt idx="1">
                  <c:v>0.7142857142857143</c:v>
                </c:pt>
                <c:pt idx="2">
                  <c:v>0.4</c:v>
                </c:pt>
                <c:pt idx="3">
                  <c:v>0.94736842105263153</c:v>
                </c:pt>
                <c:pt idx="4">
                  <c:v>0.91666666666666663</c:v>
                </c:pt>
                <c:pt idx="5">
                  <c:v>0.94117647058823528</c:v>
                </c:pt>
                <c:pt idx="6">
                  <c:v>0.72727272727272729</c:v>
                </c:pt>
                <c:pt idx="7">
                  <c:v>1</c:v>
                </c:pt>
                <c:pt idx="8">
                  <c:v>1</c:v>
                </c:pt>
                <c:pt idx="9">
                  <c:v>0.8</c:v>
                </c:pt>
                <c:pt idx="10">
                  <c:v>0.8</c:v>
                </c:pt>
                <c:pt idx="11">
                  <c:v>0.42857142857142855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0.84615384615384615</c:v>
                </c:pt>
              </c:numCache>
            </c:numRef>
          </c:val>
        </c:ser>
        <c:ser>
          <c:idx val="1"/>
          <c:order val="1"/>
          <c:tx>
            <c:strRef>
              <c:f>Лист1!$AB$526</c:f>
              <c:strCache>
                <c:ptCount val="1"/>
                <c:pt idx="0">
                  <c:v>Доля поселений в районе, в отношении которых утверждены генпланы на часть территории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Лист1!$X$527:$X$543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Лист1!$AB$527:$AB$543</c:f>
              <c:numCache>
                <c:formatCode>0%</c:formatCode>
                <c:ptCount val="17"/>
                <c:pt idx="0">
                  <c:v>0.1428571428571429</c:v>
                </c:pt>
                <c:pt idx="1">
                  <c:v>0.2857142857142857</c:v>
                </c:pt>
                <c:pt idx="2">
                  <c:v>0.6</c:v>
                </c:pt>
                <c:pt idx="3">
                  <c:v>5.2631578947368474E-2</c:v>
                </c:pt>
                <c:pt idx="4">
                  <c:v>8.333333333333337E-2</c:v>
                </c:pt>
                <c:pt idx="5">
                  <c:v>5.8823529411764719E-2</c:v>
                </c:pt>
                <c:pt idx="6">
                  <c:v>0.27272727272727271</c:v>
                </c:pt>
                <c:pt idx="7">
                  <c:v>0</c:v>
                </c:pt>
                <c:pt idx="8">
                  <c:v>0</c:v>
                </c:pt>
                <c:pt idx="9">
                  <c:v>0.19999999999999996</c:v>
                </c:pt>
                <c:pt idx="10">
                  <c:v>0.19999999999999996</c:v>
                </c:pt>
                <c:pt idx="11">
                  <c:v>0.5714285714285714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0.15384615384615385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441152"/>
        <c:axId val="121383168"/>
      </c:barChart>
      <c:catAx>
        <c:axId val="11544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21383168"/>
        <c:crosses val="autoZero"/>
        <c:auto val="1"/>
        <c:lblAlgn val="ctr"/>
        <c:lblOffset val="100"/>
        <c:noMultiLvlLbl val="0"/>
      </c:catAx>
      <c:valAx>
        <c:axId val="121383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44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97304749215526E-2"/>
          <c:y val="4.0855751787257928E-2"/>
          <c:w val="0.59831113374641542"/>
          <c:h val="0.6903920812541960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Лист1!$F$526</c:f>
              <c:strCache>
                <c:ptCount val="1"/>
                <c:pt idx="0">
                  <c:v>Доля поселений в районе, в отношении которых утверждены генпланы на всю территорию</c:v>
                </c:pt>
              </c:strCache>
            </c:strRef>
          </c:tx>
          <c:invertIfNegative val="0"/>
          <c:cat>
            <c:strRef>
              <c:f>Лист1!$C$527:$C$543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Лист1!$F$527:$F$543</c:f>
              <c:numCache>
                <c:formatCode>0%</c:formatCode>
                <c:ptCount val="17"/>
                <c:pt idx="0">
                  <c:v>0.8571428571428571</c:v>
                </c:pt>
                <c:pt idx="1">
                  <c:v>0.7142857142857143</c:v>
                </c:pt>
                <c:pt idx="2">
                  <c:v>0.53333333333333333</c:v>
                </c:pt>
                <c:pt idx="3">
                  <c:v>0.94736842105263153</c:v>
                </c:pt>
                <c:pt idx="4">
                  <c:v>0.91666666666666663</c:v>
                </c:pt>
                <c:pt idx="5">
                  <c:v>0.94117647058823528</c:v>
                </c:pt>
                <c:pt idx="6">
                  <c:v>0.81818181818181823</c:v>
                </c:pt>
                <c:pt idx="7">
                  <c:v>1</c:v>
                </c:pt>
                <c:pt idx="8">
                  <c:v>1</c:v>
                </c:pt>
                <c:pt idx="9">
                  <c:v>0.8</c:v>
                </c:pt>
                <c:pt idx="10">
                  <c:v>0.8</c:v>
                </c:pt>
                <c:pt idx="11">
                  <c:v>0.42857142857142855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0.5</c:v>
                </c:pt>
                <c:pt idx="16">
                  <c:v>0.84615384615384615</c:v>
                </c:pt>
              </c:numCache>
            </c:numRef>
          </c:val>
        </c:ser>
        <c:ser>
          <c:idx val="3"/>
          <c:order val="1"/>
          <c:tx>
            <c:strRef>
              <c:f>Лист1!$G$526</c:f>
              <c:strCache>
                <c:ptCount val="1"/>
                <c:pt idx="0">
                  <c:v>Доля поселений в районе, в отношении которых утверждены генпланы на часть территории</c:v>
                </c:pt>
              </c:strCache>
            </c:strRef>
          </c:tx>
          <c:invertIfNegative val="0"/>
          <c:cat>
            <c:strRef>
              <c:f>Лист1!$C$527:$C$543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Лист1!$G$527:$G$543</c:f>
              <c:numCache>
                <c:formatCode>0%</c:formatCode>
                <c:ptCount val="17"/>
                <c:pt idx="0">
                  <c:v>0.1428571428571429</c:v>
                </c:pt>
                <c:pt idx="1">
                  <c:v>0.2857142857142857</c:v>
                </c:pt>
                <c:pt idx="2">
                  <c:v>0.46666666666666667</c:v>
                </c:pt>
                <c:pt idx="3">
                  <c:v>5.2631578947368474E-2</c:v>
                </c:pt>
                <c:pt idx="4">
                  <c:v>8.333333333333337E-2</c:v>
                </c:pt>
                <c:pt idx="5">
                  <c:v>5.8823529411764719E-2</c:v>
                </c:pt>
                <c:pt idx="6">
                  <c:v>0.18181818181818177</c:v>
                </c:pt>
                <c:pt idx="7">
                  <c:v>0</c:v>
                </c:pt>
                <c:pt idx="8">
                  <c:v>0</c:v>
                </c:pt>
                <c:pt idx="9">
                  <c:v>0.19999999999999996</c:v>
                </c:pt>
                <c:pt idx="10">
                  <c:v>0.19999999999999996</c:v>
                </c:pt>
                <c:pt idx="11">
                  <c:v>0.5714285714285714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0.5</c:v>
                </c:pt>
                <c:pt idx="16">
                  <c:v>0.15384615384615385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475968"/>
        <c:axId val="121384896"/>
      </c:barChart>
      <c:catAx>
        <c:axId val="115475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21384896"/>
        <c:crosses val="autoZero"/>
        <c:auto val="1"/>
        <c:lblAlgn val="ctr"/>
        <c:lblOffset val="100"/>
        <c:noMultiLvlLbl val="0"/>
      </c:catAx>
      <c:valAx>
        <c:axId val="121384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475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Лист1!$Q$84</c:f>
              <c:strCache>
                <c:ptCount val="1"/>
                <c:pt idx="0">
                  <c:v>Уведомления о размещении проекта генерального плана (изменения в них)</c:v>
                </c:pt>
              </c:strCache>
            </c:strRef>
          </c:tx>
          <c:invertIfNegative val="0"/>
          <c:cat>
            <c:strRef>
              <c:f>Лист1!$N$85:$N$88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Лист1!$Q$85:$Q$88</c:f>
              <c:numCache>
                <c:formatCode>General</c:formatCode>
                <c:ptCount val="4"/>
                <c:pt idx="0">
                  <c:v>32</c:v>
                </c:pt>
                <c:pt idx="1">
                  <c:v>26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Лист1!$R$84</c:f>
              <c:strCache>
                <c:ptCount val="1"/>
                <c:pt idx="0">
                  <c:v>Утвержденные генеральные планы (изменения в них)</c:v>
                </c:pt>
              </c:strCache>
            </c:strRef>
          </c:tx>
          <c:invertIfNegative val="0"/>
          <c:cat>
            <c:strRef>
              <c:f>Лист1!$N$85:$N$88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Лист1!$R$85:$R$88</c:f>
              <c:numCache>
                <c:formatCode>General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574272"/>
        <c:axId val="121388352"/>
        <c:axId val="0"/>
      </c:bar3DChart>
      <c:catAx>
        <c:axId val="11557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21388352"/>
        <c:crossesAt val="0"/>
        <c:auto val="1"/>
        <c:lblAlgn val="ctr"/>
        <c:lblOffset val="100"/>
        <c:noMultiLvlLbl val="0"/>
      </c:catAx>
      <c:valAx>
        <c:axId val="12138835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55742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413933745303702"/>
          <c:y val="8.5575032723787484E-2"/>
          <c:w val="0.29905404029305993"/>
          <c:h val="0.80734452179243377"/>
        </c:manualLayout>
      </c:layout>
      <c:overlay val="0"/>
      <c:txPr>
        <a:bodyPr/>
        <a:lstStyle/>
        <a:p>
          <a:pPr>
            <a:defRPr sz="1800" b="0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47248283713054E-2"/>
          <c:y val="1.8570522071871907E-2"/>
          <c:w val="0.90951402095705014"/>
          <c:h val="0.70838694102342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Лист1!$E$491</c:f>
              <c:strCache>
                <c:ptCount val="1"/>
                <c:pt idx="0">
                  <c:v>Количество проектов генпланов, изменений в них, срок завершения которых должен быть 2022 год (информация ОМСУ)</c:v>
                </c:pt>
              </c:strCache>
            </c:strRef>
          </c:tx>
          <c:invertIfNegative val="0"/>
          <c:cat>
            <c:strRef>
              <c:f>Лист1!$D$492:$D$508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Лист1!$E$492:$E$508</c:f>
              <c:numCache>
                <c:formatCode>General</c:formatCode>
                <c:ptCount val="17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3</c:v>
                </c:pt>
                <c:pt idx="5">
                  <c:v>9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8</c:v>
                </c:pt>
                <c:pt idx="11">
                  <c:v>9</c:v>
                </c:pt>
                <c:pt idx="12">
                  <c:v>1</c:v>
                </c:pt>
                <c:pt idx="13">
                  <c:v>12</c:v>
                </c:pt>
                <c:pt idx="14">
                  <c:v>1</c:v>
                </c:pt>
                <c:pt idx="15">
                  <c:v>7</c:v>
                </c:pt>
                <c:pt idx="16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Лист1!$F$491</c:f>
              <c:strCache>
                <c:ptCount val="1"/>
                <c:pt idx="0">
                  <c:v>Количество проектов генпланов, изменений в них, срок завершения которых осуществится в 2022 году (по мнению КГП ЛО на январь)</c:v>
                </c:pt>
              </c:strCache>
            </c:strRef>
          </c:tx>
          <c:invertIfNegative val="0"/>
          <c:cat>
            <c:strRef>
              <c:f>Лист1!$D$492:$D$508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Лист1!$F$492:$F$508</c:f>
              <c:numCache>
                <c:formatCode>General</c:formatCode>
                <c:ptCount val="17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9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4</c:v>
                </c:pt>
                <c:pt idx="16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Лист1!$G$491</c:f>
              <c:strCache>
                <c:ptCount val="1"/>
                <c:pt idx="0">
                  <c:v>Количество проектов генпланов, утвержденных ПЛО в 2022 году</c:v>
                </c:pt>
              </c:strCache>
            </c:strRef>
          </c:tx>
          <c:invertIfNegative val="0"/>
          <c:cat>
            <c:strRef>
              <c:f>Лист1!$D$492:$D$508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Лист1!$G$492:$G$508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Лист1!$H$491</c:f>
              <c:strCache>
                <c:ptCount val="1"/>
                <c:pt idx="0">
                  <c:v>Количество проектов генпланов, изменений в них, поступивших в ПЛО на согласование в 2022 году</c:v>
                </c:pt>
              </c:strCache>
            </c:strRef>
          </c:tx>
          <c:invertIfNegative val="0"/>
          <c:cat>
            <c:strRef>
              <c:f>Лист1!$D$492:$D$508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Лист1!$H$492:$H$508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77376"/>
        <c:axId val="121408320"/>
      </c:barChart>
      <c:catAx>
        <c:axId val="115877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21408320"/>
        <c:crosses val="autoZero"/>
        <c:auto val="1"/>
        <c:lblAlgn val="ctr"/>
        <c:lblOffset val="100"/>
        <c:noMultiLvlLbl val="0"/>
      </c:catAx>
      <c:valAx>
        <c:axId val="12140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  <a:latin typeface="Candara" panose="020E0502030303020204" pitchFamily="34" charset="0"/>
              </a:defRPr>
            </a:pPr>
            <a:endParaRPr lang="ru-RU"/>
          </a:p>
        </c:txPr>
        <c:crossAx val="115877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68450239961169E-2"/>
          <c:y val="0.35466591845546835"/>
          <c:w val="0.49948729640733175"/>
          <c:h val="0.6684022517195366"/>
        </c:manualLayout>
      </c:layout>
      <c:pieChart>
        <c:varyColors val="1"/>
        <c:ser>
          <c:idx val="0"/>
          <c:order val="0"/>
          <c:tx>
            <c:strRef>
              <c:f>Лист1!$D$549</c:f>
              <c:strCache>
                <c:ptCount val="1"/>
                <c:pt idx="0">
                  <c:v>Количесвто поступивших проектов генеральных планов (изменений в них) в 2022 году</c:v>
                </c:pt>
              </c:strCache>
            </c:strRef>
          </c:tx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5286926852396948E-3"/>
                  <c:y val="2.18510884899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588341551336716E-3"/>
                  <c:y val="-5.2512014209020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latin typeface="Candara" panose="020E0502030303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Лист1!$C$550:$C$566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Лист1!$D$550:$D$566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7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900" baseline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900" baseline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900" baseline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900" baseline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900" baseline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900" baseline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pPr>
            <a:endParaRPr lang="ru-RU"/>
          </a:p>
        </c:txPr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2"/>
        <c:delete val="1"/>
      </c:legendEntry>
      <c:legendEntry>
        <c:idx val="14"/>
        <c:delete val="1"/>
      </c:legendEntry>
      <c:legendEntry>
        <c:idx val="15"/>
        <c:delete val="1"/>
      </c:legendEntry>
      <c:layout>
        <c:manualLayout>
          <c:xMode val="edge"/>
          <c:yMode val="edge"/>
          <c:x val="0.57553394112844347"/>
          <c:y val="0.12141702054883043"/>
          <c:w val="0.42446599769219362"/>
          <c:h val="0.87858297945116959"/>
        </c:manualLayout>
      </c:layout>
      <c:overlay val="0"/>
      <c:txPr>
        <a:bodyPr/>
        <a:lstStyle/>
        <a:p>
          <a:pPr>
            <a:defRPr sz="200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2901557946554E-3"/>
          <c:y val="0.32708133472043682"/>
          <c:w val="0.51490600555982191"/>
          <c:h val="0.61548411717266582"/>
        </c:manualLayout>
      </c:layout>
      <c:pieChart>
        <c:varyColors val="1"/>
        <c:ser>
          <c:idx val="0"/>
          <c:order val="0"/>
          <c:tx>
            <c:strRef>
              <c:f>Лист1!$T$549</c:f>
              <c:strCache>
                <c:ptCount val="1"/>
                <c:pt idx="0">
                  <c:v>Количесвто созданных согласительных комиссий по проектам изменений в генпланы в 2022году, ед.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txPr>
              <a:bodyPr/>
              <a:lstStyle/>
              <a:p>
                <a:pPr>
                  <a:defRPr sz="3200">
                    <a:latin typeface="Candara" panose="020E0502030303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Лист1!$S$550:$S$566</c:f>
              <c:strCache>
                <c:ptCount val="17"/>
                <c:pt idx="0">
                  <c:v>Бокситогорский район</c:v>
                </c:pt>
                <c:pt idx="1">
                  <c:v>Волосовский район</c:v>
                </c:pt>
                <c:pt idx="2">
                  <c:v>Волховский район</c:v>
                </c:pt>
                <c:pt idx="3">
                  <c:v>Всеволожскийй район</c:v>
                </c:pt>
                <c:pt idx="4">
                  <c:v>Выборгский район</c:v>
                </c:pt>
                <c:pt idx="5">
                  <c:v>Гатчинский район</c:v>
                </c:pt>
                <c:pt idx="6">
                  <c:v>Кингисеппский район</c:v>
                </c:pt>
                <c:pt idx="7">
                  <c:v>Киришский район</c:v>
                </c:pt>
                <c:pt idx="8">
                  <c:v>Кировский район</c:v>
                </c:pt>
                <c:pt idx="9">
                  <c:v>Лодейнопольский район</c:v>
                </c:pt>
                <c:pt idx="10">
                  <c:v>Ломоносовский район</c:v>
                </c:pt>
                <c:pt idx="11">
                  <c:v>Лужский район</c:v>
                </c:pt>
                <c:pt idx="12">
                  <c:v>Подпорожский район</c:v>
                </c:pt>
                <c:pt idx="13">
                  <c:v>Приозерский район</c:v>
                </c:pt>
                <c:pt idx="14">
                  <c:v>Сланцевский район</c:v>
                </c:pt>
                <c:pt idx="15">
                  <c:v>Тихвинский район</c:v>
                </c:pt>
                <c:pt idx="16">
                  <c:v>Тосненский район</c:v>
                </c:pt>
              </c:strCache>
            </c:strRef>
          </c:cat>
          <c:val>
            <c:numRef>
              <c:f>Лист1!$T$550:$T$566</c:f>
              <c:numCache>
                <c:formatCode>General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4"/>
        <c:delete val="1"/>
      </c:legendEntry>
      <c:legendEntry>
        <c:idx val="15"/>
        <c:delete val="1"/>
      </c:legendEntry>
      <c:layout>
        <c:manualLayout>
          <c:xMode val="edge"/>
          <c:yMode val="edge"/>
          <c:x val="0.53042500504839052"/>
          <c:y val="9.5950812914696676E-2"/>
          <c:w val="0.46957499495160948"/>
          <c:h val="0.83923627585701155"/>
        </c:manualLayout>
      </c:layout>
      <c:overlay val="0"/>
      <c:txPr>
        <a:bodyPr/>
        <a:lstStyle/>
        <a:p>
          <a:pPr>
            <a:defRPr sz="1900" baseline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54330708661422E-2"/>
          <c:y val="0.15785587281981731"/>
          <c:w val="0.70913366396789257"/>
          <c:h val="0.8244559382101615"/>
        </c:manualLayout>
      </c:layout>
      <c:pieChart>
        <c:varyColors val="1"/>
        <c:ser>
          <c:idx val="0"/>
          <c:order val="0"/>
          <c:tx>
            <c:strRef>
              <c:f>Лист1!$Q$59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Лист1!$R$58:$S$58</c:f>
              <c:strCache>
                <c:ptCount val="2"/>
                <c:pt idx="0">
                  <c:v>Направление в Комитет проектов генеральных планов МО (изменений в низ) на утверждение Правительством ЛО (ед.)</c:v>
                </c:pt>
                <c:pt idx="1">
                  <c:v>Утвержденные генеральные планы (изменения в них), ед.</c:v>
                </c:pt>
              </c:strCache>
            </c:strRef>
          </c:cat>
          <c:val>
            <c:numRef>
              <c:f>Лист1!$R$59:$S$59</c:f>
              <c:numCache>
                <c:formatCode>General</c:formatCode>
                <c:ptCount val="2"/>
                <c:pt idx="0">
                  <c:v>17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A0BD8E-062F-4607-9E68-5D63E8F5C1BE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CD7484-5656-475E-9729-82F86AC23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99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2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6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11" algn="l" defTabSz="816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52" algn="l" defTabSz="816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995" algn="l" defTabSz="816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37" algn="l" defTabSz="816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D7484-5656-475E-9729-82F86AC23A4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4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65EB1-D151-4BAF-9872-40FEB51A0636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28511-16EC-4AEF-AD5E-3400E9516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1C30A-DCA8-42AC-8B73-69739AD5B3F4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41E25-3362-4B52-9C96-72947CDC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4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282A6-C380-4E50-8BF3-561405FB8A48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1A428-CBDD-4B06-9D38-C72B72CABE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2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48DB8-D51F-41B6-843A-57630924A1AE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258B-B7CD-4999-B5A6-3683BE9AD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8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A92A1-0EBE-4817-9CB1-CFD492EAA477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29F81-D380-4C7E-B714-ED85F18981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2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EB73A-40CD-420A-82BD-F415BAF7BE6A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2330F-97EF-4EBA-9455-7A3EF4F4B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7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42" indent="0">
              <a:buNone/>
              <a:defRPr sz="1800" b="1"/>
            </a:lvl2pPr>
            <a:lvl3pPr marL="816284" indent="0">
              <a:buNone/>
              <a:defRPr sz="1600" b="1"/>
            </a:lvl3pPr>
            <a:lvl4pPr marL="1224426" indent="0">
              <a:buNone/>
              <a:defRPr sz="1400" b="1"/>
            </a:lvl4pPr>
            <a:lvl5pPr marL="1632568" indent="0">
              <a:buNone/>
              <a:defRPr sz="1400" b="1"/>
            </a:lvl5pPr>
            <a:lvl6pPr marL="2040711" indent="0">
              <a:buNone/>
              <a:defRPr sz="1400" b="1"/>
            </a:lvl6pPr>
            <a:lvl7pPr marL="2448852" indent="0">
              <a:buNone/>
              <a:defRPr sz="1400" b="1"/>
            </a:lvl7pPr>
            <a:lvl8pPr marL="2856995" indent="0">
              <a:buNone/>
              <a:defRPr sz="1400" b="1"/>
            </a:lvl8pPr>
            <a:lvl9pPr marL="326513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42" indent="0">
              <a:buNone/>
              <a:defRPr sz="1800" b="1"/>
            </a:lvl2pPr>
            <a:lvl3pPr marL="816284" indent="0">
              <a:buNone/>
              <a:defRPr sz="1600" b="1"/>
            </a:lvl3pPr>
            <a:lvl4pPr marL="1224426" indent="0">
              <a:buNone/>
              <a:defRPr sz="1400" b="1"/>
            </a:lvl4pPr>
            <a:lvl5pPr marL="1632568" indent="0">
              <a:buNone/>
              <a:defRPr sz="1400" b="1"/>
            </a:lvl5pPr>
            <a:lvl6pPr marL="2040711" indent="0">
              <a:buNone/>
              <a:defRPr sz="1400" b="1"/>
            </a:lvl6pPr>
            <a:lvl7pPr marL="2448852" indent="0">
              <a:buNone/>
              <a:defRPr sz="1400" b="1"/>
            </a:lvl7pPr>
            <a:lvl8pPr marL="2856995" indent="0">
              <a:buNone/>
              <a:defRPr sz="1400" b="1"/>
            </a:lvl8pPr>
            <a:lvl9pPr marL="326513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FDB2-6B02-4CEA-8462-B41C84FCB95A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E55AF-0245-45A6-A1B6-B10F11FB70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3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60FEC-EB96-4479-9993-515764AB583B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471EF-5A3E-4F1F-82A2-8E5990A65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B206F-9565-4E93-B043-618EA264211F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7CFE8-132A-499D-BDE3-6938C0586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42" indent="0">
              <a:buNone/>
              <a:defRPr sz="1100"/>
            </a:lvl2pPr>
            <a:lvl3pPr marL="816284" indent="0">
              <a:buNone/>
              <a:defRPr sz="900"/>
            </a:lvl3pPr>
            <a:lvl4pPr marL="1224426" indent="0">
              <a:buNone/>
              <a:defRPr sz="800"/>
            </a:lvl4pPr>
            <a:lvl5pPr marL="1632568" indent="0">
              <a:buNone/>
              <a:defRPr sz="800"/>
            </a:lvl5pPr>
            <a:lvl6pPr marL="2040711" indent="0">
              <a:buNone/>
              <a:defRPr sz="800"/>
            </a:lvl6pPr>
            <a:lvl7pPr marL="2448852" indent="0">
              <a:buNone/>
              <a:defRPr sz="800"/>
            </a:lvl7pPr>
            <a:lvl8pPr marL="2856995" indent="0">
              <a:buNone/>
              <a:defRPr sz="800"/>
            </a:lvl8pPr>
            <a:lvl9pPr marL="326513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BE6E-2B2C-4A28-8303-FCD69577C21A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7CE25-A48A-4A61-9117-575C6FA58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2" indent="0">
              <a:buNone/>
              <a:defRPr sz="2500"/>
            </a:lvl2pPr>
            <a:lvl3pPr marL="816284" indent="0">
              <a:buNone/>
              <a:defRPr sz="2200"/>
            </a:lvl3pPr>
            <a:lvl4pPr marL="1224426" indent="0">
              <a:buNone/>
              <a:defRPr sz="1800"/>
            </a:lvl4pPr>
            <a:lvl5pPr marL="1632568" indent="0">
              <a:buNone/>
              <a:defRPr sz="1800"/>
            </a:lvl5pPr>
            <a:lvl6pPr marL="2040711" indent="0">
              <a:buNone/>
              <a:defRPr sz="1800"/>
            </a:lvl6pPr>
            <a:lvl7pPr marL="2448852" indent="0">
              <a:buNone/>
              <a:defRPr sz="1800"/>
            </a:lvl7pPr>
            <a:lvl8pPr marL="2856995" indent="0">
              <a:buNone/>
              <a:defRPr sz="1800"/>
            </a:lvl8pPr>
            <a:lvl9pPr marL="3265137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42" indent="0">
              <a:buNone/>
              <a:defRPr sz="1100"/>
            </a:lvl2pPr>
            <a:lvl3pPr marL="816284" indent="0">
              <a:buNone/>
              <a:defRPr sz="900"/>
            </a:lvl3pPr>
            <a:lvl4pPr marL="1224426" indent="0">
              <a:buNone/>
              <a:defRPr sz="800"/>
            </a:lvl4pPr>
            <a:lvl5pPr marL="1632568" indent="0">
              <a:buNone/>
              <a:defRPr sz="800"/>
            </a:lvl5pPr>
            <a:lvl6pPr marL="2040711" indent="0">
              <a:buNone/>
              <a:defRPr sz="800"/>
            </a:lvl6pPr>
            <a:lvl7pPr marL="2448852" indent="0">
              <a:buNone/>
              <a:defRPr sz="800"/>
            </a:lvl7pPr>
            <a:lvl8pPr marL="2856995" indent="0">
              <a:buNone/>
              <a:defRPr sz="800"/>
            </a:lvl8pPr>
            <a:lvl9pPr marL="326513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4DDF0-FAF4-4738-8904-978A6FD0DB92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A2693-9A2E-40A3-A0BF-893B2CEC1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3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28" tIns="40814" rIns="81628" bIns="4081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628" tIns="40814" rIns="81628" bIns="408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827A35-59E6-450E-85A0-EA69A7048322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CF8BC-878E-4BE1-BFB8-4F27DD7308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81628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07" indent="-306107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31" indent="-255089" algn="l" defTabSz="8162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55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98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39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82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24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65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08" indent="-204071" algn="l" defTabSz="816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2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4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6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68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11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52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95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37" algn="l" defTabSz="8162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10567" r="10227" b="29908"/>
          <a:stretch/>
        </p:blipFill>
        <p:spPr bwMode="auto">
          <a:xfrm>
            <a:off x="0" y="0"/>
            <a:ext cx="9160397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ый треугольник 10"/>
          <p:cNvSpPr/>
          <p:nvPr/>
        </p:nvSpPr>
        <p:spPr>
          <a:xfrm rot="1433439">
            <a:off x="-3183040" y="-7876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8336" y="-13925"/>
            <a:ext cx="9177067" cy="515742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F218C3-68F5-4E0B-B90D-8FA6CCF221C5}"/>
              </a:ext>
            </a:extLst>
          </p:cNvPr>
          <p:cNvSpPr txBox="1"/>
          <p:nvPr/>
        </p:nvSpPr>
        <p:spPr>
          <a:xfrm>
            <a:off x="730027" y="1131590"/>
            <a:ext cx="7560839" cy="2217231"/>
          </a:xfrm>
          <a:prstGeom prst="rect">
            <a:avLst/>
          </a:prstGeom>
          <a:noFill/>
        </p:spPr>
        <p:txBody>
          <a:bodyPr wrap="square" lIns="62188" tIns="31094" rIns="62188" bIns="31094">
            <a:spAutoFit/>
          </a:bodyPr>
          <a:lstStyle/>
          <a:p>
            <a:pPr lvl="0"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О результатах </a:t>
            </a:r>
          </a:p>
          <a:p>
            <a:pPr lvl="0"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работы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отдела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территориального планирования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и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радостроительного зонирования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lvl="0"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в 2022 году и задачах на 2023 год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700B3ED-7B20-408D-986C-0005C6EED1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44" y="185306"/>
            <a:ext cx="1656184" cy="329698"/>
          </a:xfrm>
          <a:prstGeom prst="rect">
            <a:avLst/>
          </a:prstGeom>
        </p:spPr>
      </p:pic>
      <p:pic>
        <p:nvPicPr>
          <p:cNvPr id="9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1" y="176910"/>
            <a:ext cx="590815" cy="67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92;p1"/>
          <p:cNvSpPr txBox="1"/>
          <p:nvPr/>
        </p:nvSpPr>
        <p:spPr>
          <a:xfrm>
            <a:off x="388718" y="3885810"/>
            <a:ext cx="1807018" cy="74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78" tIns="62178" rIns="62178" bIns="62178" anchor="ctr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Докладчик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: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</a:p>
        </p:txBody>
      </p:sp>
      <p:sp>
        <p:nvSpPr>
          <p:cNvPr id="17" name="Google Shape;92;p1"/>
          <p:cNvSpPr txBox="1"/>
          <p:nvPr/>
        </p:nvSpPr>
        <p:spPr>
          <a:xfrm>
            <a:off x="3584376" y="3509423"/>
            <a:ext cx="5553100" cy="162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78" tIns="62178" rIns="62178" bIns="62178" anchor="ctr" anchorCtr="0">
            <a:noAutofit/>
          </a:bodyPr>
          <a:lstStyle/>
          <a:p>
            <a:pPr lvl="0" algn="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Начальник отдела территориального планирования и градостроительного зонирования </a:t>
            </a:r>
          </a:p>
          <a:p>
            <a:pPr lvl="0" algn="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Ольга Гениевна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Виленская</a:t>
            </a:r>
          </a:p>
          <a:p>
            <a:pPr lvl="0" algn="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Тел.: 8 (812) 539-45-91</a:t>
            </a:r>
          </a:p>
          <a:p>
            <a:pPr lvl="0" algn="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   Электронная почта: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og_vilenskaya@lenreg.ru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47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7037" y="-144463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769937"/>
            <a:ext cx="295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5114" y="590784"/>
            <a:ext cx="8207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Таким образом,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из 17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муниципальных районов Ленинградской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области 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концу 2023 года актуальными схемами территориального планирования могут быть обеспечены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муниципальных районов, что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составляет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40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общего количества документов.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 этом в интенсивно развивающихся Всеволожском, Выборгском, Приозерском муниципальных районах такая работа еще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 начата.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Минэкономразвития России считает недопустимой ситуацию, когда документы территориального планирования не актуализируются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течение 10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более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3018" y="-27147"/>
            <a:ext cx="85844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Подготовка генеральных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планов</a:t>
            </a:r>
            <a:b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вновь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образованных муниципальных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образований</a:t>
            </a:r>
            <a:b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в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связи с изменением административно-территориального устройства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Бокситогорский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муниципальный район – Лидское 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Самойловское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сельские поселения;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Волосовский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муниципальный район –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Бегуницкое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Большеврудское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Калитинское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Клопицкое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Рабитицкое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сельские поселения;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Лужский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муниципальный район -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Оредежское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сельское поселение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Проекты генеральных всех поселений подготовлены, согласованы и могут быть утверждены в 2023 году.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3900" y="1131590"/>
            <a:ext cx="8553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3018" y="-27147"/>
            <a:ext cx="85844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Подготовка генеральных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планов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сельских поселений в связи с отменой решения об отсутствии необходимости подготовки генеральных планов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и</a:t>
            </a:r>
            <a:b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о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подготовке правил землепользования и застройки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Тихвинский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муниципальный район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9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сельских поселений;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Тосненский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муниципальный район –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Шапкинское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сельское поселение.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Можно уверенно ожидать, что темпы работ сохранятся в Тихвинском муниципальном районе –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декабре 2022 года утвержден генеральный план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Ш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угозерского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сельского поселения,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январе 2023 года утвержден генеральный план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Коськовского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сельского поселения, завершается подготовка к утверждению генерального плана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Мелегежского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сельского поселения.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До конца года планируется завершить подготовку и утвердить генеральные планы всех сельских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поселений Тихвинского муниципального района 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Шапкинского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сельского поселения.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3900" y="1131590"/>
            <a:ext cx="8553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9779" y="-144463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6440"/>
            <a:ext cx="8584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Подготовка генеральных планов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поселений, отмененных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решением суда полностью или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частично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Гатчинский муниципальный район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Вырицкое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городское поселение;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Выборгский муниципальный район – Выборгское, Высоцкое, Советское городские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Гончаровское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Полянское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Красносельское сельские поселения 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Всеволожский муниципальный район 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Дубровское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городское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Лесколовское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сельское поселения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Ломоносовский муниципальный район 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Лебяженское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городское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поселение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5575" y="1275606"/>
            <a:ext cx="8553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7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9778" y="-155040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6440"/>
            <a:ext cx="85844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Подготовка генеральных планов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поселений, отмененных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решением суда полностью или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частично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Уведомление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 обеспечении доступа к проекту генерального плана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Вырицкого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городского поселения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 материалам по обоснованию поступило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Правительство Ленинградской области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31.01.2023.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Генеральный план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убровского городского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поселения 02.02.2023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представлен в Комитет градостроительной политики Ленинградской области для утверждения Правительством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Ленинградской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области.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настоящее время оба проекта рассматриваются органами исполнительной власти Ленинградской области.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5575" y="1275606"/>
            <a:ext cx="8553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8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9778" y="-155040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6440"/>
            <a:ext cx="85844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Подготовка генеральных планов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поселений применительно к территории поселения</a:t>
            </a:r>
            <a:b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в установленных границах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Генеральными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планами, утвержденными для территории муниципальных образований в установленных границах, обеспечены 159 из 179 поселений, а также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Сосновоборский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городской округ, что составляет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89 % от общего количества.</a:t>
            </a:r>
          </a:p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соответствии с ч. 2 ст. 23 Градостроительного кодекса РФ подготовка генерального плана до внесения изменений в Градостроительный кодекс РФ  Федеральным законом от 14.07.2022 № 350-ФЗ подготовка генерального плана могла осуществляться применительно к отдельным населенным пунктам, входящим в состав поселения,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 последующим внесением в генеральный план изменений, относящихся к другим частям территорий поселения.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5575" y="1275606"/>
            <a:ext cx="8553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2085" y="-132885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Обеспеченность муниципальных образований генеральными планами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460375" y="769937"/>
            <a:ext cx="80720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138706"/>
              </p:ext>
            </p:extLst>
          </p:nvPr>
        </p:nvGraphicFramePr>
        <p:xfrm>
          <a:off x="235013" y="784052"/>
          <a:ext cx="4382273" cy="416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518550"/>
              </p:ext>
            </p:extLst>
          </p:nvPr>
        </p:nvGraphicFramePr>
        <p:xfrm>
          <a:off x="4446602" y="849071"/>
          <a:ext cx="4692411" cy="417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44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1210" y="771550"/>
            <a:ext cx="8584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Таким образом, в отношении 29 поселений Ленинградской области требования федерального законодательства до настоящего времени не исполнены.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предыдущем году положительная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динамика (исходя из результатов работ по подготовке проектов и их утверждению) отмечается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только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одном из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12 муниципальных районов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Волховском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Надеемся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что темпы работ не будут снижены и в 2023 году.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2023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году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запланировано завершение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работы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Лужском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Ломоносовском, Всеволожском,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Кингисеппском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муниципальных районах.</a:t>
            </a:r>
          </a:p>
        </p:txBody>
      </p:sp>
    </p:spTree>
    <p:extLst>
      <p:ext uri="{BB962C8B-B14F-4D97-AF65-F5344CB8AC3E}">
        <p14:creationId xmlns:p14="http://schemas.microsoft.com/office/powerpoint/2010/main" val="4947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-113944"/>
            <a:ext cx="8701641" cy="853364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Динамика подготовки генеральных планов </a:t>
            </a:r>
          </a:p>
          <a:p>
            <a:pPr lvl="0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оселений Ленинградской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765175" y="732829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889837"/>
              </p:ext>
            </p:extLst>
          </p:nvPr>
        </p:nvGraphicFramePr>
        <p:xfrm>
          <a:off x="130555" y="849071"/>
          <a:ext cx="8552888" cy="409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82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3225" y="295741"/>
            <a:ext cx="840021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целом в настоящее время работа по подготовке генеральных планов поселений, изменений в указанные документы (в том числе с учетом предложений заинтересованных лиц) осуществляется в отношении 78 городских и сельских поселений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январе 2022 года Комитетом градостроительной политики Ленинградской области на основе сведений, представленных органами местного самоуправления Ленинградской области сформирован сводный план подготовки генеральных планов поселений (изменений в указанные документы).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 этом, по мнению Комитета градостроительной политики ЛО, планы органов местного самоуправления не были в достаточной степени обоснованы, в том числе не учитывали объемы работ, возможности администраций муниципальных образований по осуществлению контроля за ходом работ и приемки результатов работ.</a:t>
            </a:r>
          </a:p>
        </p:txBody>
      </p:sp>
    </p:spTree>
    <p:extLst>
      <p:ext uri="{BB962C8B-B14F-4D97-AF65-F5344CB8AC3E}">
        <p14:creationId xmlns:p14="http://schemas.microsoft.com/office/powerpoint/2010/main" val="25274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направления работы отдела. Территориальное планирование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49071"/>
            <a:ext cx="8584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Исполнение поручений Президента Российской Федерации и Правительства Российской Федерации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8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(основные).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Исполнение поручений Губернатора Ленинградской области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12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(основные).</a:t>
            </a:r>
          </a:p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Обеспечение согласования документов территориального планирования 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85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представленных к утверждению Правительством Ленинградской области проектов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документов территориального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планирования муниципальных образований Ленинградской области (изменений в указанные документы), подготовка проектов постановлений Правительства Ленинградской области 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27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294574" y="782181"/>
            <a:ext cx="6788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-113944"/>
            <a:ext cx="8701641" cy="853364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ru-RU" sz="2400" b="1" dirty="0" smtClean="0">
              <a:solidFill>
                <a:schemeClr val="accent2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lvl="0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Анализ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реализации планов </a:t>
            </a:r>
            <a:r>
              <a:rPr lang="ru-RU" sz="2400" b="1" dirty="0" err="1" smtClean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ОМСУ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lvl="0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подготовке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генеральных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планов поселений (изменений в них)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765175" y="732829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326741"/>
              </p:ext>
            </p:extLst>
          </p:nvPr>
        </p:nvGraphicFramePr>
        <p:xfrm>
          <a:off x="143900" y="849071"/>
          <a:ext cx="5940268" cy="419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228184" y="1059582"/>
            <a:ext cx="288032" cy="226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1996803"/>
            <a:ext cx="288032" cy="226933"/>
          </a:xfrm>
          <a:prstGeom prst="rect">
            <a:avLst/>
          </a:prstGeom>
          <a:solidFill>
            <a:srgbClr val="D3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39519" y="3136905"/>
            <a:ext cx="288032" cy="2269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239519" y="4163026"/>
            <a:ext cx="288032" cy="22693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6660232" y="837959"/>
            <a:ext cx="2153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Количество поселений, утверждение генеральных планов (изменений в них) запланировано ОМСУ в 2022 году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6572352" y="1893388"/>
            <a:ext cx="2479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Количество поселений, утверждение генеральных планов (изменений в них)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могли бы быть утверждены, по мнению Комитета градостроительной политики ЛО, в 2022 г.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6582708" y="3061805"/>
            <a:ext cx="2479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поселений, генеральные планы которых (изменения в них), утверждены Правительством ЛО 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2022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г.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F218C3-68F5-4E0B-B90D-8FA6CCF221C5}"/>
              </a:ext>
            </a:extLst>
          </p:cNvPr>
          <p:cNvSpPr txBox="1"/>
          <p:nvPr/>
        </p:nvSpPr>
        <p:spPr>
          <a:xfrm>
            <a:off x="6527551" y="3975028"/>
            <a:ext cx="238623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поселений, проекты генеральных планов которых (изменения в них) поступили в Правительство ЛО на согласование 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2022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7037" y="-144463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4122" y="674995"/>
            <a:ext cx="295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2118" y="248906"/>
            <a:ext cx="4906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Количество проектов генеральных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планов (изменений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них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поступивших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согласование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Правительство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Ленинградской области, ед.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83237" y="162391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Количество проектов, рассмотренных в рамках согласительных комиссий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 урегулированию разногласий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 проектам,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ед.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477703"/>
              </p:ext>
            </p:extLst>
          </p:nvPr>
        </p:nvGraphicFramePr>
        <p:xfrm>
          <a:off x="1" y="1044327"/>
          <a:ext cx="4716016" cy="39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176959"/>
              </p:ext>
            </p:extLst>
          </p:nvPr>
        </p:nvGraphicFramePr>
        <p:xfrm>
          <a:off x="4659478" y="931988"/>
          <a:ext cx="4392489" cy="421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33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-113944"/>
            <a:ext cx="8701641" cy="853364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sz="1800" b="0" i="0" u="none" strike="noStrike" kern="1200" baseline="0">
                <a:solidFill>
                  <a:srgbClr val="4F81BD">
                    <a:lumMod val="75000"/>
                  </a:srgb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Информация об утверждении генеральных планов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поселений, изменений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 них в 2022 году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765175" y="732829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547507"/>
              </p:ext>
            </p:extLst>
          </p:nvPr>
        </p:nvGraphicFramePr>
        <p:xfrm>
          <a:off x="235552" y="768085"/>
          <a:ext cx="460851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931389" y="1450171"/>
            <a:ext cx="288032" cy="226933"/>
          </a:xfrm>
          <a:prstGeom prst="rect">
            <a:avLst/>
          </a:prstGeom>
          <a:solidFill>
            <a:srgbClr val="D3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31389" y="3435846"/>
            <a:ext cx="288032" cy="226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A6F218C3-68F5-4E0B-B90D-8FA6CCF221C5}"/>
              </a:ext>
            </a:extLst>
          </p:cNvPr>
          <p:cNvSpPr txBox="1"/>
          <p:nvPr/>
        </p:nvSpPr>
        <p:spPr>
          <a:xfrm>
            <a:off x="5539548" y="1315892"/>
            <a:ext cx="27562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Количество генеральных планов, изменений в них, утвержденных Правительством ЛО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6F218C3-68F5-4E0B-B90D-8FA6CCF221C5}"/>
              </a:ext>
            </a:extLst>
          </p:cNvPr>
          <p:cNvSpPr txBox="1"/>
          <p:nvPr/>
        </p:nvSpPr>
        <p:spPr>
          <a:xfrm>
            <a:off x="5539548" y="3291830"/>
            <a:ext cx="27385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Количество генеральных планов, изменений в них, возвращенных на доработку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3039" y="990667"/>
            <a:ext cx="306463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2022 году рассмотрено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138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редакций проектов генеральных планов муниципальных образований, проектов изменений в них.</a:t>
            </a:r>
          </a:p>
          <a:p>
            <a:pPr lvl="0" algn="ctr">
              <a:spcAft>
                <a:spcPts val="1200"/>
              </a:spcAft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общем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количестве проектов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78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367678" y="312738"/>
            <a:ext cx="0" cy="45661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367678" y="237361"/>
            <a:ext cx="550002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Состав проекта генерального плана,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изменений в генеральный план: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Положение о территориальном планировании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(от 10 до 60 листов);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Карта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планируемого размещения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ОМЗ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(1 – 2 карты)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Карта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границ населенных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пунктов (1 – 2 карты)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Карта функциональных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зон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(1 – 2 карты)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Приложение к генеральному плану: описание местоположения границ населенных пунктов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(от 46 до 900 листов)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Состав материалов по обоснованию проекта: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Материалы по обоснованию в текстовой форме (от 50 до 500 листов)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Материалы по обоснованию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виде карт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 от 5 до 15 карт)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Исходно-разрешительная документация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(от 50 до 500 листов)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5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5516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23414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направления работы отдела. Градостроительное зонирование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49071"/>
            <a:ext cx="8584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обращений граждан и организаций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301.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предложений заинтересованных лиц о внесении изменений в правила землепользования и застройки муниципальных образований Ленинградской области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341.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Подготовка проектов распоряжений Комитета градостроительной политики Ленинградской области о подготовке проектов о внесении изменений в правила землепользования и застройки муниципальных образований Ленинградской области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115.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917575" y="699542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5516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23414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Рассмотрение предложений заинтересованных лиц о внесении изменений в ПЗЗ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917575" y="699542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730210"/>
              </p:ext>
            </p:extLst>
          </p:nvPr>
        </p:nvGraphicFramePr>
        <p:xfrm>
          <a:off x="258930" y="699542"/>
          <a:ext cx="8920450" cy="503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37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5516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23414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Подготовка проектов распоряжений КГП ЛО о подготовке проектов о внесении изменений в ПЗЗ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917575" y="699542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614383"/>
              </p:ext>
            </p:extLst>
          </p:nvPr>
        </p:nvGraphicFramePr>
        <p:xfrm>
          <a:off x="594556" y="798885"/>
          <a:ext cx="8219783" cy="437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1210" y="1267666"/>
            <a:ext cx="85844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материалов проектов правил землепользования и застройки муниципальных образований Ленинградской области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167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Подготовка проектов приказов Комитета градостроительной политики Ленинградской области об утверждении правил землепользования и застройки муниципальных образований Ленинградской области, о внесении изменений в правила землепользования и застройки муниципальных образований Ленинградской области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108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5516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23414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Рассмотрение материалов проектов ПЗЗ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917575" y="699542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629051"/>
              </p:ext>
            </p:extLst>
          </p:nvPr>
        </p:nvGraphicFramePr>
        <p:xfrm>
          <a:off x="307975" y="699542"/>
          <a:ext cx="8424936" cy="460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50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5516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23414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Подготовка проектов приказов КГП ЛО об утверждении ПЗЗ, о внесении изменений в ПЗЗ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917575" y="699542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499829"/>
              </p:ext>
            </p:extLst>
          </p:nvPr>
        </p:nvGraphicFramePr>
        <p:xfrm>
          <a:off x="214358" y="329084"/>
          <a:ext cx="8732381" cy="421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40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направления работы отдела. Территориальное планирование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49071"/>
            <a:ext cx="85844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Проведение семинаров, совещаний, рабочих встреч с участием органов местного самоуправления, разработчиков проектов документов территориального планирования 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51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обращений граждан и организаций-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525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Подготовка предложений по совершенствованию нормативных правовых основ территориального планирования 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деклараций о намерениях реализации инвестиционных проектов на территории Ленинградской области, ТЭО необходимости строительства (реконструкции) объектов, обращений о соответствии (несоответствии) целевого назначения земельных участков утвержденным в установленном порядке ДТП и ДПТ 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167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проекта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приаэродромной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территории аэродрома Санкт-Петербург (Пулково).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294574" y="782181"/>
            <a:ext cx="6788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3900" y="298170"/>
            <a:ext cx="85844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Участие в заседаниях комиссий по подготовке проектов правил землепользования и застройки муниципальных образований Ленинградской области в соответствии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 областным законом от 06.07.2022 № 82-оз «О приостановлении действия отдельных положений областного закона «О требованиях к составу и порядку деятельности комиссии по подготовке проекта правил землепользования и застройки на территории Ленинградской области» и об установлении особенностей применения требований к составу и порядку деятельности комиссии по подготовке проекта правил землепользования и застройки в 2022 году»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- 30.</a:t>
            </a: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Рассмотрение предложений о внесении изменений в правила землепользования и застройки муниципальных образований Ленинградской области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- 51 поселение.</a:t>
            </a:r>
          </a:p>
        </p:txBody>
      </p:sp>
    </p:spTree>
    <p:extLst>
      <p:ext uri="{BB962C8B-B14F-4D97-AF65-F5344CB8AC3E}">
        <p14:creationId xmlns:p14="http://schemas.microsoft.com/office/powerpoint/2010/main" val="19117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5516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23414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Задачи на 2023 год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49071"/>
            <a:ext cx="8584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 Совершенствование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законодательства о градостроительной деятельности в части территориального планирования и градостроительного зонирования, в том числе подготовка проекта нормативного правового акта Ленинградской области «Об утверждении состава, порядка подготовки документов территориального планирования муниципальных образований, порядка подготовки изменений и внесения их в такие документы», внесение изменений в нормативы градостроительного проектирования, завершение подготовки изменений Порядка рассмотрения в Администрации Ленинградской области проектов документов территориального планирования муниципальных образований Ленинградской области, проектов изменений в документы территориального планирования муниципальных образований Ленинградской области, представляемых на утверждение в Правительство Ленинградской области, утвержденного постановлением Правительства Ленинградской области от 16.03.2015 № 68.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66971" y="593180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5516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307975" y="23414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Задачи на 2023 год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49071"/>
            <a:ext cx="85844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 Проведение методической работы с органами местного самоуправления, в том числе семинара – совещания с участием органов местного самоуправления на тему: «Об особенностях содержания генеральных планов поселений, генерального плана городского округа Ленинградской области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».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3. Сокращение сроков рассмотрения проектов документов территориального планирования муниципальных образований, представляемых к утверждению Правительством Ленинградской области.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66971" y="593180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412" name="Picture 4" descr="Бесплатное фото Сила людей рука встреча успех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3344"/>
          <a:stretch/>
        </p:blipFill>
        <p:spPr bwMode="auto">
          <a:xfrm>
            <a:off x="-25574" y="0"/>
            <a:ext cx="1004460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433439">
            <a:off x="-3183040" y="-7876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08520" y="-236562"/>
            <a:ext cx="10127554" cy="619579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23678"/>
            <a:ext cx="7083627" cy="1450868"/>
          </a:xfrm>
          <a:prstGeom prst="rect">
            <a:avLst/>
          </a:prstGeom>
        </p:spPr>
        <p:txBody>
          <a:bodyPr wrap="square" lIns="62188" tIns="31094" rIns="62188" bIns="31094">
            <a:spAutoFit/>
          </a:bodyPr>
          <a:lstStyle/>
          <a:p>
            <a:pPr algn="ctr" defTabSz="779083">
              <a:spcBef>
                <a:spcPct val="20000"/>
              </a:spcBef>
            </a:pPr>
            <a:r>
              <a:rPr lang="ru-RU" sz="4100" b="1" dirty="0">
                <a:solidFill>
                  <a:schemeClr val="tx2">
                    <a:lumMod val="75000"/>
                  </a:schemeClr>
                </a:solidFill>
                <a:latin typeface="Yeseva One" panose="02000503090000020003" pitchFamily="2" charset="0"/>
              </a:rPr>
              <a:t>СПАСИБО ЗА </a:t>
            </a:r>
          </a:p>
          <a:p>
            <a:pPr algn="ctr" defTabSz="779083">
              <a:spcBef>
                <a:spcPct val="20000"/>
              </a:spcBef>
            </a:pPr>
            <a:r>
              <a:rPr lang="ru-RU" sz="4100" b="1" dirty="0">
                <a:solidFill>
                  <a:schemeClr val="tx2">
                    <a:lumMod val="75000"/>
                  </a:schemeClr>
                </a:solidFill>
                <a:latin typeface="Yeseva One" panose="02000503090000020003" pitchFamily="2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539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Согласование проектов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документов 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территориального планирования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49071"/>
            <a:ext cx="85844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обеспечение согласования изменений в схемы территориального планирования Российской Федерации (СТП РФ);</a:t>
            </a:r>
          </a:p>
          <a:p>
            <a:pPr marL="360000"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обеспечение согласования схем территориального планирования субъектов Российской Федерации (СТП субъектов РФ) (изменений в них), граничащих с Ленинградской областью;</a:t>
            </a:r>
          </a:p>
          <a:p>
            <a:pPr marL="540000"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обеспечение согласования и подготовки к утверждению изменений в схемы территориального планирования муниципальных районов Ленинградской области (СТП МР);</a:t>
            </a:r>
          </a:p>
          <a:p>
            <a:pPr marL="720000"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обеспечение согласования и подготовки к утверждению генеральных планов муниципальных образований Ленинградской области (изменений в указанные документы)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89260" y="528397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Согласование проектов изменений в СТП РФ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889260" y="528397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6F218C3-68F5-4E0B-B90D-8FA6CCF221C5}"/>
              </a:ext>
            </a:extLst>
          </p:cNvPr>
          <p:cNvSpPr txBox="1"/>
          <p:nvPr/>
        </p:nvSpPr>
        <p:spPr>
          <a:xfrm>
            <a:off x="123385" y="638176"/>
            <a:ext cx="43970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области федерального транспорта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железнодорожного, воздушного,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морского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внутреннего водного транспорта) и автомобильных дорог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федерального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– 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области федерального транспорта (в части трубопроводного транспорта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– 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области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энергетики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– 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области обороны страны и безопасности государства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- 1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913016"/>
              </p:ext>
            </p:extLst>
          </p:nvPr>
        </p:nvGraphicFramePr>
        <p:xfrm>
          <a:off x="4283478" y="659136"/>
          <a:ext cx="4860522" cy="441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46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7037" y="-144463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769937"/>
            <a:ext cx="295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5114" y="168275"/>
            <a:ext cx="8207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Порядок согласования проекта СТП Российской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Федерации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исключением проекта СТП Российской Федерации в области обороны страны и безопасности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государства)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органами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местного самоуправления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F218C3-68F5-4E0B-B90D-8FA6CCF221C5}"/>
              </a:ext>
            </a:extLst>
          </p:cNvPr>
          <p:cNvSpPr txBox="1"/>
          <p:nvPr/>
        </p:nvSpPr>
        <p:spPr>
          <a:xfrm>
            <a:off x="180976" y="1340773"/>
            <a:ext cx="9134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(утвержден постановлением Правительства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Ленинградской области от 22.11.2019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№ 541)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F:\Орлов АА с старого компа\переписка\внутренняя переписка\А 2023\СБОРНИК ЛО на 2022\Xerox Scan_02022023123052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" y="1617772"/>
            <a:ext cx="5328388" cy="34597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Орлов АА с старого компа\переписка\внутренняя переписка\А 2023\СБОРНИК ЛО на 2022\выделение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9" b="19595"/>
          <a:stretch/>
        </p:blipFill>
        <p:spPr bwMode="auto">
          <a:xfrm>
            <a:off x="5361155" y="2437444"/>
            <a:ext cx="3736667" cy="12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436096" y="2859782"/>
            <a:ext cx="3661726" cy="7200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Ход подготовки изменений в СТП МР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889260" y="528397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F:\Орлов АА с старого компа\переписка\внутренняя переписка\А 2023\СБОРНИК ЛО на 2022\по района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15" y="617538"/>
            <a:ext cx="6162206" cy="43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5536" y="611979"/>
            <a:ext cx="879042" cy="436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01721" y="617539"/>
            <a:ext cx="914695" cy="4356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Динамика подготовки СТП МР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889260" y="528397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4593"/>
              </p:ext>
            </p:extLst>
          </p:nvPr>
        </p:nvGraphicFramePr>
        <p:xfrm>
          <a:off x="164754" y="605169"/>
          <a:ext cx="8518690" cy="434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49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Утверждение СТП МР</a:t>
            </a: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5575" y="849071"/>
            <a:ext cx="8584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2022 году утверждены изменения в СТП 3 муниципальных районов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 СТП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Бокситогорского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муниципального района (в новой редакции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 СТП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Кингисеппского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муниципального района (изменения в отдельных областях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just">
              <a:spcAft>
                <a:spcPts val="1200"/>
              </a:spcAft>
              <a:tabLst>
                <a:tab pos="90043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 СТП Тихвинского муниципального района (изменения в отдельных областях).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89260" y="528397"/>
            <a:ext cx="742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11987</TotalTime>
  <Words>1295</Words>
  <Application>Microsoft Office PowerPoint</Application>
  <PresentationFormat>Экран (16:9)</PresentationFormat>
  <Paragraphs>163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Ольга Гениевна Виленская</cp:lastModifiedBy>
  <cp:revision>337</cp:revision>
  <dcterms:created xsi:type="dcterms:W3CDTF">2021-02-15T15:02:48Z</dcterms:created>
  <dcterms:modified xsi:type="dcterms:W3CDTF">2023-02-15T06:04:52Z</dcterms:modified>
</cp:coreProperties>
</file>