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450" r:id="rId2"/>
    <p:sldId id="443" r:id="rId3"/>
    <p:sldId id="444" r:id="rId4"/>
    <p:sldId id="461" r:id="rId5"/>
    <p:sldId id="460" r:id="rId6"/>
    <p:sldId id="445" r:id="rId7"/>
    <p:sldId id="462" r:id="rId8"/>
    <p:sldId id="437" r:id="rId9"/>
    <p:sldId id="449" r:id="rId10"/>
    <p:sldId id="452" r:id="rId11"/>
    <p:sldId id="459" r:id="rId12"/>
    <p:sldId id="451" r:id="rId13"/>
  </p:sldIdLst>
  <p:sldSz cx="9144000" cy="5143500" type="screen16x9"/>
  <p:notesSz cx="6858000" cy="9144000"/>
  <p:embeddedFontLst>
    <p:embeddedFont>
      <p:font typeface="Montserrat" panose="00000500000000000000" pitchFamily="2" charset="-52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уев Евгений Дмитриевич" initials="ЗЕД" lastIdx="12" clrIdx="0">
    <p:extLst>
      <p:ext uri="{19B8F6BF-5375-455C-9EA6-DF929625EA0E}">
        <p15:presenceInfo xmlns:p15="http://schemas.microsoft.com/office/powerpoint/2012/main" userId="S-1-5-21-48245506-2773430708-2624988144-11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D9D"/>
    <a:srgbClr val="CC3399"/>
    <a:srgbClr val="6D9FE9"/>
    <a:srgbClr val="80CBF4"/>
    <a:srgbClr val="2460C2"/>
    <a:srgbClr val="E6E6E6"/>
    <a:srgbClr val="4888E3"/>
    <a:srgbClr val="619BD4"/>
    <a:srgbClr val="A2D9F7"/>
    <a:srgbClr val="88B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 snapToGrid="0">
      <p:cViewPr varScale="1">
        <p:scale>
          <a:sx n="148" d="100"/>
          <a:sy n="148" d="100"/>
        </p:scale>
        <p:origin x="11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49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10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8274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23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0674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274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gif"/><Relationship Id="rId4" Type="http://schemas.openxmlformats.org/officeDocument/2006/relationships/image" Target="../media/image62.png"/><Relationship Id="rId9" Type="http://schemas.openxmlformats.org/officeDocument/2006/relationships/image" Target="../media/image6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3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26" Type="http://schemas.openxmlformats.org/officeDocument/2006/relationships/image" Target="../media/image58.png"/><Relationship Id="rId3" Type="http://schemas.openxmlformats.org/officeDocument/2006/relationships/image" Target="../media/image3.png"/><Relationship Id="rId21" Type="http://schemas.openxmlformats.org/officeDocument/2006/relationships/image" Target="../media/image54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5" Type="http://schemas.openxmlformats.org/officeDocument/2006/relationships/image" Target="../media/image5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24" Type="http://schemas.openxmlformats.org/officeDocument/2006/relationships/image" Target="../media/image56.png"/><Relationship Id="rId5" Type="http://schemas.openxmlformats.org/officeDocument/2006/relationships/image" Target="../media/image40.svg"/><Relationship Id="rId15" Type="http://schemas.openxmlformats.org/officeDocument/2006/relationships/image" Target="../media/image48.svg"/><Relationship Id="rId23" Type="http://schemas.microsoft.com/office/2007/relationships/hdphoto" Target="../media/hdphoto3.wdp"/><Relationship Id="rId28" Type="http://schemas.openxmlformats.org/officeDocument/2006/relationships/image" Target="../media/image60.png"/><Relationship Id="rId10" Type="http://schemas.openxmlformats.org/officeDocument/2006/relationships/image" Target="../media/image16.png"/><Relationship Id="rId19" Type="http://schemas.openxmlformats.org/officeDocument/2006/relationships/image" Target="../media/image52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FBB9A2-5548-2ABE-5045-C88192A995F0}"/>
              </a:ext>
            </a:extLst>
          </p:cNvPr>
          <p:cNvSpPr/>
          <p:nvPr/>
        </p:nvSpPr>
        <p:spPr>
          <a:xfrm>
            <a:off x="261256" y="270488"/>
            <a:ext cx="8882744" cy="4602524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ADC3DE-9787-8602-C652-DB0ADB435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5" t="20018" b="8643"/>
          <a:stretch/>
        </p:blipFill>
        <p:spPr>
          <a:xfrm>
            <a:off x="261255" y="270488"/>
            <a:ext cx="8696612" cy="4602524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954158" y="1958249"/>
            <a:ext cx="41404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10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br>
              <a:rPr lang="ru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10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57;p13">
            <a:extLst>
              <a:ext uri="{FF2B5EF4-FFF2-40B4-BE49-F238E27FC236}">
                <a16:creationId xmlns:a16="http://schemas.microsoft.com/office/drawing/2014/main" id="{535F9428-175A-402D-85BD-4BE6F14BBF76}"/>
              </a:ext>
            </a:extLst>
          </p:cNvPr>
          <p:cNvSpPr txBox="1"/>
          <p:nvPr/>
        </p:nvSpPr>
        <p:spPr>
          <a:xfrm>
            <a:off x="6089300" y="4349822"/>
            <a:ext cx="2703003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Докладчик:                                                                                                                       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</a:t>
            </a:r>
            <a:r>
              <a:rPr lang="ru" sz="1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Евгений Зуев</a:t>
            </a:r>
            <a:endParaRPr sz="1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6AFECD0C-35FD-5D7E-4DDA-EC23E586EBA3}"/>
              </a:ext>
            </a:extLst>
          </p:cNvPr>
          <p:cNvSpPr txBox="1">
            <a:spLocks/>
          </p:cNvSpPr>
          <p:nvPr/>
        </p:nvSpPr>
        <p:spPr>
          <a:xfrm>
            <a:off x="-5905" y="156939"/>
            <a:ext cx="267162" cy="140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050" b="1" dirty="0">
                <a:solidFill>
                  <a:srgbClr val="18438A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</a:p>
          <a:p>
            <a:endParaRPr lang="ru-RU" sz="1050" b="1" dirty="0">
              <a:solidFill>
                <a:srgbClr val="18438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ru-RU" sz="1050" b="1" dirty="0">
                <a:solidFill>
                  <a:srgbClr val="18438A"/>
                </a:solidFill>
                <a:latin typeface="Montserrat"/>
                <a:ea typeface="Montserrat"/>
                <a:cs typeface="Montserrat"/>
                <a:sym typeface="Montserrat"/>
              </a:rPr>
              <a:t>год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EDA8FF-0074-7F4E-837B-869988C858BE}"/>
              </a:ext>
            </a:extLst>
          </p:cNvPr>
          <p:cNvSpPr/>
          <p:nvPr/>
        </p:nvSpPr>
        <p:spPr>
          <a:xfrm>
            <a:off x="261254" y="0"/>
            <a:ext cx="702842" cy="2491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AEFA1C-830A-9C9A-9444-D12D10391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2" y="1987528"/>
            <a:ext cx="676354" cy="4346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E8E1F5-E46A-D54A-AF05-5326B187A6A2}"/>
              </a:ext>
            </a:extLst>
          </p:cNvPr>
          <p:cNvSpPr txBox="1"/>
          <p:nvPr/>
        </p:nvSpPr>
        <p:spPr>
          <a:xfrm>
            <a:off x="455819" y="2824426"/>
            <a:ext cx="8336483" cy="1690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buClr>
                <a:schemeClr val="dk1"/>
              </a:buClr>
              <a:buSzPts val="1100"/>
            </a:pPr>
            <a:r>
              <a:rPr lang="ru-RU" sz="2000" b="1" dirty="0">
                <a:solidFill>
                  <a:schemeClr val="bg1"/>
                </a:solidFill>
                <a:latin typeface="Montserrat"/>
              </a:rPr>
              <a:t>О результатах деятельности государственного казенного учреждения «Градостроительное развитие территорий Ленинградской области» в 2022 году и о планах подготовки проектов градостроительных документов в 2023 году</a:t>
            </a:r>
          </a:p>
        </p:txBody>
      </p:sp>
    </p:spTree>
    <p:extLst>
      <p:ext uri="{BB962C8B-B14F-4D97-AF65-F5344CB8AC3E}">
        <p14:creationId xmlns:p14="http://schemas.microsoft.com/office/powerpoint/2010/main" val="206737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83F18-D319-0674-0C4E-6C541D2FA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13245" b="9349"/>
          <a:stretch/>
        </p:blipFill>
        <p:spPr>
          <a:xfrm>
            <a:off x="602815" y="588343"/>
            <a:ext cx="7938370" cy="40888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A42F10-7C64-35A0-277B-CFE8B5323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38" r="7883" b="5259"/>
          <a:stretch/>
        </p:blipFill>
        <p:spPr>
          <a:xfrm>
            <a:off x="1497684" y="588342"/>
            <a:ext cx="7043502" cy="428467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81B761-2C8A-5122-6EF2-33BF955D45F4}"/>
              </a:ext>
            </a:extLst>
          </p:cNvPr>
          <p:cNvSpPr/>
          <p:nvPr/>
        </p:nvSpPr>
        <p:spPr>
          <a:xfrm>
            <a:off x="0" y="2471894"/>
            <a:ext cx="9144000" cy="2671606"/>
          </a:xfrm>
          <a:prstGeom prst="rect">
            <a:avLst/>
          </a:prstGeom>
          <a:gradFill flip="none" rotWithShape="1">
            <a:gsLst>
              <a:gs pos="0">
                <a:srgbClr val="18438A">
                  <a:alpha val="70000"/>
                </a:srgbClr>
              </a:gs>
              <a:gs pos="32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rgbClr val="91CFFD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033A70-7F83-AD0E-F09B-C4E52315B519}"/>
              </a:ext>
            </a:extLst>
          </p:cNvPr>
          <p:cNvSpPr txBox="1"/>
          <p:nvPr/>
        </p:nvSpPr>
        <p:spPr>
          <a:xfrm>
            <a:off x="3234001" y="2695781"/>
            <a:ext cx="57144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lvl="0" indent="0">
              <a:buFont typeface="Arial"/>
              <a:buNone/>
            </a:pP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  <a:sym typeface="Montserrat"/>
              </a:rPr>
              <a:t>РЕГИОНАЛЬНЫЕ И МЕСТНЫЕ НОРМАТИВЫ ГРАДОСТРОИТЕЛЬНОГО ПРОЕКТИРОВАНИЯ, ПЛАНЫ НА 2023 ГОД</a:t>
            </a:r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E8816-83C7-90ED-F1FD-C5EF8EAF83C5}"/>
              </a:ext>
            </a:extLst>
          </p:cNvPr>
          <p:cNvSpPr txBox="1"/>
          <p:nvPr/>
        </p:nvSpPr>
        <p:spPr>
          <a:xfrm>
            <a:off x="3346423" y="3482667"/>
            <a:ext cx="4778097" cy="106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  <a:sym typeface="Montserrat"/>
              </a:rPr>
              <a:t>изменения с учетом отдельных предложений ЛОСС и по объектам электрических автомобильных заправок в 1 квартале 2023</a:t>
            </a:r>
            <a:endParaRPr lang="ru-RU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0" indent="0" algn="just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endParaRPr lang="ru-RU" sz="1200" dirty="0">
              <a:latin typeface="Montserrat" panose="00000500000000000000" pitchFamily="2" charset="-52"/>
              <a:sym typeface="Montserra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3DF008-0A02-B222-6095-E4438A353000}"/>
              </a:ext>
            </a:extLst>
          </p:cNvPr>
          <p:cNvSpPr/>
          <p:nvPr/>
        </p:nvSpPr>
        <p:spPr>
          <a:xfrm>
            <a:off x="-263464" y="4278634"/>
            <a:ext cx="13784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chemeClr val="bg1">
                    <a:alpha val="60000"/>
                  </a:schemeClr>
                </a:solidFill>
              </a:rPr>
              <a:t>10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3A1764-CA76-248B-A91F-FA3D1C8E6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56" y="9329"/>
            <a:ext cx="826456" cy="531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FC652D-3846-336C-90BC-66CDEB66662A}"/>
              </a:ext>
            </a:extLst>
          </p:cNvPr>
          <p:cNvSpPr txBox="1"/>
          <p:nvPr/>
        </p:nvSpPr>
        <p:spPr>
          <a:xfrm>
            <a:off x="924357" y="128193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3734351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CB7CFB-EF03-8295-1E69-586D237AD52A}"/>
              </a:ext>
            </a:extLst>
          </p:cNvPr>
          <p:cNvSpPr/>
          <p:nvPr/>
        </p:nvSpPr>
        <p:spPr>
          <a:xfrm>
            <a:off x="-1" y="-1"/>
            <a:ext cx="9164547" cy="5159193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25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0A84DA-841E-2ECD-C62A-FABF9A607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21" r="658" b="3096"/>
          <a:stretch/>
        </p:blipFill>
        <p:spPr>
          <a:xfrm>
            <a:off x="1506564" y="578069"/>
            <a:ext cx="7637436" cy="45811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747CF6-88DC-D270-9344-D4DDAD8196A1}"/>
              </a:ext>
            </a:extLst>
          </p:cNvPr>
          <p:cNvSpPr/>
          <p:nvPr/>
        </p:nvSpPr>
        <p:spPr>
          <a:xfrm>
            <a:off x="0" y="1435070"/>
            <a:ext cx="9164547" cy="3135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A736CF-C578-2F4F-4F85-5A545DD95583}"/>
              </a:ext>
            </a:extLst>
          </p:cNvPr>
          <p:cNvSpPr/>
          <p:nvPr/>
        </p:nvSpPr>
        <p:spPr>
          <a:xfrm>
            <a:off x="-1" y="1"/>
            <a:ext cx="9164546" cy="57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B54E5-B63C-273F-93CB-94D6BE4DF0A8}"/>
              </a:ext>
            </a:extLst>
          </p:cNvPr>
          <p:cNvSpPr txBox="1"/>
          <p:nvPr/>
        </p:nvSpPr>
        <p:spPr>
          <a:xfrm>
            <a:off x="3245281" y="747929"/>
            <a:ext cx="57748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О планах по разработке проектов правил землепользования и застройки в 2023 году 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ADE83E3-9E4D-D4A4-C864-6B4A0FB95E42}"/>
              </a:ext>
            </a:extLst>
          </p:cNvPr>
          <p:cNvSpPr/>
          <p:nvPr/>
        </p:nvSpPr>
        <p:spPr>
          <a:xfrm>
            <a:off x="-228175" y="4297121"/>
            <a:ext cx="13784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chemeClr val="bg1">
                    <a:alpha val="60000"/>
                  </a:schemeClr>
                </a:solidFill>
              </a:rPr>
              <a:t>11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47686C2-0B45-B98D-E467-DEDCD64D5DBE}"/>
              </a:ext>
            </a:extLst>
          </p:cNvPr>
          <p:cNvSpPr/>
          <p:nvPr/>
        </p:nvSpPr>
        <p:spPr>
          <a:xfrm flipH="1">
            <a:off x="5236415" y="2374964"/>
            <a:ext cx="773413" cy="773413"/>
          </a:xfrm>
          <a:prstGeom prst="ellipse">
            <a:avLst/>
          </a:prstGeom>
          <a:noFill/>
          <a:ln w="38100">
            <a:solidFill>
              <a:srgbClr val="6D9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6962DFD-E392-4569-B981-EEBC7BD84ACB}"/>
              </a:ext>
            </a:extLst>
          </p:cNvPr>
          <p:cNvSpPr/>
          <p:nvPr/>
        </p:nvSpPr>
        <p:spPr>
          <a:xfrm flipH="1">
            <a:off x="6181664" y="2371181"/>
            <a:ext cx="777196" cy="777196"/>
          </a:xfrm>
          <a:prstGeom prst="ellipse">
            <a:avLst/>
          </a:prstGeom>
          <a:noFill/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19BD4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F97F7E88-B781-D48A-B189-65C2325A501E}"/>
              </a:ext>
            </a:extLst>
          </p:cNvPr>
          <p:cNvSpPr/>
          <p:nvPr/>
        </p:nvSpPr>
        <p:spPr>
          <a:xfrm flipH="1">
            <a:off x="277146" y="2376146"/>
            <a:ext cx="773413" cy="773413"/>
          </a:xfrm>
          <a:prstGeom prst="ellipse">
            <a:avLst/>
          </a:prstGeom>
          <a:noFill/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06767274-8532-5621-DD58-7BC4F517F47A}"/>
              </a:ext>
            </a:extLst>
          </p:cNvPr>
          <p:cNvSpPr/>
          <p:nvPr/>
        </p:nvSpPr>
        <p:spPr>
          <a:xfrm flipH="1">
            <a:off x="1286028" y="2371181"/>
            <a:ext cx="777196" cy="777196"/>
          </a:xfrm>
          <a:prstGeom prst="ellipse">
            <a:avLst/>
          </a:prstGeom>
          <a:noFill/>
          <a:ln w="38100">
            <a:solidFill>
              <a:srgbClr val="488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19BD4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DD3A1E8D-61E0-0F6E-AECB-20A50E0F8A90}"/>
              </a:ext>
            </a:extLst>
          </p:cNvPr>
          <p:cNvSpPr/>
          <p:nvPr/>
        </p:nvSpPr>
        <p:spPr>
          <a:xfrm flipH="1">
            <a:off x="2272962" y="2375243"/>
            <a:ext cx="773413" cy="773413"/>
          </a:xfrm>
          <a:prstGeom prst="ellipse">
            <a:avLst/>
          </a:prstGeom>
          <a:noFill/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29ACA063-A243-57FF-0E6D-69F9612C7ABC}"/>
              </a:ext>
            </a:extLst>
          </p:cNvPr>
          <p:cNvSpPr/>
          <p:nvPr/>
        </p:nvSpPr>
        <p:spPr>
          <a:xfrm flipH="1">
            <a:off x="3258539" y="2392673"/>
            <a:ext cx="777196" cy="777196"/>
          </a:xfrm>
          <a:prstGeom prst="ellipse">
            <a:avLst/>
          </a:prstGeom>
          <a:noFill/>
          <a:ln w="38100">
            <a:solidFill>
              <a:srgbClr val="488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19BD4"/>
              </a:solidFill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B5FBECA6-F9F5-0B21-4A33-7E82380CC32B}"/>
              </a:ext>
            </a:extLst>
          </p:cNvPr>
          <p:cNvCxnSpPr>
            <a:cxnSpLocks/>
          </p:cNvCxnSpPr>
          <p:nvPr/>
        </p:nvCxnSpPr>
        <p:spPr>
          <a:xfrm>
            <a:off x="2667488" y="3168987"/>
            <a:ext cx="0" cy="408194"/>
          </a:xfrm>
          <a:prstGeom prst="line">
            <a:avLst/>
          </a:prstGeom>
          <a:ln w="28575" cap="rnd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5B5F1ED3-F315-BA66-FEF6-652166905608}"/>
              </a:ext>
            </a:extLst>
          </p:cNvPr>
          <p:cNvCxnSpPr>
            <a:cxnSpLocks/>
            <a:stCxn id="40" idx="4"/>
          </p:cNvCxnSpPr>
          <p:nvPr/>
        </p:nvCxnSpPr>
        <p:spPr>
          <a:xfrm flipH="1">
            <a:off x="1668141" y="3148377"/>
            <a:ext cx="6485" cy="409700"/>
          </a:xfrm>
          <a:prstGeom prst="line">
            <a:avLst/>
          </a:prstGeom>
          <a:ln w="28575" cap="rnd">
            <a:solidFill>
              <a:srgbClr val="4888E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E3C76C1-C72B-406A-8420-3D0FC0375281}"/>
              </a:ext>
            </a:extLst>
          </p:cNvPr>
          <p:cNvCxnSpPr>
            <a:cxnSpLocks/>
            <a:stCxn id="44" idx="4"/>
          </p:cNvCxnSpPr>
          <p:nvPr/>
        </p:nvCxnSpPr>
        <p:spPr>
          <a:xfrm>
            <a:off x="3647137" y="3169869"/>
            <a:ext cx="16513" cy="383358"/>
          </a:xfrm>
          <a:prstGeom prst="line">
            <a:avLst/>
          </a:prstGeom>
          <a:ln w="28575" cap="rnd">
            <a:solidFill>
              <a:srgbClr val="4888E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7C1A580-6B79-B16A-06A0-836B01B03877}"/>
              </a:ext>
            </a:extLst>
          </p:cNvPr>
          <p:cNvCxnSpPr>
            <a:cxnSpLocks/>
            <a:endCxn id="49" idx="2"/>
          </p:cNvCxnSpPr>
          <p:nvPr/>
        </p:nvCxnSpPr>
        <p:spPr>
          <a:xfrm>
            <a:off x="635589" y="3586959"/>
            <a:ext cx="7772466" cy="12935"/>
          </a:xfrm>
          <a:prstGeom prst="line">
            <a:avLst/>
          </a:prstGeom>
          <a:ln w="28575" cap="rnd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>
            <a:extLst>
              <a:ext uri="{FF2B5EF4-FFF2-40B4-BE49-F238E27FC236}">
                <a16:creationId xmlns:a16="http://schemas.microsoft.com/office/drawing/2014/main" id="{93CD63DF-D667-C1A0-603E-4FB7BC26A6F5}"/>
              </a:ext>
            </a:extLst>
          </p:cNvPr>
          <p:cNvSpPr/>
          <p:nvPr/>
        </p:nvSpPr>
        <p:spPr>
          <a:xfrm>
            <a:off x="617677" y="3522662"/>
            <a:ext cx="117598" cy="117598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E2DAE986-98FC-8CB5-9CB3-F4EAB8296E7C}"/>
              </a:ext>
            </a:extLst>
          </p:cNvPr>
          <p:cNvSpPr/>
          <p:nvPr/>
        </p:nvSpPr>
        <p:spPr>
          <a:xfrm flipH="1">
            <a:off x="7126666" y="2374964"/>
            <a:ext cx="773413" cy="773413"/>
          </a:xfrm>
          <a:prstGeom prst="ellipse">
            <a:avLst/>
          </a:prstGeom>
          <a:noFill/>
          <a:ln w="38100">
            <a:solidFill>
              <a:srgbClr val="6D9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6EE9A4-9394-7E78-9621-2B2CF3359DC1}"/>
              </a:ext>
            </a:extLst>
          </p:cNvPr>
          <p:cNvSpPr/>
          <p:nvPr/>
        </p:nvSpPr>
        <p:spPr>
          <a:xfrm flipH="1">
            <a:off x="8067885" y="2371181"/>
            <a:ext cx="777196" cy="777196"/>
          </a:xfrm>
          <a:prstGeom prst="ellipse">
            <a:avLst/>
          </a:prstGeom>
          <a:noFill/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19BD4"/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AB521C4-845C-0781-63EE-336E6C9AD347}"/>
              </a:ext>
            </a:extLst>
          </p:cNvPr>
          <p:cNvCxnSpPr>
            <a:cxnSpLocks/>
            <a:stCxn id="36" idx="4"/>
          </p:cNvCxnSpPr>
          <p:nvPr/>
        </p:nvCxnSpPr>
        <p:spPr>
          <a:xfrm>
            <a:off x="663852" y="3149559"/>
            <a:ext cx="7163" cy="408518"/>
          </a:xfrm>
          <a:prstGeom prst="line">
            <a:avLst/>
          </a:prstGeom>
          <a:ln w="28575" cap="rnd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0C258B0-847F-E55E-4AC6-89E75A51CB9F}"/>
              </a:ext>
            </a:extLst>
          </p:cNvPr>
          <p:cNvCxnSpPr>
            <a:cxnSpLocks/>
          </p:cNvCxnSpPr>
          <p:nvPr/>
        </p:nvCxnSpPr>
        <p:spPr>
          <a:xfrm>
            <a:off x="5622535" y="3171400"/>
            <a:ext cx="0" cy="447237"/>
          </a:xfrm>
          <a:prstGeom prst="line">
            <a:avLst/>
          </a:prstGeom>
          <a:ln w="28575" cap="rnd">
            <a:solidFill>
              <a:srgbClr val="6D9F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F8C19A33-915B-CE38-B6F1-8B498D22EAAD}"/>
              </a:ext>
            </a:extLst>
          </p:cNvPr>
          <p:cNvCxnSpPr>
            <a:cxnSpLocks/>
          </p:cNvCxnSpPr>
          <p:nvPr/>
        </p:nvCxnSpPr>
        <p:spPr>
          <a:xfrm>
            <a:off x="7513372" y="3171400"/>
            <a:ext cx="0" cy="447237"/>
          </a:xfrm>
          <a:prstGeom prst="line">
            <a:avLst/>
          </a:prstGeom>
          <a:ln w="28575" cap="rnd">
            <a:solidFill>
              <a:srgbClr val="6D9F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7C47CC0-3715-9372-95CE-6EF18B16928B}"/>
              </a:ext>
            </a:extLst>
          </p:cNvPr>
          <p:cNvCxnSpPr>
            <a:cxnSpLocks/>
          </p:cNvCxnSpPr>
          <p:nvPr/>
        </p:nvCxnSpPr>
        <p:spPr>
          <a:xfrm>
            <a:off x="6581886" y="3154766"/>
            <a:ext cx="3098" cy="481593"/>
          </a:xfrm>
          <a:prstGeom prst="line">
            <a:avLst/>
          </a:prstGeom>
          <a:ln w="28575" cap="rnd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B2738C2-9A9B-100F-8D8C-A116948D3E0F}"/>
              </a:ext>
            </a:extLst>
          </p:cNvPr>
          <p:cNvCxnSpPr>
            <a:cxnSpLocks/>
          </p:cNvCxnSpPr>
          <p:nvPr/>
        </p:nvCxnSpPr>
        <p:spPr>
          <a:xfrm>
            <a:off x="8456483" y="3169618"/>
            <a:ext cx="8256" cy="426375"/>
          </a:xfrm>
          <a:prstGeom prst="line">
            <a:avLst/>
          </a:prstGeom>
          <a:ln w="28575" cap="rnd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7F5DFE99-C54F-7EB1-C702-7DE231A9FBD8}"/>
              </a:ext>
            </a:extLst>
          </p:cNvPr>
          <p:cNvSpPr/>
          <p:nvPr/>
        </p:nvSpPr>
        <p:spPr>
          <a:xfrm>
            <a:off x="1615652" y="3522662"/>
            <a:ext cx="117598" cy="117598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C628D1B8-D3DF-04D3-5CC6-F308BE5F8941}"/>
              </a:ext>
            </a:extLst>
          </p:cNvPr>
          <p:cNvSpPr/>
          <p:nvPr/>
        </p:nvSpPr>
        <p:spPr>
          <a:xfrm>
            <a:off x="2611910" y="3518761"/>
            <a:ext cx="117598" cy="117598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67431A0-9EAD-E7D5-7483-D512DB8FABE7}"/>
              </a:ext>
            </a:extLst>
          </p:cNvPr>
          <p:cNvSpPr/>
          <p:nvPr/>
        </p:nvSpPr>
        <p:spPr>
          <a:xfrm>
            <a:off x="3608168" y="3518761"/>
            <a:ext cx="117598" cy="117598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2810FD66-04EF-2EC6-113C-E417F56EB6EF}"/>
              </a:ext>
            </a:extLst>
          </p:cNvPr>
          <p:cNvSpPr/>
          <p:nvPr/>
        </p:nvSpPr>
        <p:spPr>
          <a:xfrm>
            <a:off x="5558195" y="3537194"/>
            <a:ext cx="117598" cy="117598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2C25A056-A3C5-0105-9B3E-3B2215AEF7AE}"/>
              </a:ext>
            </a:extLst>
          </p:cNvPr>
          <p:cNvSpPr/>
          <p:nvPr/>
        </p:nvSpPr>
        <p:spPr>
          <a:xfrm>
            <a:off x="6534016" y="3529594"/>
            <a:ext cx="117598" cy="117598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6FC3F21C-88CA-79BA-AEE6-44FBB69A2CE9}"/>
              </a:ext>
            </a:extLst>
          </p:cNvPr>
          <p:cNvSpPr/>
          <p:nvPr/>
        </p:nvSpPr>
        <p:spPr>
          <a:xfrm>
            <a:off x="7457076" y="3546949"/>
            <a:ext cx="117598" cy="117598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97F8EF25-DF2E-11B6-731D-A3360A9AE508}"/>
              </a:ext>
            </a:extLst>
          </p:cNvPr>
          <p:cNvSpPr/>
          <p:nvPr/>
        </p:nvSpPr>
        <p:spPr>
          <a:xfrm>
            <a:off x="8408055" y="3541095"/>
            <a:ext cx="117598" cy="117598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8A98984-E8EE-6A65-5FD8-AC9FAFFDB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787" y="2531359"/>
            <a:ext cx="456963" cy="5404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39B16F3-8776-E3C8-4946-72A8DA4F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863" y="2501876"/>
            <a:ext cx="519909" cy="58309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A65852E-C827-F709-E019-7961F7371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2131" y="2514327"/>
            <a:ext cx="445216" cy="52944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36F925F-92FA-442F-6FF4-61D1194A2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847" y="2512609"/>
            <a:ext cx="452007" cy="53732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E1A6034-F539-BB09-B61A-F24D788F58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8223" y="2531725"/>
            <a:ext cx="461577" cy="53732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E7BD815-71DC-3036-0152-B5054D80D7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5966" y="2519182"/>
            <a:ext cx="460069" cy="54419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D3B9254A-0D96-EA5B-F585-54E0542DC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8691" y="2517038"/>
            <a:ext cx="411870" cy="51807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5C87CE85-2812-20BE-1A33-AAA67D407C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8682" y="2429429"/>
            <a:ext cx="389379" cy="66405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FBB5EEB1-F45E-FCD2-E68E-1D1CC5CDEF71}"/>
              </a:ext>
            </a:extLst>
          </p:cNvPr>
          <p:cNvSpPr txBox="1"/>
          <p:nvPr/>
        </p:nvSpPr>
        <p:spPr>
          <a:xfrm>
            <a:off x="4126466" y="3659274"/>
            <a:ext cx="1070198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ru-RU" sz="24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2023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A23BC47-A49C-DF3B-85BB-B2FD39013049}"/>
              </a:ext>
            </a:extLst>
          </p:cNvPr>
          <p:cNvSpPr txBox="1"/>
          <p:nvPr/>
        </p:nvSpPr>
        <p:spPr>
          <a:xfrm>
            <a:off x="461049" y="1655879"/>
            <a:ext cx="8413750" cy="56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1600" b="1" dirty="0">
                <a:solidFill>
                  <a:srgbClr val="6D9FE9"/>
                </a:solidFill>
                <a:latin typeface="Montserrat" panose="00000500000000000000" pitchFamily="2" charset="-52"/>
              </a:rPr>
              <a:t>ГКУ «ГРТ ЛО» поручена подготовка </a:t>
            </a:r>
          </a:p>
          <a:p>
            <a:pPr marL="0" indent="0" algn="ctr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1600" b="1" dirty="0">
                <a:solidFill>
                  <a:srgbClr val="1D4D9D"/>
                </a:solidFill>
                <a:latin typeface="Montserrat" panose="00000500000000000000" pitchFamily="2" charset="-52"/>
              </a:rPr>
              <a:t>8 актуализированных проектов Правил землепользования и застройки</a:t>
            </a:r>
            <a:endParaRPr lang="ru-RU" sz="1600" b="1" dirty="0">
              <a:solidFill>
                <a:srgbClr val="1D4D9D"/>
              </a:solidFill>
              <a:latin typeface="Montserrat" panose="00000500000000000000" pitchFamily="2" charset="-52"/>
              <a:sym typeface="Montserrat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9BE59913-5D2F-45A4-AA45-05159CAA8087}"/>
              </a:ext>
            </a:extLst>
          </p:cNvPr>
          <p:cNvSpPr/>
          <p:nvPr/>
        </p:nvSpPr>
        <p:spPr>
          <a:xfrm flipH="1">
            <a:off x="4253511" y="2391791"/>
            <a:ext cx="777196" cy="777196"/>
          </a:xfrm>
          <a:prstGeom prst="ellipse">
            <a:avLst/>
          </a:prstGeom>
          <a:noFill/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19BD4"/>
              </a:solidFill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58C0907-4839-B21D-06EB-98CDC4514F45}"/>
              </a:ext>
            </a:extLst>
          </p:cNvPr>
          <p:cNvCxnSpPr>
            <a:cxnSpLocks/>
          </p:cNvCxnSpPr>
          <p:nvPr/>
        </p:nvCxnSpPr>
        <p:spPr>
          <a:xfrm>
            <a:off x="4647648" y="3198812"/>
            <a:ext cx="0" cy="376824"/>
          </a:xfrm>
          <a:prstGeom prst="line">
            <a:avLst/>
          </a:prstGeom>
          <a:ln w="28575" cap="rnd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>
            <a:extLst>
              <a:ext uri="{FF2B5EF4-FFF2-40B4-BE49-F238E27FC236}">
                <a16:creationId xmlns:a16="http://schemas.microsoft.com/office/drawing/2014/main" id="{487ABC8A-7694-009A-6390-0C120FF42E27}"/>
              </a:ext>
            </a:extLst>
          </p:cNvPr>
          <p:cNvSpPr/>
          <p:nvPr/>
        </p:nvSpPr>
        <p:spPr>
          <a:xfrm>
            <a:off x="4585313" y="3529594"/>
            <a:ext cx="117598" cy="117598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F5A06E36-7276-2D52-C8EA-2DC6101FA950}"/>
              </a:ext>
            </a:extLst>
          </p:cNvPr>
          <p:cNvCxnSpPr>
            <a:cxnSpLocks/>
          </p:cNvCxnSpPr>
          <p:nvPr/>
        </p:nvCxnSpPr>
        <p:spPr>
          <a:xfrm>
            <a:off x="4513517" y="2774419"/>
            <a:ext cx="347968" cy="0"/>
          </a:xfrm>
          <a:prstGeom prst="line">
            <a:avLst/>
          </a:prstGeom>
          <a:ln w="63500" cap="rnd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7F768D-FE79-79E4-FDDE-09595B2600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356" y="9329"/>
            <a:ext cx="826456" cy="531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BF6B68-6491-9A9D-3754-B161731D27B3}"/>
              </a:ext>
            </a:extLst>
          </p:cNvPr>
          <p:cNvSpPr txBox="1"/>
          <p:nvPr/>
        </p:nvSpPr>
        <p:spPr>
          <a:xfrm>
            <a:off x="924357" y="128193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217088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FBB9A2-5548-2ABE-5045-C88192A995F0}"/>
              </a:ext>
            </a:extLst>
          </p:cNvPr>
          <p:cNvSpPr/>
          <p:nvPr/>
        </p:nvSpPr>
        <p:spPr>
          <a:xfrm>
            <a:off x="261256" y="270488"/>
            <a:ext cx="8882744" cy="4602524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rgbClr val="91CFFD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ADC3DE-9787-8602-C652-DB0ADB435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3" t="20018" r="-1" b="8643"/>
          <a:stretch/>
        </p:blipFill>
        <p:spPr>
          <a:xfrm>
            <a:off x="261255" y="270488"/>
            <a:ext cx="8696612" cy="4602524"/>
          </a:xfrm>
          <a:prstGeom prst="rect">
            <a:avLst/>
          </a:prstGeom>
        </p:spPr>
      </p:pic>
      <p:sp>
        <p:nvSpPr>
          <p:cNvPr id="10" name="Google Shape;294;p24">
            <a:extLst>
              <a:ext uri="{FF2B5EF4-FFF2-40B4-BE49-F238E27FC236}">
                <a16:creationId xmlns:a16="http://schemas.microsoft.com/office/drawing/2014/main" id="{DEB4CF95-5FCE-1D89-9E0F-33DDA3527563}"/>
              </a:ext>
            </a:extLst>
          </p:cNvPr>
          <p:cNvSpPr txBox="1"/>
          <p:nvPr/>
        </p:nvSpPr>
        <p:spPr>
          <a:xfrm>
            <a:off x="4417886" y="4315509"/>
            <a:ext cx="453334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2300" b="1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СПАСИБО ЗА ВНИМАНИЕ! </a:t>
            </a:r>
            <a:endParaRPr sz="1300" b="0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479AE098-994D-40F3-FEB1-F880E2F854B4}"/>
              </a:ext>
            </a:extLst>
          </p:cNvPr>
          <p:cNvSpPr txBox="1">
            <a:spLocks/>
          </p:cNvSpPr>
          <p:nvPr/>
        </p:nvSpPr>
        <p:spPr>
          <a:xfrm>
            <a:off x="-9573" y="3727110"/>
            <a:ext cx="267162" cy="140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050" b="1" dirty="0">
                <a:solidFill>
                  <a:srgbClr val="18438A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</a:p>
          <a:p>
            <a:endParaRPr lang="ru-RU" sz="1050" b="1" dirty="0">
              <a:solidFill>
                <a:srgbClr val="18438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ru-RU" sz="1050" b="1" dirty="0">
                <a:solidFill>
                  <a:srgbClr val="18438A"/>
                </a:solidFill>
                <a:latin typeface="Montserrat"/>
                <a:ea typeface="Montserrat"/>
                <a:cs typeface="Montserrat"/>
                <a:sym typeface="Montserrat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248165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19DA31-EFE3-0A2C-A560-BA5326E1AD2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06F2E2-02B9-51E6-377F-05F153A2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" r="50000" b="9597"/>
          <a:stretch/>
        </p:blipFill>
        <p:spPr>
          <a:xfrm>
            <a:off x="5320840" y="578069"/>
            <a:ext cx="3823159" cy="45654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547ECB-DBA5-21BD-8D7A-68A9949A2897}"/>
              </a:ext>
            </a:extLst>
          </p:cNvPr>
          <p:cNvSpPr/>
          <p:nvPr/>
        </p:nvSpPr>
        <p:spPr>
          <a:xfrm>
            <a:off x="1" y="1262161"/>
            <a:ext cx="261255" cy="388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A736CF-C578-2F4F-4F85-5A545DD95583}"/>
              </a:ext>
            </a:extLst>
          </p:cNvPr>
          <p:cNvSpPr/>
          <p:nvPr/>
        </p:nvSpPr>
        <p:spPr>
          <a:xfrm>
            <a:off x="-1" y="1"/>
            <a:ext cx="9144001" cy="57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B54E5-B63C-273F-93CB-94D6BE4DF0A8}"/>
              </a:ext>
            </a:extLst>
          </p:cNvPr>
          <p:cNvSpPr txBox="1"/>
          <p:nvPr/>
        </p:nvSpPr>
        <p:spPr>
          <a:xfrm>
            <a:off x="94178" y="666369"/>
            <a:ext cx="66622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Утверждены отраслевые схемы </a:t>
            </a:r>
          </a:p>
          <a:p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территориального планирования Ленинградской области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56CAF-2AA4-5B3B-837D-0F151BD4A608}"/>
              </a:ext>
            </a:extLst>
          </p:cNvPr>
          <p:cNvSpPr txBox="1"/>
          <p:nvPr/>
        </p:nvSpPr>
        <p:spPr>
          <a:xfrm>
            <a:off x="1294546" y="1194065"/>
            <a:ext cx="74817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изменения в СТП ЛО в области промышленной политики и планирования использования земель сельскохозяйственного назначения (I этап) – постановление Правительства Ленинградской области от 15 августа 2022 № 585</a:t>
            </a:r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	</a:t>
            </a:r>
          </a:p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изменения в СТП ЛО в области образования, здравоохранения, социального обслуживания, культуры, физической культуры, спорта, туризма, молодежной политики, межнациональных и межконфессиональных отношений (I этап) – постановление Правительства Ленинградской области от 07 сентября 2022 № 652</a:t>
            </a:r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СТП ЛО в области организации, охраны и использования особо охраняемых природных территорий - постановление Правительства Ленинградской области от 25 января 2022 года № 41</a:t>
            </a:r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изменения в СТП ЛО в области организации, охраны и использования особо охраняемых природных территорий (I этап) – постановление Правительства Ленинградской области от 19 октября 2022 № 748</a:t>
            </a:r>
          </a:p>
          <a:p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изменения в СТП ЛО в области обращения с отходами, в том числе твердыми коммунальными отходами (I этап) – постановление Правительства Ленинградской области от 26 августа 2022 </a:t>
            </a:r>
          </a:p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№ 609</a:t>
            </a:r>
          </a:p>
        </p:txBody>
      </p:sp>
      <p:pic>
        <p:nvPicPr>
          <p:cNvPr id="16" name="Рисунок 15" descr="Корова">
            <a:extLst>
              <a:ext uri="{FF2B5EF4-FFF2-40B4-BE49-F238E27FC236}">
                <a16:creationId xmlns:a16="http://schemas.microsoft.com/office/drawing/2014/main" id="{CAA6DE57-51EE-6B30-2C2E-01A374A78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374" y="1317531"/>
            <a:ext cx="449306" cy="449306"/>
          </a:xfrm>
          <a:prstGeom prst="rect">
            <a:avLst/>
          </a:prstGeom>
        </p:spPr>
      </p:pic>
      <p:pic>
        <p:nvPicPr>
          <p:cNvPr id="21" name="Рисунок 20" descr="Футбол">
            <a:extLst>
              <a:ext uri="{FF2B5EF4-FFF2-40B4-BE49-F238E27FC236}">
                <a16:creationId xmlns:a16="http://schemas.microsoft.com/office/drawing/2014/main" id="{383FC4FB-6516-09DE-667F-64C458FB2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458" y="2130853"/>
            <a:ext cx="431297" cy="431297"/>
          </a:xfrm>
          <a:prstGeom prst="rect">
            <a:avLst/>
          </a:prstGeom>
        </p:spPr>
      </p:pic>
      <p:pic>
        <p:nvPicPr>
          <p:cNvPr id="27" name="Рисунок 26" descr="Листопадное дерево">
            <a:extLst>
              <a:ext uri="{FF2B5EF4-FFF2-40B4-BE49-F238E27FC236}">
                <a16:creationId xmlns:a16="http://schemas.microsoft.com/office/drawing/2014/main" id="{0D176027-FBBF-15F3-EA43-5C2F13D5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5375" y="2960399"/>
            <a:ext cx="449306" cy="449306"/>
          </a:xfrm>
          <a:prstGeom prst="rect">
            <a:avLst/>
          </a:prstGeom>
        </p:spPr>
      </p:pic>
      <p:pic>
        <p:nvPicPr>
          <p:cNvPr id="29" name="Рисунок 28" descr="Мусор">
            <a:extLst>
              <a:ext uri="{FF2B5EF4-FFF2-40B4-BE49-F238E27FC236}">
                <a16:creationId xmlns:a16="http://schemas.microsoft.com/office/drawing/2014/main" id="{82259BBD-FB1D-7B8E-3844-6F74E519E7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9820" y="4456831"/>
            <a:ext cx="464895" cy="464895"/>
          </a:xfrm>
          <a:prstGeom prst="rect">
            <a:avLst/>
          </a:prstGeom>
        </p:spPr>
      </p:pic>
      <p:pic>
        <p:nvPicPr>
          <p:cNvPr id="30" name="Рисунок 29" descr="Листопадное дерево">
            <a:extLst>
              <a:ext uri="{FF2B5EF4-FFF2-40B4-BE49-F238E27FC236}">
                <a16:creationId xmlns:a16="http://schemas.microsoft.com/office/drawing/2014/main" id="{80840DCF-4D7A-4653-EED6-446745A3CD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848" y="3690015"/>
            <a:ext cx="449306" cy="449306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93DEB3E-CD14-456A-5F73-94FAB0976060}"/>
              </a:ext>
            </a:extLst>
          </p:cNvPr>
          <p:cNvSpPr/>
          <p:nvPr/>
        </p:nvSpPr>
        <p:spPr>
          <a:xfrm>
            <a:off x="133562" y="-267805"/>
            <a:ext cx="11609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4888E3"/>
                </a:solidFill>
              </a:rPr>
              <a:t>02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9033D3-1419-0133-4150-DDE2D18C9D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1882" y="9329"/>
            <a:ext cx="826456" cy="531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AF562-A21C-15CF-3BDA-CE3A69F5FD08}"/>
              </a:ext>
            </a:extLst>
          </p:cNvPr>
          <p:cNvSpPr txBox="1"/>
          <p:nvPr/>
        </p:nvSpPr>
        <p:spPr>
          <a:xfrm>
            <a:off x="6506307" y="158676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290476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19DA31-EFE3-0A2C-A560-BA5326E1AD2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C2E6FD-BD90-F124-04CF-032D34FA7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" r="50000" b="9597"/>
          <a:stretch/>
        </p:blipFill>
        <p:spPr>
          <a:xfrm flipH="1">
            <a:off x="-4" y="410716"/>
            <a:ext cx="3468760" cy="4732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B54E5-B63C-273F-93CB-94D6BE4DF0A8}"/>
              </a:ext>
            </a:extLst>
          </p:cNvPr>
          <p:cNvSpPr txBox="1"/>
          <p:nvPr/>
        </p:nvSpPr>
        <p:spPr>
          <a:xfrm>
            <a:off x="3245281" y="648539"/>
            <a:ext cx="57748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Подготовлены проекты отраслевых схем территориального планирования </a:t>
            </a:r>
          </a:p>
          <a:p>
            <a:pPr algn="r"/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Ленинградской области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56CAF-2AA4-5B3B-837D-0F151BD4A608}"/>
              </a:ext>
            </a:extLst>
          </p:cNvPr>
          <p:cNvSpPr txBox="1"/>
          <p:nvPr/>
        </p:nvSpPr>
        <p:spPr>
          <a:xfrm>
            <a:off x="982972" y="1754767"/>
            <a:ext cx="76482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проект изменений в СТП ЛО в области организации, охраны и использования особо охраняемых природных территорий (II этап)</a:t>
            </a:r>
          </a:p>
          <a:p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проект изменений в СТП ЛО в области транспорта (железнодорожного, водного, воздушного), автомобильных дорог регионального или межмуниципального значения (новая редакция)</a:t>
            </a:r>
          </a:p>
          <a:p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проект изменений в СТП ЛО в Ленинградской области в области обращения с отходами, в том числе твердыми коммунальными отходами (новая редакция)</a:t>
            </a:r>
          </a:p>
          <a:p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проект изменений в СТП ЛО в области энергетики (за исключением электроэнергетики) (новая редакция)</a:t>
            </a:r>
          </a:p>
        </p:txBody>
      </p:sp>
      <p:pic>
        <p:nvPicPr>
          <p:cNvPr id="27" name="Рисунок 26" descr="Листопадное дерево">
            <a:extLst>
              <a:ext uri="{FF2B5EF4-FFF2-40B4-BE49-F238E27FC236}">
                <a16:creationId xmlns:a16="http://schemas.microsoft.com/office/drawing/2014/main" id="{0D176027-FBBF-15F3-EA43-5C2F13D52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052" y="1771275"/>
            <a:ext cx="447687" cy="447687"/>
          </a:xfrm>
          <a:prstGeom prst="rect">
            <a:avLst/>
          </a:prstGeom>
        </p:spPr>
      </p:pic>
      <p:pic>
        <p:nvPicPr>
          <p:cNvPr id="29" name="Рисунок 28" descr="Мусор">
            <a:extLst>
              <a:ext uri="{FF2B5EF4-FFF2-40B4-BE49-F238E27FC236}">
                <a16:creationId xmlns:a16="http://schemas.microsoft.com/office/drawing/2014/main" id="{82259BBD-FB1D-7B8E-3844-6F74E519E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13" y="3005195"/>
            <a:ext cx="449934" cy="44993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294287-741B-F383-DD7C-BDEE4A9F7472}"/>
              </a:ext>
            </a:extLst>
          </p:cNvPr>
          <p:cNvSpPr/>
          <p:nvPr/>
        </p:nvSpPr>
        <p:spPr>
          <a:xfrm>
            <a:off x="8882745" y="1671145"/>
            <a:ext cx="261255" cy="34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AB1EA1D-A203-2292-A07F-E7E1C7E3B342}"/>
              </a:ext>
            </a:extLst>
          </p:cNvPr>
          <p:cNvSpPr/>
          <p:nvPr/>
        </p:nvSpPr>
        <p:spPr>
          <a:xfrm>
            <a:off x="-1" y="4796463"/>
            <a:ext cx="4900773" cy="35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Машина">
            <a:extLst>
              <a:ext uri="{FF2B5EF4-FFF2-40B4-BE49-F238E27FC236}">
                <a16:creationId xmlns:a16="http://schemas.microsoft.com/office/drawing/2014/main" id="{940A68A1-DEE0-8713-7D65-128348E77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4052" y="2402889"/>
            <a:ext cx="447688" cy="4476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BC87F8-4716-E67C-A6C5-E4DDC4DDEC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79" y="3570875"/>
            <a:ext cx="449934" cy="44993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D04372C-62CA-4BFA-EDF0-072E860D4D1A}"/>
              </a:ext>
            </a:extLst>
          </p:cNvPr>
          <p:cNvSpPr/>
          <p:nvPr/>
        </p:nvSpPr>
        <p:spPr>
          <a:xfrm>
            <a:off x="-1" y="1"/>
            <a:ext cx="9144001" cy="57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9B5ABE-4A41-6C3E-F1A6-EC1D7100FA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356" y="9329"/>
            <a:ext cx="826456" cy="53108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95A0066-B06A-7DDF-BFE8-8DB4B3A81F7E}"/>
              </a:ext>
            </a:extLst>
          </p:cNvPr>
          <p:cNvSpPr/>
          <p:nvPr/>
        </p:nvSpPr>
        <p:spPr>
          <a:xfrm>
            <a:off x="7897754" y="-266364"/>
            <a:ext cx="11609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1D4D9D"/>
                </a:solidFill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AE224-98EA-A462-B453-DE6214447D74}"/>
              </a:ext>
            </a:extLst>
          </p:cNvPr>
          <p:cNvSpPr txBox="1"/>
          <p:nvPr/>
        </p:nvSpPr>
        <p:spPr>
          <a:xfrm>
            <a:off x="924357" y="128193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143794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Овал 49">
            <a:extLst>
              <a:ext uri="{FF2B5EF4-FFF2-40B4-BE49-F238E27FC236}">
                <a16:creationId xmlns:a16="http://schemas.microsoft.com/office/drawing/2014/main" id="{A9F96923-12E3-3A82-C6B1-8060BD5AF9D4}"/>
              </a:ext>
            </a:extLst>
          </p:cNvPr>
          <p:cNvSpPr/>
          <p:nvPr/>
        </p:nvSpPr>
        <p:spPr>
          <a:xfrm>
            <a:off x="458674" y="2536808"/>
            <a:ext cx="2224036" cy="2224036"/>
          </a:xfrm>
          <a:prstGeom prst="ellipse">
            <a:avLst/>
          </a:prstGeom>
          <a:solidFill>
            <a:srgbClr val="6D9FE9">
              <a:alpha val="25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83495230-B560-94C6-CA1B-6C97D9585934}"/>
              </a:ext>
            </a:extLst>
          </p:cNvPr>
          <p:cNvSpPr/>
          <p:nvPr/>
        </p:nvSpPr>
        <p:spPr>
          <a:xfrm>
            <a:off x="2619340" y="2893756"/>
            <a:ext cx="1669456" cy="1669456"/>
          </a:xfrm>
          <a:prstGeom prst="ellipse">
            <a:avLst/>
          </a:prstGeom>
          <a:solidFill>
            <a:srgbClr val="6D9FE9">
              <a:alpha val="25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7D7E25BB-7CE5-A471-7629-1094BA084013}"/>
              </a:ext>
            </a:extLst>
          </p:cNvPr>
          <p:cNvSpPr/>
          <p:nvPr/>
        </p:nvSpPr>
        <p:spPr>
          <a:xfrm>
            <a:off x="7035749" y="2849027"/>
            <a:ext cx="1669456" cy="1669456"/>
          </a:xfrm>
          <a:prstGeom prst="ellipse">
            <a:avLst/>
          </a:prstGeom>
          <a:solidFill>
            <a:srgbClr val="6D9FE9">
              <a:alpha val="25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756A4D8F-599F-A7AC-BB75-F79D467DE254}"/>
              </a:ext>
            </a:extLst>
          </p:cNvPr>
          <p:cNvSpPr/>
          <p:nvPr/>
        </p:nvSpPr>
        <p:spPr>
          <a:xfrm>
            <a:off x="4885552" y="2845637"/>
            <a:ext cx="1696810" cy="1696810"/>
          </a:xfrm>
          <a:prstGeom prst="ellipse">
            <a:avLst/>
          </a:prstGeom>
          <a:solidFill>
            <a:srgbClr val="6D9FE9">
              <a:alpha val="25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19DA31-EFE3-0A2C-A560-BA5326E1AD24}"/>
              </a:ext>
            </a:extLst>
          </p:cNvPr>
          <p:cNvSpPr/>
          <p:nvPr/>
        </p:nvSpPr>
        <p:spPr>
          <a:xfrm>
            <a:off x="-4" y="0"/>
            <a:ext cx="9144000" cy="1273007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C2E6FD-BD90-F124-04CF-032D34FA7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" r="50000" b="82305"/>
          <a:stretch/>
        </p:blipFill>
        <p:spPr>
          <a:xfrm flipH="1">
            <a:off x="21" y="417032"/>
            <a:ext cx="3468760" cy="855975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5F9E8696-C694-4E34-BB56-D81F2916E510}"/>
              </a:ext>
            </a:extLst>
          </p:cNvPr>
          <p:cNvSpPr/>
          <p:nvPr/>
        </p:nvSpPr>
        <p:spPr>
          <a:xfrm>
            <a:off x="604745" y="2685391"/>
            <a:ext cx="1926629" cy="1926629"/>
          </a:xfrm>
          <a:prstGeom prst="ellipse">
            <a:avLst/>
          </a:prstGeom>
          <a:solidFill>
            <a:srgbClr val="6D9FE9">
              <a:alpha val="25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B54E5-B63C-273F-93CB-94D6BE4DF0A8}"/>
              </a:ext>
            </a:extLst>
          </p:cNvPr>
          <p:cNvSpPr txBox="1"/>
          <p:nvPr/>
        </p:nvSpPr>
        <p:spPr>
          <a:xfrm>
            <a:off x="3245281" y="761891"/>
            <a:ext cx="577482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Предмет согласования проекта СТП ЛО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DC61EBD4-432A-5D3A-15E6-3A0AC01487F4}"/>
              </a:ext>
            </a:extLst>
          </p:cNvPr>
          <p:cNvSpPr/>
          <p:nvPr/>
        </p:nvSpPr>
        <p:spPr>
          <a:xfrm>
            <a:off x="7214850" y="3037003"/>
            <a:ext cx="1298840" cy="1298840"/>
          </a:xfrm>
          <a:prstGeom prst="ellipse">
            <a:avLst/>
          </a:prstGeom>
          <a:solidFill>
            <a:schemeClr val="bg1">
              <a:lumMod val="6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D04372C-62CA-4BFA-EDF0-072E860D4D1A}"/>
              </a:ext>
            </a:extLst>
          </p:cNvPr>
          <p:cNvSpPr/>
          <p:nvPr/>
        </p:nvSpPr>
        <p:spPr>
          <a:xfrm>
            <a:off x="-1" y="1"/>
            <a:ext cx="9144001" cy="57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9B5ABE-4A41-6C3E-F1A6-EC1D7100F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5" y="68973"/>
            <a:ext cx="676354" cy="43463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95A0066-B06A-7DDF-BFE8-8DB4B3A81F7E}"/>
              </a:ext>
            </a:extLst>
          </p:cNvPr>
          <p:cNvSpPr/>
          <p:nvPr/>
        </p:nvSpPr>
        <p:spPr>
          <a:xfrm>
            <a:off x="7897754" y="-266364"/>
            <a:ext cx="11609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1D4D9D"/>
                </a:solidFill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1DF8A-A16E-30A8-ACCB-3187AA2EA633}"/>
              </a:ext>
            </a:extLst>
          </p:cNvPr>
          <p:cNvSpPr txBox="1"/>
          <p:nvPr/>
        </p:nvSpPr>
        <p:spPr>
          <a:xfrm>
            <a:off x="364153" y="1381353"/>
            <a:ext cx="4097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D4D9D"/>
                </a:solidFill>
                <a:latin typeface="Montserrat" panose="00000500000000000000" pitchFamily="2" charset="-52"/>
              </a:rPr>
              <a:t>С какими органами местного самоуправления проводится согласование СТП ЛО:</a:t>
            </a:r>
            <a:endParaRPr lang="ru-RU" dirty="0"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8947B-3F65-E2E8-CC3E-F03AAFF5E5B4}"/>
              </a:ext>
            </a:extLst>
          </p:cNvPr>
          <p:cNvSpPr txBox="1"/>
          <p:nvPr/>
        </p:nvSpPr>
        <p:spPr>
          <a:xfrm>
            <a:off x="4756252" y="1401178"/>
            <a:ext cx="40977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D4D9D"/>
                </a:solidFill>
                <a:latin typeface="Montserrat" panose="00000500000000000000" pitchFamily="2" charset="-52"/>
              </a:rPr>
              <a:t>Предмет согласования </a:t>
            </a:r>
          </a:p>
          <a:p>
            <a:pPr algn="ctr"/>
            <a:r>
              <a:rPr lang="ru-RU" b="1" dirty="0">
                <a:solidFill>
                  <a:srgbClr val="1D4D9D"/>
                </a:solidFill>
                <a:latin typeface="Montserrat" panose="00000500000000000000" pitchFamily="2" charset="-52"/>
              </a:rPr>
              <a:t>СТП субъекта ОМСУ:</a:t>
            </a:r>
          </a:p>
          <a:p>
            <a:pPr algn="just"/>
            <a:endParaRPr lang="ru-RU" sz="1200" dirty="0"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Рисунок 6" descr="Фабрика">
            <a:extLst>
              <a:ext uri="{FF2B5EF4-FFF2-40B4-BE49-F238E27FC236}">
                <a16:creationId xmlns:a16="http://schemas.microsoft.com/office/drawing/2014/main" id="{5FBC0E86-C098-7925-4CA2-CFDA7E523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3598" y="3129921"/>
            <a:ext cx="806172" cy="806172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A139C8DF-D22C-AFD0-20B3-0231A5658133}"/>
              </a:ext>
            </a:extLst>
          </p:cNvPr>
          <p:cNvSpPr/>
          <p:nvPr/>
        </p:nvSpPr>
        <p:spPr>
          <a:xfrm>
            <a:off x="736264" y="2824533"/>
            <a:ext cx="1660764" cy="1660764"/>
          </a:xfrm>
          <a:prstGeom prst="ellipse">
            <a:avLst/>
          </a:prstGeom>
          <a:noFill/>
          <a:ln w="508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67917-6109-13DD-0B5E-61A3C842B6B7}"/>
              </a:ext>
            </a:extLst>
          </p:cNvPr>
          <p:cNvSpPr txBox="1"/>
          <p:nvPr/>
        </p:nvSpPr>
        <p:spPr>
          <a:xfrm>
            <a:off x="1049615" y="3802707"/>
            <a:ext cx="12225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1D4D9D"/>
                </a:solidFill>
                <a:latin typeface="Montserrat" panose="00000500000000000000" pitchFamily="2" charset="-52"/>
              </a:rPr>
              <a:t>РЕГ. ОБЪЕКТ</a:t>
            </a:r>
            <a:endParaRPr lang="ru-RU" sz="1050" dirty="0"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E31DF68-9341-B00C-30B4-08CE77AB43BC}"/>
              </a:ext>
            </a:extLst>
          </p:cNvPr>
          <p:cNvSpPr/>
          <p:nvPr/>
        </p:nvSpPr>
        <p:spPr>
          <a:xfrm>
            <a:off x="2624370" y="2871744"/>
            <a:ext cx="1660764" cy="1660764"/>
          </a:xfrm>
          <a:prstGeom prst="ellipse">
            <a:avLst/>
          </a:prstGeom>
          <a:noFill/>
          <a:ln w="508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607EEF7-9B2F-4FB1-90E4-B386D6ED178A}"/>
              </a:ext>
            </a:extLst>
          </p:cNvPr>
          <p:cNvSpPr/>
          <p:nvPr/>
        </p:nvSpPr>
        <p:spPr>
          <a:xfrm>
            <a:off x="313430" y="2384144"/>
            <a:ext cx="2531843" cy="2531843"/>
          </a:xfrm>
          <a:prstGeom prst="ellipse">
            <a:avLst/>
          </a:prstGeom>
          <a:noFill/>
          <a:ln w="28575">
            <a:solidFill>
              <a:srgbClr val="6D9FE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 descr="Фабрика">
            <a:extLst>
              <a:ext uri="{FF2B5EF4-FFF2-40B4-BE49-F238E27FC236}">
                <a16:creationId xmlns:a16="http://schemas.microsoft.com/office/drawing/2014/main" id="{5B27057A-F127-0FD8-556A-CB0A48577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1637" y="3165497"/>
            <a:ext cx="806172" cy="806172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1820CD40-E610-0B2B-8628-2BBE33A00392}"/>
              </a:ext>
            </a:extLst>
          </p:cNvPr>
          <p:cNvSpPr/>
          <p:nvPr/>
        </p:nvSpPr>
        <p:spPr>
          <a:xfrm>
            <a:off x="4914303" y="2860109"/>
            <a:ext cx="1660764" cy="1660764"/>
          </a:xfrm>
          <a:prstGeom prst="ellipse">
            <a:avLst/>
          </a:prstGeom>
          <a:noFill/>
          <a:ln w="508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A5C683-7631-99F0-8073-45473022F12B}"/>
              </a:ext>
            </a:extLst>
          </p:cNvPr>
          <p:cNvSpPr txBox="1"/>
          <p:nvPr/>
        </p:nvSpPr>
        <p:spPr>
          <a:xfrm>
            <a:off x="5227654" y="3838283"/>
            <a:ext cx="12225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1D4D9D"/>
                </a:solidFill>
                <a:latin typeface="Montserrat" panose="00000500000000000000" pitchFamily="2" charset="-52"/>
              </a:rPr>
              <a:t>РЕГ. ОБЪЕКТ</a:t>
            </a:r>
            <a:endParaRPr lang="ru-RU" sz="1050" dirty="0"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EA3E488B-3AB8-EA6D-F9F6-01CD8F7013B3}"/>
              </a:ext>
            </a:extLst>
          </p:cNvPr>
          <p:cNvSpPr/>
          <p:nvPr/>
        </p:nvSpPr>
        <p:spPr>
          <a:xfrm>
            <a:off x="7036354" y="2860109"/>
            <a:ext cx="1660764" cy="1660764"/>
          </a:xfrm>
          <a:prstGeom prst="ellipse">
            <a:avLst/>
          </a:prstGeom>
          <a:noFill/>
          <a:ln w="50800">
            <a:solidFill>
              <a:srgbClr val="1D4D9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6BB80840-F347-3573-A3D3-0BC8818E36F0}"/>
              </a:ext>
            </a:extLst>
          </p:cNvPr>
          <p:cNvSpPr/>
          <p:nvPr/>
        </p:nvSpPr>
        <p:spPr>
          <a:xfrm>
            <a:off x="7407945" y="3231091"/>
            <a:ext cx="908431" cy="908431"/>
          </a:xfrm>
          <a:prstGeom prst="ellipse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Рисунок 39" descr="Фабрика">
            <a:extLst>
              <a:ext uri="{FF2B5EF4-FFF2-40B4-BE49-F238E27FC236}">
                <a16:creationId xmlns:a16="http://schemas.microsoft.com/office/drawing/2014/main" id="{6D7AB4EB-115D-2DF7-B505-F1DCCDC37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6774" y="3346105"/>
            <a:ext cx="587407" cy="58740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9C9B239-B595-D2C5-C088-0091B2CFC5EF}"/>
              </a:ext>
            </a:extLst>
          </p:cNvPr>
          <p:cNvSpPr txBox="1"/>
          <p:nvPr/>
        </p:nvSpPr>
        <p:spPr>
          <a:xfrm>
            <a:off x="821986" y="2981916"/>
            <a:ext cx="1486189" cy="1414880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16613187"/>
              </a:avLst>
            </a:prstTxWarp>
            <a:spAutoFit/>
          </a:bodyPr>
          <a:lstStyle/>
          <a:p>
            <a:pPr algn="ctr"/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</a:rPr>
              <a:t>МУНИЦИПАЛЬНОЕ ОБРАЗОВАНИЕ </a:t>
            </a:r>
            <a:endParaRPr lang="ru-RU" sz="700" dirty="0"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B169E4-5F1B-D776-F97F-4943FDB832D8}"/>
              </a:ext>
            </a:extLst>
          </p:cNvPr>
          <p:cNvSpPr txBox="1"/>
          <p:nvPr/>
        </p:nvSpPr>
        <p:spPr>
          <a:xfrm>
            <a:off x="7517497" y="3848222"/>
            <a:ext cx="122252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" b="1" dirty="0">
                <a:solidFill>
                  <a:schemeClr val="bg1"/>
                </a:solidFill>
                <a:latin typeface="Montserrat" panose="00000500000000000000" pitchFamily="2" charset="-52"/>
              </a:rPr>
              <a:t>РЕГ. ОБЪЕКТ</a:t>
            </a:r>
            <a:endParaRPr lang="ru-RU" sz="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5F2EF9-1F53-EA2C-689D-19D6C745DB69}"/>
              </a:ext>
            </a:extLst>
          </p:cNvPr>
          <p:cNvSpPr txBox="1"/>
          <p:nvPr/>
        </p:nvSpPr>
        <p:spPr>
          <a:xfrm>
            <a:off x="2700653" y="3024138"/>
            <a:ext cx="1486189" cy="1414880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16613187"/>
              </a:avLst>
            </a:prstTxWarp>
            <a:spAutoFit/>
          </a:bodyPr>
          <a:lstStyle/>
          <a:p>
            <a:pPr algn="ctr"/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</a:rPr>
              <a:t>              МУНИЦИПАЛЬНОЕ ОБРАЗОВАНИЕ </a:t>
            </a:r>
            <a:endParaRPr lang="ru-RU" sz="700" dirty="0"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9A788E-F09F-DB20-6FEA-582CE2CE402F}"/>
              </a:ext>
            </a:extLst>
          </p:cNvPr>
          <p:cNvSpPr txBox="1"/>
          <p:nvPr/>
        </p:nvSpPr>
        <p:spPr>
          <a:xfrm>
            <a:off x="5013678" y="3021135"/>
            <a:ext cx="1486189" cy="1414880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16613187"/>
              </a:avLst>
            </a:prstTxWarp>
            <a:spAutoFit/>
          </a:bodyPr>
          <a:lstStyle/>
          <a:p>
            <a:pPr algn="ctr"/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</a:rPr>
              <a:t>МУНИЦИПАЛЬНОЕ ОБРАЗОВАНИЕ                                                      </a:t>
            </a:r>
            <a:endParaRPr lang="ru-RU" sz="700" dirty="0"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33" name="Дуга 32">
            <a:extLst>
              <a:ext uri="{FF2B5EF4-FFF2-40B4-BE49-F238E27FC236}">
                <a16:creationId xmlns:a16="http://schemas.microsoft.com/office/drawing/2014/main" id="{46F84A7B-19CF-776C-1DCF-85972A1E0524}"/>
              </a:ext>
            </a:extLst>
          </p:cNvPr>
          <p:cNvSpPr/>
          <p:nvPr/>
        </p:nvSpPr>
        <p:spPr>
          <a:xfrm rot="2870019">
            <a:off x="4786501" y="2731716"/>
            <a:ext cx="1952929" cy="1871393"/>
          </a:xfrm>
          <a:prstGeom prst="arc">
            <a:avLst>
              <a:gd name="adj1" fmla="val 15199753"/>
              <a:gd name="adj2" fmla="val 885621"/>
            </a:avLst>
          </a:prstGeom>
          <a:ln w="222250">
            <a:solidFill>
              <a:srgbClr val="6D9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2566A98A-62EB-1EBC-C75A-AAAE9283C117}"/>
              </a:ext>
            </a:extLst>
          </p:cNvPr>
          <p:cNvSpPr/>
          <p:nvPr/>
        </p:nvSpPr>
        <p:spPr>
          <a:xfrm rot="18093587">
            <a:off x="5926215" y="2707923"/>
            <a:ext cx="497346" cy="216841"/>
          </a:xfrm>
          <a:prstGeom prst="triangle">
            <a:avLst/>
          </a:prstGeom>
          <a:solidFill>
            <a:srgbClr val="6D9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204ACD1D-4546-86F1-47C5-F0E729DE6E26}"/>
              </a:ext>
            </a:extLst>
          </p:cNvPr>
          <p:cNvSpPr/>
          <p:nvPr/>
        </p:nvSpPr>
        <p:spPr>
          <a:xfrm rot="14704094">
            <a:off x="5890842" y="4465839"/>
            <a:ext cx="497346" cy="216841"/>
          </a:xfrm>
          <a:prstGeom prst="triangle">
            <a:avLst/>
          </a:prstGeom>
          <a:solidFill>
            <a:srgbClr val="6D9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DE382E-FAE7-5753-62AC-1035159136CC}"/>
              </a:ext>
            </a:extLst>
          </p:cNvPr>
          <p:cNvSpPr txBox="1"/>
          <p:nvPr/>
        </p:nvSpPr>
        <p:spPr>
          <a:xfrm rot="16200000">
            <a:off x="4422826" y="2572805"/>
            <a:ext cx="2273713" cy="2311358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16448269"/>
              </a:avLst>
            </a:prstTxWarp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   РАЗВИТИЕ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F9FC1A-4992-4E08-D659-2E1F41F0ACAE}"/>
              </a:ext>
            </a:extLst>
          </p:cNvPr>
          <p:cNvSpPr txBox="1"/>
          <p:nvPr/>
        </p:nvSpPr>
        <p:spPr>
          <a:xfrm>
            <a:off x="7127382" y="3035918"/>
            <a:ext cx="1486189" cy="1414880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16613187"/>
              </a:avLst>
            </a:prstTxWarp>
            <a:spAutoFit/>
          </a:bodyPr>
          <a:lstStyle/>
          <a:p>
            <a:pPr algn="ctr"/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</a:rPr>
              <a:t>МУНИЦИПАЛЬНОЕ ОБРАЗОВАНИЕ </a:t>
            </a:r>
            <a:endParaRPr lang="ru-RU" sz="700" dirty="0"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72B5BA-8A93-E8EF-289E-465CC38AB164}"/>
              </a:ext>
            </a:extLst>
          </p:cNvPr>
          <p:cNvSpPr txBox="1"/>
          <p:nvPr/>
        </p:nvSpPr>
        <p:spPr>
          <a:xfrm>
            <a:off x="924357" y="128193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83845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19DA31-EFE3-0A2C-A560-BA5326E1AD2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C2E6FD-BD90-F124-04CF-032D34FA7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" r="50000" b="9597"/>
          <a:stretch/>
        </p:blipFill>
        <p:spPr>
          <a:xfrm>
            <a:off x="4189936" y="410716"/>
            <a:ext cx="4900773" cy="473278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294287-741B-F383-DD7C-BDEE4A9F7472}"/>
              </a:ext>
            </a:extLst>
          </p:cNvPr>
          <p:cNvSpPr/>
          <p:nvPr/>
        </p:nvSpPr>
        <p:spPr>
          <a:xfrm>
            <a:off x="8882745" y="512463"/>
            <a:ext cx="261255" cy="463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AB1EA1D-A203-2292-A07F-E7E1C7E3B342}"/>
              </a:ext>
            </a:extLst>
          </p:cNvPr>
          <p:cNvSpPr/>
          <p:nvPr/>
        </p:nvSpPr>
        <p:spPr>
          <a:xfrm>
            <a:off x="299103" y="522737"/>
            <a:ext cx="4050706" cy="463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D04372C-62CA-4BFA-EDF0-072E860D4D1A}"/>
              </a:ext>
            </a:extLst>
          </p:cNvPr>
          <p:cNvSpPr/>
          <p:nvPr/>
        </p:nvSpPr>
        <p:spPr>
          <a:xfrm>
            <a:off x="-1" y="1"/>
            <a:ext cx="9144001" cy="57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2EA1BA-14F1-0C42-6531-7DDF9EB37C7B}"/>
              </a:ext>
            </a:extLst>
          </p:cNvPr>
          <p:cNvSpPr/>
          <p:nvPr/>
        </p:nvSpPr>
        <p:spPr>
          <a:xfrm>
            <a:off x="7897754" y="-266364"/>
            <a:ext cx="11609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1D4D9D"/>
                </a:solidFill>
              </a:rPr>
              <a:t>05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192DF7-1F3C-A91C-3477-C6420DE7D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42" t="20338" r="29860" b="22576"/>
          <a:stretch/>
        </p:blipFill>
        <p:spPr>
          <a:xfrm>
            <a:off x="334862" y="1060523"/>
            <a:ext cx="3945004" cy="328198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85D2A64-FD08-5B9C-CA17-309E087E2238}"/>
              </a:ext>
            </a:extLst>
          </p:cNvPr>
          <p:cNvSpPr/>
          <p:nvPr/>
        </p:nvSpPr>
        <p:spPr>
          <a:xfrm>
            <a:off x="512748" y="1316052"/>
            <a:ext cx="1461331" cy="4272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5050F2-BF2E-46B2-FD9D-04F184C68469}"/>
              </a:ext>
            </a:extLst>
          </p:cNvPr>
          <p:cNvSpPr/>
          <p:nvPr/>
        </p:nvSpPr>
        <p:spPr>
          <a:xfrm>
            <a:off x="444381" y="3940853"/>
            <a:ext cx="1692068" cy="246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CC21F2B-F870-1F75-F061-C5B99CC75BD0}"/>
              </a:ext>
            </a:extLst>
          </p:cNvPr>
          <p:cNvSpPr/>
          <p:nvPr/>
        </p:nvSpPr>
        <p:spPr>
          <a:xfrm>
            <a:off x="1815266" y="1085411"/>
            <a:ext cx="360854" cy="3608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625DF3-A50B-C196-9759-9C3A8B112647}"/>
              </a:ext>
            </a:extLst>
          </p:cNvPr>
          <p:cNvSpPr txBox="1"/>
          <p:nvPr/>
        </p:nvSpPr>
        <p:spPr>
          <a:xfrm>
            <a:off x="4427329" y="1817195"/>
            <a:ext cx="427667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Заключение о согласовании (об отказе в согласовании) проекта СТП ЛО содержит исключительно информацию о согласовании или об отказе в согласовании проекта СТП ЛО.</a:t>
            </a:r>
          </a:p>
          <a:p>
            <a:pPr algn="just"/>
            <a:endParaRPr lang="ru-RU" sz="1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just"/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Предложения и замечания направляются в соответствии с Порядком № 332 </a:t>
            </a:r>
          </a:p>
          <a:p>
            <a:pPr algn="just"/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«Об утверждении порядка рассмотрения предложений заинтересованных лиц по проекту схемы территориального планирования Ленинградской области» </a:t>
            </a:r>
          </a:p>
        </p:txBody>
      </p:sp>
      <p:pic>
        <p:nvPicPr>
          <p:cNvPr id="24" name="Рисунок 23" descr="Глаз">
            <a:extLst>
              <a:ext uri="{FF2B5EF4-FFF2-40B4-BE49-F238E27FC236}">
                <a16:creationId xmlns:a16="http://schemas.microsoft.com/office/drawing/2014/main" id="{AEA4E6F0-BC66-E5CC-9477-339C251E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5266" y="1082772"/>
            <a:ext cx="360854" cy="360854"/>
          </a:xfrm>
          <a:prstGeom prst="rect">
            <a:avLst/>
          </a:prstGeom>
        </p:spPr>
      </p:pic>
      <p:sp>
        <p:nvSpPr>
          <p:cNvPr id="29" name="Овал 28">
            <a:extLst>
              <a:ext uri="{FF2B5EF4-FFF2-40B4-BE49-F238E27FC236}">
                <a16:creationId xmlns:a16="http://schemas.microsoft.com/office/drawing/2014/main" id="{11F0E124-F479-1F75-DC3C-8B6F607E05DB}"/>
              </a:ext>
            </a:extLst>
          </p:cNvPr>
          <p:cNvSpPr/>
          <p:nvPr/>
        </p:nvSpPr>
        <p:spPr>
          <a:xfrm>
            <a:off x="374438" y="4130985"/>
            <a:ext cx="360854" cy="3608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Глаз">
            <a:extLst>
              <a:ext uri="{FF2B5EF4-FFF2-40B4-BE49-F238E27FC236}">
                <a16:creationId xmlns:a16="http://schemas.microsoft.com/office/drawing/2014/main" id="{822985A4-C6B3-6408-F372-BD9D0B456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438" y="4131475"/>
            <a:ext cx="360854" cy="360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8A16F5-CCA8-A163-41FB-5A1ED46B7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56" y="9329"/>
            <a:ext cx="826456" cy="531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FD3BA-CBDC-113E-ED8B-E2C0561DB7EC}"/>
              </a:ext>
            </a:extLst>
          </p:cNvPr>
          <p:cNvSpPr txBox="1"/>
          <p:nvPr/>
        </p:nvSpPr>
        <p:spPr>
          <a:xfrm>
            <a:off x="924357" y="128193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2927949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19DA31-EFE3-0A2C-A560-BA5326E1AD24}"/>
              </a:ext>
            </a:extLst>
          </p:cNvPr>
          <p:cNvSpPr/>
          <p:nvPr/>
        </p:nvSpPr>
        <p:spPr>
          <a:xfrm>
            <a:off x="0" y="0"/>
            <a:ext cx="3816014" cy="5143500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9230E9-2C90-64F6-B512-CEB2F0393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4" t="7973" r="39303" b="3360"/>
          <a:stretch/>
        </p:blipFill>
        <p:spPr>
          <a:xfrm>
            <a:off x="0" y="580831"/>
            <a:ext cx="3816015" cy="457092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709316-DDD4-9E08-8479-B53ACE126663}"/>
              </a:ext>
            </a:extLst>
          </p:cNvPr>
          <p:cNvSpPr/>
          <p:nvPr/>
        </p:nvSpPr>
        <p:spPr>
          <a:xfrm>
            <a:off x="1" y="1671145"/>
            <a:ext cx="261255" cy="347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C065CE-DE11-D425-BB39-F1BAE613E740}"/>
              </a:ext>
            </a:extLst>
          </p:cNvPr>
          <p:cNvSpPr txBox="1"/>
          <p:nvPr/>
        </p:nvSpPr>
        <p:spPr>
          <a:xfrm>
            <a:off x="4651697" y="1233828"/>
            <a:ext cx="35762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tabLst>
                <a:tab pos="711200" algn="l"/>
              </a:tabLst>
            </a:pPr>
            <a:r>
              <a:rPr lang="ru-RU" b="1" dirty="0">
                <a:solidFill>
                  <a:srgbClr val="4888E3"/>
                </a:solidFill>
                <a:latin typeface="Montserrat" panose="00000500000000000000" pitchFamily="2" charset="-52"/>
              </a:rPr>
              <a:t>Подготовлены </a:t>
            </a:r>
            <a:r>
              <a:rPr lang="ru-RU" sz="2800" b="1" dirty="0">
                <a:solidFill>
                  <a:srgbClr val="1D4D9D"/>
                </a:solidFill>
                <a:latin typeface="Montserrat" panose="00000500000000000000" pitchFamily="2" charset="-52"/>
              </a:rPr>
              <a:t>11</a:t>
            </a:r>
            <a:r>
              <a:rPr lang="en-US" sz="2800" b="1" dirty="0">
                <a:solidFill>
                  <a:srgbClr val="1D4D9D"/>
                </a:solidFill>
                <a:latin typeface="Montserrat" panose="00000500000000000000" pitchFamily="2" charset="-52"/>
              </a:rPr>
              <a:t>6</a:t>
            </a:r>
            <a:r>
              <a:rPr lang="ru-RU" b="1" dirty="0">
                <a:solidFill>
                  <a:srgbClr val="1D4D9D"/>
                </a:solidFill>
                <a:latin typeface="Montserrat" panose="00000500000000000000" pitchFamily="2" charset="-52"/>
              </a:rPr>
              <a:t> </a:t>
            </a:r>
            <a:r>
              <a:rPr lang="ru-RU" b="1" dirty="0">
                <a:solidFill>
                  <a:srgbClr val="4888E3"/>
                </a:solidFill>
                <a:latin typeface="Montserrat" panose="00000500000000000000" pitchFamily="2" charset="-52"/>
              </a:rPr>
              <a:t>проектов правил землепользования и застройки муниципальных образований, проектов о внесении изменений в правила</a:t>
            </a:r>
            <a:r>
              <a:rPr lang="ru-RU" dirty="0">
                <a:solidFill>
                  <a:srgbClr val="4888E3"/>
                </a:solidFill>
                <a:latin typeface="Montserrat" panose="00000500000000000000" pitchFamily="2" charset="-52"/>
              </a:rPr>
              <a:t>:</a:t>
            </a:r>
          </a:p>
          <a:p>
            <a:pPr indent="0" algn="just">
              <a:tabLst>
                <a:tab pos="711200" algn="l"/>
              </a:tabLst>
            </a:pPr>
            <a:endParaRPr lang="ru-RU" dirty="0">
              <a:latin typeface="Montserrat" panose="00000500000000000000" pitchFamily="2" charset="-52"/>
            </a:endParaRPr>
          </a:p>
          <a:p>
            <a:pPr indent="0">
              <a:tabLst>
                <a:tab pos="711200" algn="l"/>
              </a:tabLst>
            </a:pPr>
            <a:r>
              <a:rPr lang="en-US" b="1" dirty="0">
                <a:solidFill>
                  <a:srgbClr val="1D4D9D"/>
                </a:solidFill>
                <a:latin typeface="Montserrat" panose="00000500000000000000" pitchFamily="2" charset="-52"/>
              </a:rPr>
              <a:t>9</a:t>
            </a:r>
            <a:r>
              <a:rPr lang="ru-RU" dirty="0">
                <a:latin typeface="Montserrat" panose="00000500000000000000" pitchFamily="2" charset="-52"/>
              </a:rPr>
              <a:t> проектов актуализации</a:t>
            </a:r>
          </a:p>
          <a:p>
            <a:pPr indent="0">
              <a:tabLst>
                <a:tab pos="711200" algn="l"/>
              </a:tabLst>
            </a:pPr>
            <a:endParaRPr lang="ru-RU" dirty="0">
              <a:latin typeface="Montserrat" panose="00000500000000000000" pitchFamily="2" charset="-52"/>
            </a:endParaRPr>
          </a:p>
          <a:p>
            <a:pPr indent="0">
              <a:tabLst>
                <a:tab pos="711200" algn="l"/>
              </a:tabLst>
            </a:pPr>
            <a:r>
              <a:rPr lang="en-US" b="1" dirty="0">
                <a:solidFill>
                  <a:srgbClr val="1D4D9D"/>
                </a:solidFill>
                <a:latin typeface="Montserrat" panose="00000500000000000000" pitchFamily="2" charset="-52"/>
              </a:rPr>
              <a:t>85</a:t>
            </a:r>
            <a:r>
              <a:rPr lang="ru-RU" dirty="0">
                <a:latin typeface="Montserrat" panose="00000500000000000000" pitchFamily="2" charset="-52"/>
              </a:rPr>
              <a:t> проектов о внесении изменений</a:t>
            </a:r>
          </a:p>
          <a:p>
            <a:pPr indent="0">
              <a:tabLst>
                <a:tab pos="711200" algn="l"/>
              </a:tabLst>
            </a:pPr>
            <a:endParaRPr lang="ru-RU" dirty="0">
              <a:latin typeface="Montserrat" panose="00000500000000000000" pitchFamily="2" charset="-52"/>
            </a:endParaRPr>
          </a:p>
          <a:p>
            <a:pPr indent="0">
              <a:tabLst>
                <a:tab pos="711200" algn="l"/>
              </a:tabLst>
            </a:pPr>
            <a:r>
              <a:rPr lang="en-US" b="1" dirty="0">
                <a:solidFill>
                  <a:srgbClr val="1D4D9D"/>
                </a:solidFill>
                <a:latin typeface="Montserrat" panose="00000500000000000000" pitchFamily="2" charset="-52"/>
              </a:rPr>
              <a:t>22</a:t>
            </a:r>
            <a:r>
              <a:rPr lang="ru-RU" dirty="0">
                <a:latin typeface="Montserrat" panose="00000500000000000000" pitchFamily="2" charset="-52"/>
              </a:rPr>
              <a:t> проекта об уточнении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824847-04B0-50D6-7DAA-D3946AED0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192" t="4152" b="6019"/>
          <a:stretch/>
        </p:blipFill>
        <p:spPr>
          <a:xfrm>
            <a:off x="161865" y="1333191"/>
            <a:ext cx="4395989" cy="36009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998EF1-FFA7-F4DB-B1AA-1283A9404845}"/>
              </a:ext>
            </a:extLst>
          </p:cNvPr>
          <p:cNvSpPr/>
          <p:nvPr/>
        </p:nvSpPr>
        <p:spPr>
          <a:xfrm>
            <a:off x="8024116" y="4286111"/>
            <a:ext cx="13784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E1F2FF"/>
                </a:solidFill>
              </a:rPr>
              <a:t>06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DF65844-6F56-0CA1-16FF-87BDD540EA3D}"/>
              </a:ext>
            </a:extLst>
          </p:cNvPr>
          <p:cNvSpPr/>
          <p:nvPr/>
        </p:nvSpPr>
        <p:spPr>
          <a:xfrm>
            <a:off x="-1" y="1"/>
            <a:ext cx="4702619" cy="57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084C6AA-A1E5-5DE5-A4AC-C7C1693BD733}"/>
              </a:ext>
            </a:extLst>
          </p:cNvPr>
          <p:cNvSpPr/>
          <p:nvPr/>
        </p:nvSpPr>
        <p:spPr>
          <a:xfrm>
            <a:off x="3276374" y="2799633"/>
            <a:ext cx="523220" cy="5232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BDE7C6-BCA1-B516-367A-8DAD1419D086}"/>
              </a:ext>
            </a:extLst>
          </p:cNvPr>
          <p:cNvSpPr/>
          <p:nvPr/>
        </p:nvSpPr>
        <p:spPr>
          <a:xfrm>
            <a:off x="3182531" y="2812334"/>
            <a:ext cx="716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7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25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86DC3BE-7D8C-1876-5347-60B080E8BC41}"/>
              </a:ext>
            </a:extLst>
          </p:cNvPr>
          <p:cNvSpPr/>
          <p:nvPr/>
        </p:nvSpPr>
        <p:spPr>
          <a:xfrm>
            <a:off x="1416346" y="3490194"/>
            <a:ext cx="406098" cy="4060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126CD7-5BF0-E89E-2100-C67EFAC6500C}"/>
              </a:ext>
            </a:extLst>
          </p:cNvPr>
          <p:cNvSpPr/>
          <p:nvPr/>
        </p:nvSpPr>
        <p:spPr>
          <a:xfrm>
            <a:off x="1346429" y="3482425"/>
            <a:ext cx="5572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3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1</a:t>
            </a:r>
            <a:r>
              <a:rPr lang="en-US" sz="23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4</a:t>
            </a:r>
            <a:endParaRPr lang="ru-RU" sz="2300" b="1" dirty="0">
              <a:ln w="0">
                <a:noFill/>
              </a:ln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9688D44-7791-5A78-7BCF-12D10A94C666}"/>
              </a:ext>
            </a:extLst>
          </p:cNvPr>
          <p:cNvSpPr/>
          <p:nvPr/>
        </p:nvSpPr>
        <p:spPr>
          <a:xfrm>
            <a:off x="1619395" y="2658774"/>
            <a:ext cx="406098" cy="4060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BBC5CC-69A5-1D8A-0942-084C6E524C5F}"/>
              </a:ext>
            </a:extLst>
          </p:cNvPr>
          <p:cNvSpPr/>
          <p:nvPr/>
        </p:nvSpPr>
        <p:spPr>
          <a:xfrm>
            <a:off x="1543802" y="2637881"/>
            <a:ext cx="557283" cy="4462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3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1</a:t>
            </a:r>
            <a:r>
              <a:rPr lang="en-US" sz="23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7</a:t>
            </a:r>
            <a:endParaRPr lang="ru-RU" sz="2300" b="1" dirty="0">
              <a:ln w="0">
                <a:noFill/>
              </a:ln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A651BC1-AD7E-4D66-14CC-04C562648DFD}"/>
              </a:ext>
            </a:extLst>
          </p:cNvPr>
          <p:cNvSpPr/>
          <p:nvPr/>
        </p:nvSpPr>
        <p:spPr>
          <a:xfrm>
            <a:off x="2616295" y="2926016"/>
            <a:ext cx="352283" cy="3522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30EF6C7-93C4-D5C4-F46F-EAF8A9C083E3}"/>
              </a:ext>
            </a:extLst>
          </p:cNvPr>
          <p:cNvSpPr/>
          <p:nvPr/>
        </p:nvSpPr>
        <p:spPr>
          <a:xfrm>
            <a:off x="2456283" y="2928073"/>
            <a:ext cx="67338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6</a:t>
            </a:r>
            <a:endParaRPr lang="ru-RU" sz="1800" b="1" dirty="0">
              <a:ln w="0">
                <a:noFill/>
              </a:ln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57A9320-DB6D-B657-0A74-DFAC253E755F}"/>
              </a:ext>
            </a:extLst>
          </p:cNvPr>
          <p:cNvSpPr/>
          <p:nvPr/>
        </p:nvSpPr>
        <p:spPr>
          <a:xfrm>
            <a:off x="1129904" y="3011863"/>
            <a:ext cx="352283" cy="3522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CB90FA8-4422-8BF1-A72D-A8DA1D63167A}"/>
              </a:ext>
            </a:extLst>
          </p:cNvPr>
          <p:cNvSpPr/>
          <p:nvPr/>
        </p:nvSpPr>
        <p:spPr>
          <a:xfrm>
            <a:off x="969892" y="3013920"/>
            <a:ext cx="67338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8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12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35593F1-4E70-1641-232B-466F9E62D041}"/>
              </a:ext>
            </a:extLst>
          </p:cNvPr>
          <p:cNvSpPr/>
          <p:nvPr/>
        </p:nvSpPr>
        <p:spPr>
          <a:xfrm>
            <a:off x="903029" y="2275298"/>
            <a:ext cx="291545" cy="291545"/>
          </a:xfrm>
          <a:prstGeom prst="ellipse">
            <a:avLst/>
          </a:prstGeom>
          <a:solidFill>
            <a:schemeClr val="bg1"/>
          </a:solidFill>
          <a:ln w="34925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40CB0D8-2E54-9486-6626-86E7447A4D2E}"/>
              </a:ext>
            </a:extLst>
          </p:cNvPr>
          <p:cNvSpPr/>
          <p:nvPr/>
        </p:nvSpPr>
        <p:spPr>
          <a:xfrm>
            <a:off x="770159" y="2242761"/>
            <a:ext cx="55728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8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7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7F2E054-8136-D4F1-8C67-4E9EB8AE6561}"/>
              </a:ext>
            </a:extLst>
          </p:cNvPr>
          <p:cNvSpPr/>
          <p:nvPr/>
        </p:nvSpPr>
        <p:spPr>
          <a:xfrm>
            <a:off x="444394" y="3929300"/>
            <a:ext cx="291545" cy="291545"/>
          </a:xfrm>
          <a:prstGeom prst="ellipse">
            <a:avLst/>
          </a:prstGeom>
          <a:solidFill>
            <a:schemeClr val="bg1"/>
          </a:solidFill>
          <a:ln w="34925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7738A91-C510-72CE-E9F1-6546D8B4D47F}"/>
              </a:ext>
            </a:extLst>
          </p:cNvPr>
          <p:cNvSpPr/>
          <p:nvPr/>
        </p:nvSpPr>
        <p:spPr>
          <a:xfrm>
            <a:off x="311524" y="3896033"/>
            <a:ext cx="55728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8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9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1A02675-E201-7068-703D-5B85B4624729}"/>
              </a:ext>
            </a:extLst>
          </p:cNvPr>
          <p:cNvSpPr/>
          <p:nvPr/>
        </p:nvSpPr>
        <p:spPr>
          <a:xfrm>
            <a:off x="3748412" y="1898204"/>
            <a:ext cx="234173" cy="234173"/>
          </a:xfrm>
          <a:prstGeom prst="ellipse">
            <a:avLst/>
          </a:prstGeom>
          <a:solidFill>
            <a:schemeClr val="bg1"/>
          </a:solidFill>
          <a:ln w="3175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B765942-DD56-05D8-D2C4-A10A9B17F14A}"/>
              </a:ext>
            </a:extLst>
          </p:cNvPr>
          <p:cNvSpPr/>
          <p:nvPr/>
        </p:nvSpPr>
        <p:spPr>
          <a:xfrm>
            <a:off x="3640943" y="1861923"/>
            <a:ext cx="447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2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27628CE-01A4-3DFA-847C-E925FBCD8E44}"/>
              </a:ext>
            </a:extLst>
          </p:cNvPr>
          <p:cNvSpPr/>
          <p:nvPr/>
        </p:nvSpPr>
        <p:spPr>
          <a:xfrm>
            <a:off x="2116662" y="3205767"/>
            <a:ext cx="234173" cy="234173"/>
          </a:xfrm>
          <a:prstGeom prst="ellipse">
            <a:avLst/>
          </a:prstGeom>
          <a:solidFill>
            <a:schemeClr val="bg1"/>
          </a:solidFill>
          <a:ln w="3175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2334A4D-FF92-2453-86F3-A8FC4EF392E6}"/>
              </a:ext>
            </a:extLst>
          </p:cNvPr>
          <p:cNvSpPr/>
          <p:nvPr/>
        </p:nvSpPr>
        <p:spPr>
          <a:xfrm>
            <a:off x="2009193" y="3169486"/>
            <a:ext cx="447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2</a:t>
            </a:r>
            <a:endParaRPr lang="ru-RU" b="1" dirty="0">
              <a:ln w="0">
                <a:noFill/>
              </a:ln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884D1D7-44C9-2F27-64B1-F43C277F9882}"/>
              </a:ext>
            </a:extLst>
          </p:cNvPr>
          <p:cNvSpPr/>
          <p:nvPr/>
        </p:nvSpPr>
        <p:spPr>
          <a:xfrm>
            <a:off x="2596139" y="3573615"/>
            <a:ext cx="185161" cy="185161"/>
          </a:xfrm>
          <a:prstGeom prst="ellipse">
            <a:avLst/>
          </a:prstGeom>
          <a:solidFill>
            <a:schemeClr val="bg1"/>
          </a:solidFill>
          <a:ln w="3175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6C2B123-5007-6088-933F-86CC2787DC2E}"/>
              </a:ext>
            </a:extLst>
          </p:cNvPr>
          <p:cNvSpPr/>
          <p:nvPr/>
        </p:nvSpPr>
        <p:spPr>
          <a:xfrm>
            <a:off x="2463270" y="3545614"/>
            <a:ext cx="447618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5CF03EA-A56C-8F17-6043-049A41D2D1F6}"/>
              </a:ext>
            </a:extLst>
          </p:cNvPr>
          <p:cNvSpPr/>
          <p:nvPr/>
        </p:nvSpPr>
        <p:spPr>
          <a:xfrm>
            <a:off x="894205" y="3042927"/>
            <a:ext cx="185161" cy="185161"/>
          </a:xfrm>
          <a:prstGeom prst="ellipse">
            <a:avLst/>
          </a:prstGeom>
          <a:solidFill>
            <a:schemeClr val="bg1"/>
          </a:solidFill>
          <a:ln w="3175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6276C86-1BB9-84D4-FEDD-8A4B6756EBE5}"/>
              </a:ext>
            </a:extLst>
          </p:cNvPr>
          <p:cNvSpPr/>
          <p:nvPr/>
        </p:nvSpPr>
        <p:spPr>
          <a:xfrm>
            <a:off x="761336" y="3014926"/>
            <a:ext cx="447618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0014CA9A-EB93-5816-781A-DA47354F03EB}"/>
              </a:ext>
            </a:extLst>
          </p:cNvPr>
          <p:cNvSpPr/>
          <p:nvPr/>
        </p:nvSpPr>
        <p:spPr>
          <a:xfrm>
            <a:off x="1416346" y="1993038"/>
            <a:ext cx="234173" cy="234173"/>
          </a:xfrm>
          <a:prstGeom prst="ellipse">
            <a:avLst/>
          </a:prstGeom>
          <a:solidFill>
            <a:schemeClr val="bg1"/>
          </a:solidFill>
          <a:ln w="3175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B7FC658-B546-7D40-6C17-DCC3C0C65878}"/>
              </a:ext>
            </a:extLst>
          </p:cNvPr>
          <p:cNvSpPr/>
          <p:nvPr/>
        </p:nvSpPr>
        <p:spPr>
          <a:xfrm>
            <a:off x="1308877" y="1956757"/>
            <a:ext cx="447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2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096C284-6E48-6B38-E37D-07F645FB0BA7}"/>
              </a:ext>
            </a:extLst>
          </p:cNvPr>
          <p:cNvSpPr/>
          <p:nvPr/>
        </p:nvSpPr>
        <p:spPr>
          <a:xfrm>
            <a:off x="558790" y="3387113"/>
            <a:ext cx="352283" cy="3522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A0025AB-3A4B-5498-AA7D-7AF9957890C4}"/>
              </a:ext>
            </a:extLst>
          </p:cNvPr>
          <p:cNvSpPr/>
          <p:nvPr/>
        </p:nvSpPr>
        <p:spPr>
          <a:xfrm>
            <a:off x="457297" y="3387996"/>
            <a:ext cx="5572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10</a:t>
            </a:r>
            <a:endParaRPr lang="ru-RU" sz="1800" b="1" dirty="0">
              <a:ln w="0">
                <a:noFill/>
              </a:ln>
              <a:solidFill>
                <a:srgbClr val="1D4D9D"/>
              </a:solidFill>
              <a:latin typeface="Montserrat" panose="00000500000000000000" pitchFamily="2" charset="-52"/>
            </a:endParaRPr>
          </a:p>
          <a:p>
            <a:pPr algn="ctr"/>
            <a:endParaRPr lang="ru-RU" sz="1800" b="1" dirty="0">
              <a:ln w="0">
                <a:noFill/>
              </a:ln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D5D26FC-1C48-943A-104E-888D9F60916A}"/>
              </a:ext>
            </a:extLst>
          </p:cNvPr>
          <p:cNvSpPr/>
          <p:nvPr/>
        </p:nvSpPr>
        <p:spPr>
          <a:xfrm>
            <a:off x="3247437" y="2242761"/>
            <a:ext cx="185161" cy="185161"/>
          </a:xfrm>
          <a:prstGeom prst="ellipse">
            <a:avLst/>
          </a:prstGeom>
          <a:solidFill>
            <a:schemeClr val="bg1"/>
          </a:solidFill>
          <a:ln w="3175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405A1DF-064C-119B-EAEE-30EBBC4CA1FB}"/>
              </a:ext>
            </a:extLst>
          </p:cNvPr>
          <p:cNvSpPr/>
          <p:nvPr/>
        </p:nvSpPr>
        <p:spPr>
          <a:xfrm>
            <a:off x="3114568" y="2214760"/>
            <a:ext cx="447618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38F4C26-3761-73E1-86EF-0722FDBDC454}"/>
              </a:ext>
            </a:extLst>
          </p:cNvPr>
          <p:cNvSpPr/>
          <p:nvPr/>
        </p:nvSpPr>
        <p:spPr>
          <a:xfrm>
            <a:off x="1886090" y="3540095"/>
            <a:ext cx="352283" cy="3522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404A1B6-9BE9-C380-21BD-EDFD5FAF0CC4}"/>
              </a:ext>
            </a:extLst>
          </p:cNvPr>
          <p:cNvSpPr/>
          <p:nvPr/>
        </p:nvSpPr>
        <p:spPr>
          <a:xfrm>
            <a:off x="1726078" y="3542152"/>
            <a:ext cx="67338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6</a:t>
            </a:r>
            <a:endParaRPr lang="ru-RU" sz="1800" b="1" dirty="0">
              <a:ln w="0">
                <a:noFill/>
              </a:ln>
              <a:solidFill>
                <a:srgbClr val="1D4D9D"/>
              </a:solidFill>
              <a:latin typeface="Montserrat" panose="00000500000000000000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9A473F-7CE2-ED0F-8EE0-28B666B36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56" y="9329"/>
            <a:ext cx="826456" cy="5310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E37AD9-C71D-EA30-2D79-A84CE8CA00C5}"/>
              </a:ext>
            </a:extLst>
          </p:cNvPr>
          <p:cNvSpPr txBox="1"/>
          <p:nvPr/>
        </p:nvSpPr>
        <p:spPr>
          <a:xfrm>
            <a:off x="924357" y="128193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1923422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19DA31-EFE3-0A2C-A560-BA5326E1AD2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88CEDD-5B33-6725-D317-4ADAC2D30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52" t="369" r="605" b="-369"/>
          <a:stretch/>
        </p:blipFill>
        <p:spPr>
          <a:xfrm>
            <a:off x="355435" y="1456527"/>
            <a:ext cx="2373115" cy="36869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06F2E2-02B9-51E6-377F-05F153A2D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" r="50000" b="9597"/>
          <a:stretch/>
        </p:blipFill>
        <p:spPr>
          <a:xfrm>
            <a:off x="5320840" y="578069"/>
            <a:ext cx="3823159" cy="45654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547ECB-DBA5-21BD-8D7A-68A9949A2897}"/>
              </a:ext>
            </a:extLst>
          </p:cNvPr>
          <p:cNvSpPr/>
          <p:nvPr/>
        </p:nvSpPr>
        <p:spPr>
          <a:xfrm>
            <a:off x="1" y="1363630"/>
            <a:ext cx="261255" cy="3779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A736CF-C578-2F4F-4F85-5A545DD95583}"/>
              </a:ext>
            </a:extLst>
          </p:cNvPr>
          <p:cNvSpPr/>
          <p:nvPr/>
        </p:nvSpPr>
        <p:spPr>
          <a:xfrm>
            <a:off x="-1" y="1"/>
            <a:ext cx="9144001" cy="57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B54E5-B63C-273F-93CB-94D6BE4DF0A8}"/>
              </a:ext>
            </a:extLst>
          </p:cNvPr>
          <p:cNvSpPr txBox="1"/>
          <p:nvPr/>
        </p:nvSpPr>
        <p:spPr>
          <a:xfrm>
            <a:off x="94179" y="775562"/>
            <a:ext cx="577482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Особенности работы с комиссиями по проектам ПЗЗ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56CAF-2AA4-5B3B-837D-0F151BD4A608}"/>
              </a:ext>
            </a:extLst>
          </p:cNvPr>
          <p:cNvSpPr txBox="1"/>
          <p:nvPr/>
        </p:nvSpPr>
        <p:spPr>
          <a:xfrm>
            <a:off x="2021363" y="1463224"/>
            <a:ext cx="32115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u="sng" dirty="0">
                <a:solidFill>
                  <a:schemeClr val="bg1"/>
                </a:solidFill>
                <a:latin typeface="Montserrat" panose="00000500000000000000" pitchFamily="2" charset="-52"/>
              </a:rPr>
              <a:t>предельное количество вопросов на заседании:</a:t>
            </a:r>
          </a:p>
          <a:p>
            <a:pPr algn="l"/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не более </a:t>
            </a:r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5-ти</a:t>
            </a: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 при изменении по границам земельных участков</a:t>
            </a:r>
          </a:p>
          <a:p>
            <a:pPr algn="l"/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не более </a:t>
            </a:r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2-х</a:t>
            </a: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 при внесении изменений в территориальную зону,</a:t>
            </a:r>
          </a:p>
          <a:p>
            <a:pPr algn="l"/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требующем подготовку описания местоположения территориальных зон (при изменении вида разрешенного использования, площади)</a:t>
            </a:r>
          </a:p>
          <a:p>
            <a:pPr algn="l"/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l"/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Это позволит в срок до 5 рабочих дней проанализировать предложения с учетом актуальных сведений ЕГРН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93DEB3E-CD14-456A-5F73-94FAB0976060}"/>
              </a:ext>
            </a:extLst>
          </p:cNvPr>
          <p:cNvSpPr/>
          <p:nvPr/>
        </p:nvSpPr>
        <p:spPr>
          <a:xfrm>
            <a:off x="133562" y="-267805"/>
            <a:ext cx="11609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4888E3"/>
                </a:solidFill>
              </a:rPr>
              <a:t>07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5477E88-5192-6AE2-A854-785E4EC41888}"/>
              </a:ext>
            </a:extLst>
          </p:cNvPr>
          <p:cNvSpPr/>
          <p:nvPr/>
        </p:nvSpPr>
        <p:spPr>
          <a:xfrm>
            <a:off x="1268326" y="3647040"/>
            <a:ext cx="429004" cy="4290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Закрыть">
            <a:extLst>
              <a:ext uri="{FF2B5EF4-FFF2-40B4-BE49-F238E27FC236}">
                <a16:creationId xmlns:a16="http://schemas.microsoft.com/office/drawing/2014/main" id="{7F3C38E1-A31D-08B8-DAE8-2A8DFDB89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7516" y="3710167"/>
            <a:ext cx="331728" cy="3317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ACEA0F-61EB-8F5E-9D8A-FD5DEF52CA4F}"/>
              </a:ext>
            </a:extLst>
          </p:cNvPr>
          <p:cNvSpPr txBox="1"/>
          <p:nvPr/>
        </p:nvSpPr>
        <p:spPr>
          <a:xfrm>
            <a:off x="5574675" y="2250727"/>
            <a:ext cx="29396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усовершенствование порядка взаимодействия с Комиссиями</a:t>
            </a:r>
          </a:p>
          <a:p>
            <a:pPr algn="ctr"/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повышение качества демонстрационного материала с приложением к повестке дня выписки из генерального плана и ПЗЗ</a:t>
            </a:r>
          </a:p>
        </p:txBody>
      </p:sp>
      <p:pic>
        <p:nvPicPr>
          <p:cNvPr id="19" name="Рисунок 18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2806C810-8B34-7C9C-3406-D64DDA80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2206" y="1697622"/>
            <a:ext cx="542425" cy="542425"/>
          </a:xfrm>
          <a:prstGeom prst="rect">
            <a:avLst/>
          </a:prstGeom>
        </p:spPr>
      </p:pic>
      <p:pic>
        <p:nvPicPr>
          <p:cNvPr id="22" name="Рисунок 21" descr="Конференц-зал">
            <a:extLst>
              <a:ext uri="{FF2B5EF4-FFF2-40B4-BE49-F238E27FC236}">
                <a16:creationId xmlns:a16="http://schemas.microsoft.com/office/drawing/2014/main" id="{229636C8-63BE-CA9C-6DD9-D1EDA6EDE7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0050" y="4024987"/>
            <a:ext cx="914400" cy="914400"/>
          </a:xfrm>
          <a:prstGeom prst="rect">
            <a:avLst/>
          </a:prstGeom>
        </p:spPr>
      </p:pic>
      <p:pic>
        <p:nvPicPr>
          <p:cNvPr id="23" name="Рисунок 22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A9507A4B-8114-12F8-09BA-8607FC412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6949777" y="1755961"/>
            <a:ext cx="542425" cy="542425"/>
          </a:xfrm>
          <a:prstGeom prst="rect">
            <a:avLst/>
          </a:prstGeom>
        </p:spPr>
      </p:pic>
      <p:pic>
        <p:nvPicPr>
          <p:cNvPr id="28" name="Рисунок 27" descr="Передача">
            <a:extLst>
              <a:ext uri="{FF2B5EF4-FFF2-40B4-BE49-F238E27FC236}">
                <a16:creationId xmlns:a16="http://schemas.microsoft.com/office/drawing/2014/main" id="{63D9FE49-835E-8E81-95D2-D8B891494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97972" y="1363630"/>
            <a:ext cx="445115" cy="445115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40F0788C-2FC3-E248-5933-A08BA06DDD22}"/>
              </a:ext>
            </a:extLst>
          </p:cNvPr>
          <p:cNvSpPr/>
          <p:nvPr/>
        </p:nvSpPr>
        <p:spPr>
          <a:xfrm>
            <a:off x="6840148" y="3861284"/>
            <a:ext cx="437113" cy="43711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 descr="Маркеры-галочки">
            <a:extLst>
              <a:ext uri="{FF2B5EF4-FFF2-40B4-BE49-F238E27FC236}">
                <a16:creationId xmlns:a16="http://schemas.microsoft.com/office/drawing/2014/main" id="{962C6780-D9B8-97C2-EAD9-D9CF009D50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84739" y="3907671"/>
            <a:ext cx="331728" cy="3317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F704DB-7563-B26D-E9DB-E59E2100C0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11882" y="9329"/>
            <a:ext cx="826456" cy="531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C3D93-8649-9726-77B1-E8253F61AD26}"/>
              </a:ext>
            </a:extLst>
          </p:cNvPr>
          <p:cNvSpPr txBox="1"/>
          <p:nvPr/>
        </p:nvSpPr>
        <p:spPr>
          <a:xfrm>
            <a:off x="6506307" y="158676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212437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5D4B10-1FED-2E80-18A1-E852BE6171BF}"/>
              </a:ext>
            </a:extLst>
          </p:cNvPr>
          <p:cNvSpPr/>
          <p:nvPr/>
        </p:nvSpPr>
        <p:spPr>
          <a:xfrm>
            <a:off x="-1" y="0"/>
            <a:ext cx="9153729" cy="5143500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447531-9923-D3C5-6C0B-928C04969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4" t="7973" r="39303" b="3360"/>
          <a:stretch/>
        </p:blipFill>
        <p:spPr>
          <a:xfrm>
            <a:off x="0" y="580831"/>
            <a:ext cx="3816015" cy="45709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FE4616-0C4D-EA73-13B4-80A968D12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" r="50000" b="9597"/>
          <a:stretch/>
        </p:blipFill>
        <p:spPr>
          <a:xfrm>
            <a:off x="5320840" y="578069"/>
            <a:ext cx="3823159" cy="456543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6450E5-976C-B106-DCE0-CC3C445E5238}"/>
              </a:ext>
            </a:extLst>
          </p:cNvPr>
          <p:cNvSpPr/>
          <p:nvPr/>
        </p:nvSpPr>
        <p:spPr>
          <a:xfrm>
            <a:off x="3870336" y="1883548"/>
            <a:ext cx="5337714" cy="1758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346CA-1851-E106-5FF9-E1D557ED6E5D}"/>
              </a:ext>
            </a:extLst>
          </p:cNvPr>
          <p:cNvSpPr txBox="1"/>
          <p:nvPr/>
        </p:nvSpPr>
        <p:spPr>
          <a:xfrm>
            <a:off x="4043471" y="751483"/>
            <a:ext cx="49699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Внесение изменений в областной закон от 15.06.2010 № 32-оз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C4FF48-B434-BA93-556C-8B9B2EB61E02}"/>
              </a:ext>
            </a:extLst>
          </p:cNvPr>
          <p:cNvSpPr txBox="1"/>
          <p:nvPr/>
        </p:nvSpPr>
        <p:spPr>
          <a:xfrm>
            <a:off x="5126462" y="2444685"/>
            <a:ext cx="388691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2460C2"/>
                </a:solidFill>
                <a:latin typeface="Montserrat" panose="00000500000000000000" pitchFamily="2" charset="-52"/>
              </a:rPr>
              <a:t>подготовлено 4 проекта текстового и графического описания границ муниципальных</a:t>
            </a:r>
            <a:r>
              <a:rPr lang="en-US" sz="1100" b="1" dirty="0">
                <a:solidFill>
                  <a:srgbClr val="2460C2"/>
                </a:solidFill>
                <a:latin typeface="Montserrat" panose="00000500000000000000" pitchFamily="2" charset="-52"/>
              </a:rPr>
              <a:t> </a:t>
            </a:r>
            <a:r>
              <a:rPr lang="ru-RU" sz="1100" b="1" dirty="0">
                <a:solidFill>
                  <a:srgbClr val="2460C2"/>
                </a:solidFill>
                <a:latin typeface="Montserrat" panose="00000500000000000000" pitchFamily="2" charset="-52"/>
              </a:rPr>
              <a:t>образований</a:t>
            </a:r>
            <a:endParaRPr lang="ru-RU" sz="1200" b="1" dirty="0">
              <a:solidFill>
                <a:srgbClr val="2460C2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1207E13-6BA2-5D2E-7E25-9FBDEA41DC6C}"/>
              </a:ext>
            </a:extLst>
          </p:cNvPr>
          <p:cNvSpPr/>
          <p:nvPr/>
        </p:nvSpPr>
        <p:spPr>
          <a:xfrm>
            <a:off x="-1" y="1"/>
            <a:ext cx="9159369" cy="57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F727CE-13E5-F55C-9CB4-5AFB7A3B19F2}"/>
              </a:ext>
            </a:extLst>
          </p:cNvPr>
          <p:cNvSpPr/>
          <p:nvPr/>
        </p:nvSpPr>
        <p:spPr>
          <a:xfrm>
            <a:off x="7897754" y="-266364"/>
            <a:ext cx="11609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4888E3"/>
                </a:solidFill>
              </a:rPr>
              <a:t>08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041195-05A3-5580-6052-D3F307D87748}"/>
              </a:ext>
            </a:extLst>
          </p:cNvPr>
          <p:cNvSpPr/>
          <p:nvPr/>
        </p:nvSpPr>
        <p:spPr>
          <a:xfrm>
            <a:off x="1" y="1671145"/>
            <a:ext cx="261255" cy="347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34726AA-7CC2-EA12-1097-D37466782C1D}"/>
              </a:ext>
            </a:extLst>
          </p:cNvPr>
          <p:cNvSpPr/>
          <p:nvPr/>
        </p:nvSpPr>
        <p:spPr>
          <a:xfrm>
            <a:off x="3805831" y="541703"/>
            <a:ext cx="261255" cy="4610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EEE2C87-7867-1080-CCCD-0413D3663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192" t="4152" b="6019"/>
          <a:stretch/>
        </p:blipFill>
        <p:spPr>
          <a:xfrm>
            <a:off x="161865" y="940542"/>
            <a:ext cx="5084957" cy="416535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A5A583B-BAB7-AC5B-BFFA-DB91C3799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617" y="2635996"/>
            <a:ext cx="261254" cy="3318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E2AAC7-6E5A-E6F1-207B-F421FB4C8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420" y="2439799"/>
            <a:ext cx="280019" cy="3318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56B889-0E38-F43B-3065-50B5D4E55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692" y="3328475"/>
            <a:ext cx="280018" cy="351424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0E2FD133-4314-550F-5CD0-52DA3B7E025D}"/>
              </a:ext>
            </a:extLst>
          </p:cNvPr>
          <p:cNvSpPr/>
          <p:nvPr/>
        </p:nvSpPr>
        <p:spPr>
          <a:xfrm>
            <a:off x="1992344" y="2810676"/>
            <a:ext cx="234173" cy="234173"/>
          </a:xfrm>
          <a:prstGeom prst="ellipse">
            <a:avLst/>
          </a:prstGeom>
          <a:solidFill>
            <a:schemeClr val="bg1"/>
          </a:solidFill>
          <a:ln w="3175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9C637DC-C88B-33F2-8FCD-B202BB5D5902}"/>
              </a:ext>
            </a:extLst>
          </p:cNvPr>
          <p:cNvSpPr/>
          <p:nvPr/>
        </p:nvSpPr>
        <p:spPr>
          <a:xfrm>
            <a:off x="1887543" y="2782079"/>
            <a:ext cx="447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C6A85BA6-E89C-33FA-B0ED-F8EC22CF2582}"/>
              </a:ext>
            </a:extLst>
          </p:cNvPr>
          <p:cNvSpPr/>
          <p:nvPr/>
        </p:nvSpPr>
        <p:spPr>
          <a:xfrm>
            <a:off x="1758299" y="3709816"/>
            <a:ext cx="234173" cy="234173"/>
          </a:xfrm>
          <a:prstGeom prst="ellipse">
            <a:avLst/>
          </a:prstGeom>
          <a:solidFill>
            <a:schemeClr val="bg1"/>
          </a:solidFill>
          <a:ln w="3175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0AE4456-BB31-1312-A9A5-1DE6E066B378}"/>
              </a:ext>
            </a:extLst>
          </p:cNvPr>
          <p:cNvSpPr/>
          <p:nvPr/>
        </p:nvSpPr>
        <p:spPr>
          <a:xfrm>
            <a:off x="1653498" y="3681219"/>
            <a:ext cx="447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10C5C6F2-DEAE-46D6-82B1-739D43C2885D}"/>
              </a:ext>
            </a:extLst>
          </p:cNvPr>
          <p:cNvSpPr/>
          <p:nvPr/>
        </p:nvSpPr>
        <p:spPr>
          <a:xfrm>
            <a:off x="3021172" y="2993073"/>
            <a:ext cx="304836" cy="304836"/>
          </a:xfrm>
          <a:prstGeom prst="ellipse">
            <a:avLst/>
          </a:prstGeom>
          <a:solidFill>
            <a:schemeClr val="bg1"/>
          </a:solidFill>
          <a:ln w="3175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AF5159A-CA19-6FAB-FB01-D7781D03FE93}"/>
              </a:ext>
            </a:extLst>
          </p:cNvPr>
          <p:cNvSpPr/>
          <p:nvPr/>
        </p:nvSpPr>
        <p:spPr>
          <a:xfrm>
            <a:off x="2957284" y="2964242"/>
            <a:ext cx="4476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800" b="1" dirty="0">
                <a:ln w="0">
                  <a:noFill/>
                </a:ln>
                <a:solidFill>
                  <a:srgbClr val="1D4D9D"/>
                </a:solidFill>
                <a:latin typeface="Montserrat" panose="00000500000000000000" pitchFamily="2" charset="-52"/>
              </a:rPr>
              <a:t>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4EC8E5-8B1F-990A-960C-7191FF906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56" y="9329"/>
            <a:ext cx="826456" cy="531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AAC4A-7444-E328-B294-FCC8153D9C25}"/>
              </a:ext>
            </a:extLst>
          </p:cNvPr>
          <p:cNvSpPr txBox="1"/>
          <p:nvPr/>
        </p:nvSpPr>
        <p:spPr>
          <a:xfrm>
            <a:off x="924357" y="128193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242534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CB7CFB-EF03-8295-1E69-586D237AD52A}"/>
              </a:ext>
            </a:extLst>
          </p:cNvPr>
          <p:cNvSpPr/>
          <p:nvPr/>
        </p:nvSpPr>
        <p:spPr>
          <a:xfrm>
            <a:off x="-1" y="-1"/>
            <a:ext cx="9164547" cy="5159193"/>
          </a:xfrm>
          <a:prstGeom prst="rect">
            <a:avLst/>
          </a:prstGeom>
          <a:gradFill flip="none" rotWithShape="1">
            <a:gsLst>
              <a:gs pos="0">
                <a:srgbClr val="18438A"/>
              </a:gs>
              <a:gs pos="25000">
                <a:schemeClr val="accent1">
                  <a:shade val="67500"/>
                  <a:satMod val="115000"/>
                </a:schemeClr>
              </a:gs>
              <a:gs pos="100000">
                <a:srgbClr val="D5FB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0A84DA-841E-2ECD-C62A-FABF9A607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21" r="658" b="3096"/>
          <a:stretch/>
        </p:blipFill>
        <p:spPr>
          <a:xfrm>
            <a:off x="1506564" y="578069"/>
            <a:ext cx="7637436" cy="45811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747CF6-88DC-D270-9344-D4DDAD8196A1}"/>
              </a:ext>
            </a:extLst>
          </p:cNvPr>
          <p:cNvSpPr/>
          <p:nvPr/>
        </p:nvSpPr>
        <p:spPr>
          <a:xfrm>
            <a:off x="-2" y="1168929"/>
            <a:ext cx="9164546" cy="3396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3" name="Рисунок 212">
            <a:extLst>
              <a:ext uri="{FF2B5EF4-FFF2-40B4-BE49-F238E27FC236}">
                <a16:creationId xmlns:a16="http://schemas.microsoft.com/office/drawing/2014/main" id="{F064F03E-E95B-0DF7-ADE8-5D470ACE7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9483" r="658" b="14841"/>
          <a:stretch/>
        </p:blipFill>
        <p:spPr>
          <a:xfrm>
            <a:off x="1506564" y="1168928"/>
            <a:ext cx="7637436" cy="339650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A736CF-C578-2F4F-4F85-5A545DD95583}"/>
              </a:ext>
            </a:extLst>
          </p:cNvPr>
          <p:cNvSpPr/>
          <p:nvPr/>
        </p:nvSpPr>
        <p:spPr>
          <a:xfrm>
            <a:off x="-1" y="1"/>
            <a:ext cx="9164546" cy="57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B54E5-B63C-273F-93CB-94D6BE4DF0A8}"/>
              </a:ext>
            </a:extLst>
          </p:cNvPr>
          <p:cNvSpPr txBox="1"/>
          <p:nvPr/>
        </p:nvSpPr>
        <p:spPr>
          <a:xfrm>
            <a:off x="3245281" y="588991"/>
            <a:ext cx="57748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Схемы территориального планирования Ленинградской области, планы на 2023 год 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7C1A580-6B79-B16A-06A0-836B01B03877}"/>
              </a:ext>
            </a:extLst>
          </p:cNvPr>
          <p:cNvCxnSpPr>
            <a:cxnSpLocks/>
          </p:cNvCxnSpPr>
          <p:nvPr/>
        </p:nvCxnSpPr>
        <p:spPr>
          <a:xfrm flipV="1">
            <a:off x="447232" y="2769013"/>
            <a:ext cx="8631884" cy="1168"/>
          </a:xfrm>
          <a:prstGeom prst="line">
            <a:avLst/>
          </a:prstGeom>
          <a:ln w="19050" cap="rnd">
            <a:solidFill>
              <a:srgbClr val="1D4D9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7DE03CA-6F77-E476-5A1D-95E45B4C917D}"/>
              </a:ext>
            </a:extLst>
          </p:cNvPr>
          <p:cNvSpPr txBox="1"/>
          <p:nvPr/>
        </p:nvSpPr>
        <p:spPr>
          <a:xfrm>
            <a:off x="4252295" y="4261730"/>
            <a:ext cx="107019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ru-RU" sz="20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2023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1EE8956-EDB4-E8ED-9437-8CAB9706B849}"/>
              </a:ext>
            </a:extLst>
          </p:cNvPr>
          <p:cNvCxnSpPr>
            <a:cxnSpLocks/>
          </p:cNvCxnSpPr>
          <p:nvPr/>
        </p:nvCxnSpPr>
        <p:spPr>
          <a:xfrm flipH="1">
            <a:off x="425760" y="2603741"/>
            <a:ext cx="21473" cy="1821636"/>
          </a:xfrm>
          <a:prstGeom prst="line">
            <a:avLst/>
          </a:prstGeom>
          <a:ln w="2222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87B10203-C509-43A2-6C07-3F36BD285D52}"/>
              </a:ext>
            </a:extLst>
          </p:cNvPr>
          <p:cNvCxnSpPr>
            <a:cxnSpLocks/>
          </p:cNvCxnSpPr>
          <p:nvPr/>
        </p:nvCxnSpPr>
        <p:spPr>
          <a:xfrm>
            <a:off x="2569079" y="2603741"/>
            <a:ext cx="0" cy="1805546"/>
          </a:xfrm>
          <a:prstGeom prst="line">
            <a:avLst/>
          </a:prstGeom>
          <a:ln w="2222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A64664F-428D-7A9E-A8E8-BAF29218E711}"/>
              </a:ext>
            </a:extLst>
          </p:cNvPr>
          <p:cNvCxnSpPr>
            <a:cxnSpLocks/>
          </p:cNvCxnSpPr>
          <p:nvPr/>
        </p:nvCxnSpPr>
        <p:spPr>
          <a:xfrm flipH="1">
            <a:off x="4754803" y="2577123"/>
            <a:ext cx="16861" cy="1578070"/>
          </a:xfrm>
          <a:prstGeom prst="line">
            <a:avLst/>
          </a:prstGeom>
          <a:ln w="2222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23B612D3-EF1D-693F-4D8B-C0E8DF07557B}"/>
              </a:ext>
            </a:extLst>
          </p:cNvPr>
          <p:cNvCxnSpPr>
            <a:cxnSpLocks/>
            <a:endCxn id="77" idx="3"/>
          </p:cNvCxnSpPr>
          <p:nvPr/>
        </p:nvCxnSpPr>
        <p:spPr>
          <a:xfrm>
            <a:off x="6759623" y="2587308"/>
            <a:ext cx="11818" cy="1837746"/>
          </a:xfrm>
          <a:prstGeom prst="line">
            <a:avLst/>
          </a:prstGeom>
          <a:ln w="2222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A593021E-0E18-6575-1E85-050701473181}"/>
              </a:ext>
            </a:extLst>
          </p:cNvPr>
          <p:cNvCxnSpPr>
            <a:cxnSpLocks/>
          </p:cNvCxnSpPr>
          <p:nvPr/>
        </p:nvCxnSpPr>
        <p:spPr>
          <a:xfrm>
            <a:off x="9079116" y="2603741"/>
            <a:ext cx="0" cy="1821636"/>
          </a:xfrm>
          <a:prstGeom prst="line">
            <a:avLst/>
          </a:prstGeom>
          <a:ln w="2222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8955888A-F4B6-D9EB-904C-D5A991D2D93D}"/>
              </a:ext>
            </a:extLst>
          </p:cNvPr>
          <p:cNvSpPr txBox="1"/>
          <p:nvPr/>
        </p:nvSpPr>
        <p:spPr>
          <a:xfrm>
            <a:off x="439527" y="4294106"/>
            <a:ext cx="1070198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10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I </a:t>
            </a:r>
            <a:r>
              <a:rPr lang="ru-RU" sz="10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квартал</a:t>
            </a:r>
            <a:endParaRPr lang="ru-RU" sz="1000" b="1" dirty="0">
              <a:solidFill>
                <a:srgbClr val="1D4D9D"/>
              </a:solidFill>
              <a:latin typeface="Montserrat" panose="00000500000000000000" pitchFamily="2" charset="-52"/>
              <a:sym typeface="Montserra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66092FC-F0E3-81FE-A634-FC4B2843CCCC}"/>
              </a:ext>
            </a:extLst>
          </p:cNvPr>
          <p:cNvSpPr txBox="1"/>
          <p:nvPr/>
        </p:nvSpPr>
        <p:spPr>
          <a:xfrm>
            <a:off x="2537253" y="4291049"/>
            <a:ext cx="1070198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10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II </a:t>
            </a:r>
            <a:r>
              <a:rPr lang="ru-RU" sz="10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квартал</a:t>
            </a:r>
            <a:endParaRPr lang="ru-RU" sz="1000" b="1" dirty="0">
              <a:solidFill>
                <a:srgbClr val="1D4D9D"/>
              </a:solidFill>
              <a:latin typeface="Montserrat" panose="00000500000000000000" pitchFamily="2" charset="-52"/>
              <a:sym typeface="Montserra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E20F206-490B-CDBF-D9FD-8217FEFA9267}"/>
              </a:ext>
            </a:extLst>
          </p:cNvPr>
          <p:cNvSpPr txBox="1"/>
          <p:nvPr/>
        </p:nvSpPr>
        <p:spPr>
          <a:xfrm>
            <a:off x="5701243" y="4305790"/>
            <a:ext cx="1070198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10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III </a:t>
            </a:r>
            <a:r>
              <a:rPr lang="ru-RU" sz="10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квартал</a:t>
            </a:r>
            <a:endParaRPr lang="ru-RU" sz="1000" b="1" dirty="0">
              <a:solidFill>
                <a:srgbClr val="1D4D9D"/>
              </a:solidFill>
              <a:latin typeface="Montserrat" panose="00000500000000000000" pitchFamily="2" charset="-52"/>
              <a:sym typeface="Montserra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10108E9-D3EB-F591-72B9-954E489194DD}"/>
              </a:ext>
            </a:extLst>
          </p:cNvPr>
          <p:cNvSpPr txBox="1"/>
          <p:nvPr/>
        </p:nvSpPr>
        <p:spPr>
          <a:xfrm>
            <a:off x="8038372" y="4305398"/>
            <a:ext cx="1070198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1000" b="1" dirty="0">
                <a:solidFill>
                  <a:srgbClr val="6D9FE9"/>
                </a:solidFill>
                <a:latin typeface="Montserrat" panose="00000500000000000000" pitchFamily="2" charset="-52"/>
              </a:rPr>
              <a:t> IV</a:t>
            </a:r>
            <a:r>
              <a:rPr lang="en-US" sz="10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 </a:t>
            </a:r>
            <a:r>
              <a:rPr lang="ru-RU" sz="10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квартал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6FBA3EEA-E55F-E20B-F391-0D9417C978C6}"/>
              </a:ext>
            </a:extLst>
          </p:cNvPr>
          <p:cNvCxnSpPr>
            <a:cxnSpLocks/>
          </p:cNvCxnSpPr>
          <p:nvPr/>
        </p:nvCxnSpPr>
        <p:spPr>
          <a:xfrm>
            <a:off x="1937050" y="2735611"/>
            <a:ext cx="0" cy="222373"/>
          </a:xfrm>
          <a:prstGeom prst="line">
            <a:avLst/>
          </a:prstGeom>
          <a:ln w="1587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D2AE9E9E-D2F3-0395-887A-0259AEC89352}"/>
              </a:ext>
            </a:extLst>
          </p:cNvPr>
          <p:cNvCxnSpPr>
            <a:cxnSpLocks/>
          </p:cNvCxnSpPr>
          <p:nvPr/>
        </p:nvCxnSpPr>
        <p:spPr>
          <a:xfrm>
            <a:off x="1285716" y="2735611"/>
            <a:ext cx="0" cy="222373"/>
          </a:xfrm>
          <a:prstGeom prst="line">
            <a:avLst/>
          </a:prstGeom>
          <a:ln w="1587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 descr="Корова">
            <a:extLst>
              <a:ext uri="{FF2B5EF4-FFF2-40B4-BE49-F238E27FC236}">
                <a16:creationId xmlns:a16="http://schemas.microsoft.com/office/drawing/2014/main" id="{9A1A1C18-2DBA-3173-126A-DB83AC955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2342" y="2148178"/>
            <a:ext cx="249998" cy="249998"/>
          </a:xfrm>
          <a:prstGeom prst="rect">
            <a:avLst/>
          </a:prstGeom>
        </p:spPr>
      </p:pic>
      <p:pic>
        <p:nvPicPr>
          <p:cNvPr id="102" name="Рисунок 101" descr="Группа мужчин">
            <a:extLst>
              <a:ext uri="{FF2B5EF4-FFF2-40B4-BE49-F238E27FC236}">
                <a16:creationId xmlns:a16="http://schemas.microsoft.com/office/drawing/2014/main" id="{36E78688-C8E1-E1E8-F3D9-0308FC08E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8756" y="2160764"/>
            <a:ext cx="207004" cy="207004"/>
          </a:xfrm>
          <a:prstGeom prst="rect">
            <a:avLst/>
          </a:prstGeom>
        </p:spPr>
      </p:pic>
      <p:sp>
        <p:nvSpPr>
          <p:cNvPr id="116" name="Овал 115">
            <a:extLst>
              <a:ext uri="{FF2B5EF4-FFF2-40B4-BE49-F238E27FC236}">
                <a16:creationId xmlns:a16="http://schemas.microsoft.com/office/drawing/2014/main" id="{024EEFB9-DFB0-988F-02D4-F4C8C3856C0E}"/>
              </a:ext>
            </a:extLst>
          </p:cNvPr>
          <p:cNvSpPr/>
          <p:nvPr/>
        </p:nvSpPr>
        <p:spPr>
          <a:xfrm>
            <a:off x="474958" y="2716576"/>
            <a:ext cx="89234" cy="89234"/>
          </a:xfrm>
          <a:prstGeom prst="ellipse">
            <a:avLst/>
          </a:prstGeom>
          <a:solidFill>
            <a:srgbClr val="6D9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Овал 116">
            <a:extLst>
              <a:ext uri="{FF2B5EF4-FFF2-40B4-BE49-F238E27FC236}">
                <a16:creationId xmlns:a16="http://schemas.microsoft.com/office/drawing/2014/main" id="{1633E088-F0E8-9445-DEE9-188143C4AF43}"/>
              </a:ext>
            </a:extLst>
          </p:cNvPr>
          <p:cNvSpPr/>
          <p:nvPr/>
        </p:nvSpPr>
        <p:spPr>
          <a:xfrm>
            <a:off x="374965" y="2113279"/>
            <a:ext cx="291560" cy="291560"/>
          </a:xfrm>
          <a:prstGeom prst="ellipse">
            <a:avLst/>
          </a:prstGeom>
          <a:noFill/>
          <a:ln w="25400">
            <a:solidFill>
              <a:srgbClr val="6D9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2EF5DD22-BEAC-339E-E324-A014E60AF13D}"/>
              </a:ext>
            </a:extLst>
          </p:cNvPr>
          <p:cNvCxnSpPr>
            <a:cxnSpLocks/>
            <a:stCxn id="117" idx="4"/>
            <a:endCxn id="116" idx="0"/>
          </p:cNvCxnSpPr>
          <p:nvPr/>
        </p:nvCxnSpPr>
        <p:spPr>
          <a:xfrm flipH="1">
            <a:off x="519575" y="2404839"/>
            <a:ext cx="1170" cy="311737"/>
          </a:xfrm>
          <a:prstGeom prst="line">
            <a:avLst/>
          </a:prstGeom>
          <a:ln w="15875">
            <a:solidFill>
              <a:srgbClr val="6D9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Рисунок 119" descr="Листопадное дерево">
            <a:extLst>
              <a:ext uri="{FF2B5EF4-FFF2-40B4-BE49-F238E27FC236}">
                <a16:creationId xmlns:a16="http://schemas.microsoft.com/office/drawing/2014/main" id="{36D740E4-DB17-3067-1BF1-1084F6756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9476" y="2136985"/>
            <a:ext cx="247676" cy="247676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C2858B2B-3F7C-D602-C4BB-36F62772CA9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667" y="2149819"/>
            <a:ext cx="197154" cy="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Овал 135">
            <a:extLst>
              <a:ext uri="{FF2B5EF4-FFF2-40B4-BE49-F238E27FC236}">
                <a16:creationId xmlns:a16="http://schemas.microsoft.com/office/drawing/2014/main" id="{F742F145-2489-2EA4-89EF-B1AC6D6F3AF2}"/>
              </a:ext>
            </a:extLst>
          </p:cNvPr>
          <p:cNvSpPr/>
          <p:nvPr/>
        </p:nvSpPr>
        <p:spPr>
          <a:xfrm>
            <a:off x="699346" y="2113279"/>
            <a:ext cx="291560" cy="291560"/>
          </a:xfrm>
          <a:prstGeom prst="ellipse">
            <a:avLst/>
          </a:prstGeom>
          <a:noFill/>
          <a:ln w="25400">
            <a:solidFill>
              <a:srgbClr val="6D9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DDBEFA68-8596-A2AD-A7CD-C5E1A4AADF69}"/>
              </a:ext>
            </a:extLst>
          </p:cNvPr>
          <p:cNvSpPr/>
          <p:nvPr/>
        </p:nvSpPr>
        <p:spPr>
          <a:xfrm>
            <a:off x="1031018" y="2123768"/>
            <a:ext cx="291560" cy="291560"/>
          </a:xfrm>
          <a:prstGeom prst="ellipse">
            <a:avLst/>
          </a:prstGeom>
          <a:noFill/>
          <a:ln w="25400">
            <a:solidFill>
              <a:srgbClr val="6D9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79303045-B81B-9E83-67DE-A27A82DECC5A}"/>
              </a:ext>
            </a:extLst>
          </p:cNvPr>
          <p:cNvCxnSpPr>
            <a:cxnSpLocks/>
          </p:cNvCxnSpPr>
          <p:nvPr/>
        </p:nvCxnSpPr>
        <p:spPr>
          <a:xfrm flipH="1">
            <a:off x="839331" y="2402822"/>
            <a:ext cx="2204" cy="356097"/>
          </a:xfrm>
          <a:prstGeom prst="line">
            <a:avLst/>
          </a:prstGeom>
          <a:ln w="15875">
            <a:solidFill>
              <a:srgbClr val="6D9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8E573F42-D4B0-4F1D-CC56-E8EE1C726E59}"/>
              </a:ext>
            </a:extLst>
          </p:cNvPr>
          <p:cNvCxnSpPr>
            <a:cxnSpLocks/>
          </p:cNvCxnSpPr>
          <p:nvPr/>
        </p:nvCxnSpPr>
        <p:spPr>
          <a:xfrm flipH="1">
            <a:off x="1180387" y="2409260"/>
            <a:ext cx="2204" cy="356097"/>
          </a:xfrm>
          <a:prstGeom prst="line">
            <a:avLst/>
          </a:prstGeom>
          <a:ln w="15875">
            <a:solidFill>
              <a:srgbClr val="6D9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Овал 141">
            <a:extLst>
              <a:ext uri="{FF2B5EF4-FFF2-40B4-BE49-F238E27FC236}">
                <a16:creationId xmlns:a16="http://schemas.microsoft.com/office/drawing/2014/main" id="{0BC743D6-8DCA-61E2-CD98-7682C8C87E6D}"/>
              </a:ext>
            </a:extLst>
          </p:cNvPr>
          <p:cNvSpPr/>
          <p:nvPr/>
        </p:nvSpPr>
        <p:spPr>
          <a:xfrm>
            <a:off x="1137767" y="2720740"/>
            <a:ext cx="89234" cy="89234"/>
          </a:xfrm>
          <a:prstGeom prst="ellipse">
            <a:avLst/>
          </a:prstGeom>
          <a:solidFill>
            <a:srgbClr val="6D9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02E43AE6-EA35-4B1D-CB76-E3F933DF7923}"/>
              </a:ext>
            </a:extLst>
          </p:cNvPr>
          <p:cNvSpPr/>
          <p:nvPr/>
        </p:nvSpPr>
        <p:spPr>
          <a:xfrm>
            <a:off x="794931" y="2720930"/>
            <a:ext cx="89234" cy="89234"/>
          </a:xfrm>
          <a:prstGeom prst="ellipse">
            <a:avLst/>
          </a:prstGeom>
          <a:solidFill>
            <a:srgbClr val="6D9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4" name="Рисунок 143" descr="Мусор">
            <a:extLst>
              <a:ext uri="{FF2B5EF4-FFF2-40B4-BE49-F238E27FC236}">
                <a16:creationId xmlns:a16="http://schemas.microsoft.com/office/drawing/2014/main" id="{5B4AF2EB-FC1F-5E05-2F7E-7293F2F812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1130" y="2138002"/>
            <a:ext cx="246660" cy="246660"/>
          </a:xfrm>
          <a:prstGeom prst="rect">
            <a:avLst/>
          </a:prstGeom>
        </p:spPr>
      </p:pic>
      <p:sp>
        <p:nvSpPr>
          <p:cNvPr id="145" name="Овал 144">
            <a:extLst>
              <a:ext uri="{FF2B5EF4-FFF2-40B4-BE49-F238E27FC236}">
                <a16:creationId xmlns:a16="http://schemas.microsoft.com/office/drawing/2014/main" id="{760CA570-C9B5-75B0-A841-C7DD51D2D785}"/>
              </a:ext>
            </a:extLst>
          </p:cNvPr>
          <p:cNvSpPr/>
          <p:nvPr/>
        </p:nvSpPr>
        <p:spPr>
          <a:xfrm>
            <a:off x="3137430" y="2116259"/>
            <a:ext cx="291560" cy="291560"/>
          </a:xfrm>
          <a:prstGeom prst="ellipse">
            <a:avLst/>
          </a:prstGeom>
          <a:noFill/>
          <a:ln w="25400">
            <a:solidFill>
              <a:srgbClr val="6D9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482EE279-1DBD-22CB-86AD-2E804B5EF412}"/>
              </a:ext>
            </a:extLst>
          </p:cNvPr>
          <p:cNvSpPr/>
          <p:nvPr/>
        </p:nvSpPr>
        <p:spPr>
          <a:xfrm>
            <a:off x="3233378" y="2716332"/>
            <a:ext cx="89234" cy="89234"/>
          </a:xfrm>
          <a:prstGeom prst="ellipse">
            <a:avLst/>
          </a:prstGeom>
          <a:solidFill>
            <a:srgbClr val="6D9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7" name="Прямая соединительная линия 146">
            <a:extLst>
              <a:ext uri="{FF2B5EF4-FFF2-40B4-BE49-F238E27FC236}">
                <a16:creationId xmlns:a16="http://schemas.microsoft.com/office/drawing/2014/main" id="{F7E2BCD1-E309-6B52-AD18-FB37B6938841}"/>
              </a:ext>
            </a:extLst>
          </p:cNvPr>
          <p:cNvCxnSpPr>
            <a:cxnSpLocks/>
            <a:endCxn id="146" idx="0"/>
          </p:cNvCxnSpPr>
          <p:nvPr/>
        </p:nvCxnSpPr>
        <p:spPr>
          <a:xfrm flipH="1">
            <a:off x="3277995" y="2404595"/>
            <a:ext cx="1170" cy="311737"/>
          </a:xfrm>
          <a:prstGeom prst="line">
            <a:avLst/>
          </a:prstGeom>
          <a:ln w="15875">
            <a:solidFill>
              <a:srgbClr val="6D9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id="{37B04A55-975C-5F4B-5389-96A116EBA005}"/>
              </a:ext>
            </a:extLst>
          </p:cNvPr>
          <p:cNvCxnSpPr>
            <a:cxnSpLocks/>
          </p:cNvCxnSpPr>
          <p:nvPr/>
        </p:nvCxnSpPr>
        <p:spPr>
          <a:xfrm>
            <a:off x="3189498" y="2732606"/>
            <a:ext cx="0" cy="222373"/>
          </a:xfrm>
          <a:prstGeom prst="line">
            <a:avLst/>
          </a:prstGeom>
          <a:ln w="1587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>
            <a:extLst>
              <a:ext uri="{FF2B5EF4-FFF2-40B4-BE49-F238E27FC236}">
                <a16:creationId xmlns:a16="http://schemas.microsoft.com/office/drawing/2014/main" id="{26DE6937-D94E-2CFB-39DE-AF85DA89BFC7}"/>
              </a:ext>
            </a:extLst>
          </p:cNvPr>
          <p:cNvCxnSpPr>
            <a:cxnSpLocks/>
          </p:cNvCxnSpPr>
          <p:nvPr/>
        </p:nvCxnSpPr>
        <p:spPr>
          <a:xfrm>
            <a:off x="3842893" y="2739017"/>
            <a:ext cx="0" cy="222373"/>
          </a:xfrm>
          <a:prstGeom prst="line">
            <a:avLst/>
          </a:prstGeom>
          <a:ln w="1587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Овал 149">
            <a:extLst>
              <a:ext uri="{FF2B5EF4-FFF2-40B4-BE49-F238E27FC236}">
                <a16:creationId xmlns:a16="http://schemas.microsoft.com/office/drawing/2014/main" id="{30C4AE84-9867-6995-6769-34ACED3C63C4}"/>
              </a:ext>
            </a:extLst>
          </p:cNvPr>
          <p:cNvSpPr/>
          <p:nvPr/>
        </p:nvSpPr>
        <p:spPr>
          <a:xfrm>
            <a:off x="3774473" y="2117708"/>
            <a:ext cx="291560" cy="291560"/>
          </a:xfrm>
          <a:prstGeom prst="ellipse">
            <a:avLst/>
          </a:prstGeom>
          <a:noFill/>
          <a:ln w="25400">
            <a:solidFill>
              <a:srgbClr val="6D9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id="{E23AEA76-19E1-B116-EE96-F8165375D436}"/>
              </a:ext>
            </a:extLst>
          </p:cNvPr>
          <p:cNvCxnSpPr>
            <a:cxnSpLocks/>
          </p:cNvCxnSpPr>
          <p:nvPr/>
        </p:nvCxnSpPr>
        <p:spPr>
          <a:xfrm flipH="1">
            <a:off x="3916806" y="2394065"/>
            <a:ext cx="2204" cy="356097"/>
          </a:xfrm>
          <a:prstGeom prst="line">
            <a:avLst/>
          </a:prstGeom>
          <a:ln w="15875">
            <a:solidFill>
              <a:srgbClr val="6D9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Овал 151">
            <a:extLst>
              <a:ext uri="{FF2B5EF4-FFF2-40B4-BE49-F238E27FC236}">
                <a16:creationId xmlns:a16="http://schemas.microsoft.com/office/drawing/2014/main" id="{30EAD76B-EB9C-FE04-346E-D042D3A94592}"/>
              </a:ext>
            </a:extLst>
          </p:cNvPr>
          <p:cNvSpPr/>
          <p:nvPr/>
        </p:nvSpPr>
        <p:spPr>
          <a:xfrm>
            <a:off x="3877785" y="2712173"/>
            <a:ext cx="89234" cy="89234"/>
          </a:xfrm>
          <a:prstGeom prst="ellipse">
            <a:avLst/>
          </a:prstGeom>
          <a:solidFill>
            <a:srgbClr val="6D9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id="{D453AB1B-E14C-3DC9-EAE0-1A257CB692A5}"/>
              </a:ext>
            </a:extLst>
          </p:cNvPr>
          <p:cNvCxnSpPr>
            <a:cxnSpLocks/>
          </p:cNvCxnSpPr>
          <p:nvPr/>
        </p:nvCxnSpPr>
        <p:spPr>
          <a:xfrm>
            <a:off x="5301798" y="2728345"/>
            <a:ext cx="0" cy="222373"/>
          </a:xfrm>
          <a:prstGeom prst="line">
            <a:avLst/>
          </a:prstGeom>
          <a:ln w="1587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id="{078E2ED4-3898-5184-A2FF-EB305D12D734}"/>
              </a:ext>
            </a:extLst>
          </p:cNvPr>
          <p:cNvCxnSpPr>
            <a:cxnSpLocks/>
          </p:cNvCxnSpPr>
          <p:nvPr/>
        </p:nvCxnSpPr>
        <p:spPr>
          <a:xfrm>
            <a:off x="6006781" y="2733266"/>
            <a:ext cx="0" cy="222373"/>
          </a:xfrm>
          <a:prstGeom prst="line">
            <a:avLst/>
          </a:prstGeom>
          <a:ln w="1587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>
            <a:extLst>
              <a:ext uri="{FF2B5EF4-FFF2-40B4-BE49-F238E27FC236}">
                <a16:creationId xmlns:a16="http://schemas.microsoft.com/office/drawing/2014/main" id="{E27C2915-C413-A9C4-E340-960A98CC77F1}"/>
              </a:ext>
            </a:extLst>
          </p:cNvPr>
          <p:cNvCxnSpPr>
            <a:cxnSpLocks/>
          </p:cNvCxnSpPr>
          <p:nvPr/>
        </p:nvCxnSpPr>
        <p:spPr>
          <a:xfrm>
            <a:off x="7453134" y="2720740"/>
            <a:ext cx="0" cy="222373"/>
          </a:xfrm>
          <a:prstGeom prst="line">
            <a:avLst/>
          </a:prstGeom>
          <a:ln w="1587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B93DB0FD-3C34-7B30-9705-B8D2ABBD9998}"/>
              </a:ext>
            </a:extLst>
          </p:cNvPr>
          <p:cNvCxnSpPr>
            <a:cxnSpLocks/>
          </p:cNvCxnSpPr>
          <p:nvPr/>
        </p:nvCxnSpPr>
        <p:spPr>
          <a:xfrm>
            <a:off x="8315355" y="2722648"/>
            <a:ext cx="0" cy="222373"/>
          </a:xfrm>
          <a:prstGeom prst="line">
            <a:avLst/>
          </a:prstGeom>
          <a:ln w="15875">
            <a:solidFill>
              <a:srgbClr val="1D4D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Рисунок 156" descr="Корова">
            <a:extLst>
              <a:ext uri="{FF2B5EF4-FFF2-40B4-BE49-F238E27FC236}">
                <a16:creationId xmlns:a16="http://schemas.microsoft.com/office/drawing/2014/main" id="{4DD4FEC6-DA07-840B-A2D8-8DAABAFD86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31824" y="3114770"/>
            <a:ext cx="249998" cy="249998"/>
          </a:xfrm>
          <a:prstGeom prst="rect">
            <a:avLst/>
          </a:prstGeom>
        </p:spPr>
      </p:pic>
      <p:sp>
        <p:nvSpPr>
          <p:cNvPr id="158" name="Овал 157">
            <a:extLst>
              <a:ext uri="{FF2B5EF4-FFF2-40B4-BE49-F238E27FC236}">
                <a16:creationId xmlns:a16="http://schemas.microsoft.com/office/drawing/2014/main" id="{6F6F5C61-20E8-BF4B-C6B7-463535A7B267}"/>
              </a:ext>
            </a:extLst>
          </p:cNvPr>
          <p:cNvSpPr/>
          <p:nvPr/>
        </p:nvSpPr>
        <p:spPr>
          <a:xfrm>
            <a:off x="6804286" y="3082851"/>
            <a:ext cx="291560" cy="291560"/>
          </a:xfrm>
          <a:prstGeom prst="ellipse">
            <a:avLst/>
          </a:prstGeom>
          <a:noFill/>
          <a:ln w="254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9" name="Овал 158">
            <a:extLst>
              <a:ext uri="{FF2B5EF4-FFF2-40B4-BE49-F238E27FC236}">
                <a16:creationId xmlns:a16="http://schemas.microsoft.com/office/drawing/2014/main" id="{C5464AD8-702B-5E2E-C184-7EFBE918962B}"/>
              </a:ext>
            </a:extLst>
          </p:cNvPr>
          <p:cNvSpPr/>
          <p:nvPr/>
        </p:nvSpPr>
        <p:spPr>
          <a:xfrm>
            <a:off x="6904579" y="2710241"/>
            <a:ext cx="89234" cy="89234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0" name="Прямая соединительная линия 159">
            <a:extLst>
              <a:ext uri="{FF2B5EF4-FFF2-40B4-BE49-F238E27FC236}">
                <a16:creationId xmlns:a16="http://schemas.microsoft.com/office/drawing/2014/main" id="{C92FB63F-08F1-E13C-545D-EAEE4329C2DB}"/>
              </a:ext>
            </a:extLst>
          </p:cNvPr>
          <p:cNvCxnSpPr>
            <a:cxnSpLocks/>
          </p:cNvCxnSpPr>
          <p:nvPr/>
        </p:nvCxnSpPr>
        <p:spPr>
          <a:xfrm flipH="1">
            <a:off x="6948295" y="2770713"/>
            <a:ext cx="1170" cy="311737"/>
          </a:xfrm>
          <a:prstGeom prst="line">
            <a:avLst/>
          </a:prstGeom>
          <a:ln w="15875">
            <a:solidFill>
              <a:srgbClr val="1D4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Овал 160">
            <a:extLst>
              <a:ext uri="{FF2B5EF4-FFF2-40B4-BE49-F238E27FC236}">
                <a16:creationId xmlns:a16="http://schemas.microsoft.com/office/drawing/2014/main" id="{B9E32080-376B-3A8B-5C85-47111034D67D}"/>
              </a:ext>
            </a:extLst>
          </p:cNvPr>
          <p:cNvSpPr/>
          <p:nvPr/>
        </p:nvSpPr>
        <p:spPr>
          <a:xfrm>
            <a:off x="7747536" y="3093350"/>
            <a:ext cx="291560" cy="291560"/>
          </a:xfrm>
          <a:prstGeom prst="ellipse">
            <a:avLst/>
          </a:prstGeom>
          <a:noFill/>
          <a:ln w="254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2" name="Овал 161">
            <a:extLst>
              <a:ext uri="{FF2B5EF4-FFF2-40B4-BE49-F238E27FC236}">
                <a16:creationId xmlns:a16="http://schemas.microsoft.com/office/drawing/2014/main" id="{75E96A61-2C82-F1E2-67B5-AB931CC681D5}"/>
              </a:ext>
            </a:extLst>
          </p:cNvPr>
          <p:cNvSpPr/>
          <p:nvPr/>
        </p:nvSpPr>
        <p:spPr>
          <a:xfrm>
            <a:off x="7847829" y="2720740"/>
            <a:ext cx="89234" cy="89234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23792C12-B3D5-5272-78F7-9DB5ACF340A0}"/>
              </a:ext>
            </a:extLst>
          </p:cNvPr>
          <p:cNvCxnSpPr>
            <a:cxnSpLocks/>
          </p:cNvCxnSpPr>
          <p:nvPr/>
        </p:nvCxnSpPr>
        <p:spPr>
          <a:xfrm flipH="1">
            <a:off x="7886166" y="2781212"/>
            <a:ext cx="1170" cy="311737"/>
          </a:xfrm>
          <a:prstGeom prst="line">
            <a:avLst/>
          </a:prstGeom>
          <a:ln w="15875">
            <a:solidFill>
              <a:srgbClr val="1D4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" name="Рисунок 163" descr="Группа мужчин">
            <a:extLst>
              <a:ext uri="{FF2B5EF4-FFF2-40B4-BE49-F238E27FC236}">
                <a16:creationId xmlns:a16="http://schemas.microsoft.com/office/drawing/2014/main" id="{F4AA1EC2-EBA1-683D-5738-DF299683F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89270" y="3144868"/>
            <a:ext cx="207004" cy="207004"/>
          </a:xfrm>
          <a:prstGeom prst="rect">
            <a:avLst/>
          </a:prstGeom>
        </p:spPr>
      </p:pic>
      <p:sp>
        <p:nvSpPr>
          <p:cNvPr id="173" name="Овал 172">
            <a:extLst>
              <a:ext uri="{FF2B5EF4-FFF2-40B4-BE49-F238E27FC236}">
                <a16:creationId xmlns:a16="http://schemas.microsoft.com/office/drawing/2014/main" id="{3D2E893C-2D99-A845-D54C-7EECA3E5FD56}"/>
              </a:ext>
            </a:extLst>
          </p:cNvPr>
          <p:cNvSpPr/>
          <p:nvPr/>
        </p:nvSpPr>
        <p:spPr>
          <a:xfrm>
            <a:off x="3134383" y="3082886"/>
            <a:ext cx="291560" cy="291560"/>
          </a:xfrm>
          <a:prstGeom prst="ellipse">
            <a:avLst/>
          </a:prstGeom>
          <a:noFill/>
          <a:ln w="254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74" name="Прямая соединительная линия 173">
            <a:extLst>
              <a:ext uri="{FF2B5EF4-FFF2-40B4-BE49-F238E27FC236}">
                <a16:creationId xmlns:a16="http://schemas.microsoft.com/office/drawing/2014/main" id="{B7734156-EEBD-B37D-D46E-FDFFD97C318A}"/>
              </a:ext>
            </a:extLst>
          </p:cNvPr>
          <p:cNvCxnSpPr>
            <a:cxnSpLocks/>
            <a:stCxn id="146" idx="4"/>
          </p:cNvCxnSpPr>
          <p:nvPr/>
        </p:nvCxnSpPr>
        <p:spPr>
          <a:xfrm>
            <a:off x="3277995" y="2805566"/>
            <a:ext cx="397" cy="276919"/>
          </a:xfrm>
          <a:prstGeom prst="line">
            <a:avLst/>
          </a:prstGeom>
          <a:ln w="15875">
            <a:solidFill>
              <a:srgbClr val="1D4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Овал 175">
            <a:extLst>
              <a:ext uri="{FF2B5EF4-FFF2-40B4-BE49-F238E27FC236}">
                <a16:creationId xmlns:a16="http://schemas.microsoft.com/office/drawing/2014/main" id="{DAAA8D66-B2B3-A306-9753-810CF2E92F4D}"/>
              </a:ext>
            </a:extLst>
          </p:cNvPr>
          <p:cNvSpPr/>
          <p:nvPr/>
        </p:nvSpPr>
        <p:spPr>
          <a:xfrm>
            <a:off x="3555826" y="2728345"/>
            <a:ext cx="89234" cy="89234"/>
          </a:xfrm>
          <a:prstGeom prst="ellipse">
            <a:avLst/>
          </a:prstGeom>
          <a:solidFill>
            <a:srgbClr val="6D9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7" name="Овал 176">
            <a:extLst>
              <a:ext uri="{FF2B5EF4-FFF2-40B4-BE49-F238E27FC236}">
                <a16:creationId xmlns:a16="http://schemas.microsoft.com/office/drawing/2014/main" id="{26B66339-CE08-9C47-3939-08E34352ED2F}"/>
              </a:ext>
            </a:extLst>
          </p:cNvPr>
          <p:cNvSpPr/>
          <p:nvPr/>
        </p:nvSpPr>
        <p:spPr>
          <a:xfrm>
            <a:off x="4428097" y="3082753"/>
            <a:ext cx="291560" cy="291560"/>
          </a:xfrm>
          <a:prstGeom prst="ellipse">
            <a:avLst/>
          </a:prstGeom>
          <a:noFill/>
          <a:ln w="254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78" name="Прямая соединительная линия 177">
            <a:extLst>
              <a:ext uri="{FF2B5EF4-FFF2-40B4-BE49-F238E27FC236}">
                <a16:creationId xmlns:a16="http://schemas.microsoft.com/office/drawing/2014/main" id="{066DF324-65CB-350C-2B2E-D0D81F71E161}"/>
              </a:ext>
            </a:extLst>
          </p:cNvPr>
          <p:cNvCxnSpPr>
            <a:cxnSpLocks/>
          </p:cNvCxnSpPr>
          <p:nvPr/>
        </p:nvCxnSpPr>
        <p:spPr>
          <a:xfrm flipH="1">
            <a:off x="4572106" y="2770615"/>
            <a:ext cx="1170" cy="311737"/>
          </a:xfrm>
          <a:prstGeom prst="line">
            <a:avLst/>
          </a:prstGeom>
          <a:ln w="15875">
            <a:solidFill>
              <a:srgbClr val="1D4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9" name="Рисунок 178" descr="Листопадное дерево">
            <a:extLst>
              <a:ext uri="{FF2B5EF4-FFF2-40B4-BE49-F238E27FC236}">
                <a16:creationId xmlns:a16="http://schemas.microsoft.com/office/drawing/2014/main" id="{CE348E10-E472-A529-EAAF-21A1DED54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51178" y="3104196"/>
            <a:ext cx="247676" cy="247676"/>
          </a:xfrm>
          <a:prstGeom prst="rect">
            <a:avLst/>
          </a:prstGeom>
        </p:spPr>
      </p:pic>
      <p:sp>
        <p:nvSpPr>
          <p:cNvPr id="180" name="Овал 179">
            <a:extLst>
              <a:ext uri="{FF2B5EF4-FFF2-40B4-BE49-F238E27FC236}">
                <a16:creationId xmlns:a16="http://schemas.microsoft.com/office/drawing/2014/main" id="{F79016F8-D5AF-1305-E6F9-6334D9E393A8}"/>
              </a:ext>
            </a:extLst>
          </p:cNvPr>
          <p:cNvSpPr/>
          <p:nvPr/>
        </p:nvSpPr>
        <p:spPr>
          <a:xfrm>
            <a:off x="4531072" y="2715277"/>
            <a:ext cx="89234" cy="89234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1" name="Овал 180">
            <a:extLst>
              <a:ext uri="{FF2B5EF4-FFF2-40B4-BE49-F238E27FC236}">
                <a16:creationId xmlns:a16="http://schemas.microsoft.com/office/drawing/2014/main" id="{A0C932D4-BFA9-EC8C-82D3-0DC9B0F911C1}"/>
              </a:ext>
            </a:extLst>
          </p:cNvPr>
          <p:cNvSpPr/>
          <p:nvPr/>
        </p:nvSpPr>
        <p:spPr>
          <a:xfrm>
            <a:off x="4095564" y="3090800"/>
            <a:ext cx="291560" cy="291560"/>
          </a:xfrm>
          <a:prstGeom prst="ellipse">
            <a:avLst/>
          </a:prstGeom>
          <a:noFill/>
          <a:ln w="254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82" name="Прямая соединительная линия 181">
            <a:extLst>
              <a:ext uri="{FF2B5EF4-FFF2-40B4-BE49-F238E27FC236}">
                <a16:creationId xmlns:a16="http://schemas.microsoft.com/office/drawing/2014/main" id="{0DB1890B-2C02-6046-2382-308152F19D7E}"/>
              </a:ext>
            </a:extLst>
          </p:cNvPr>
          <p:cNvCxnSpPr>
            <a:cxnSpLocks/>
          </p:cNvCxnSpPr>
          <p:nvPr/>
        </p:nvCxnSpPr>
        <p:spPr>
          <a:xfrm flipH="1">
            <a:off x="4239573" y="2778662"/>
            <a:ext cx="1170" cy="311737"/>
          </a:xfrm>
          <a:prstGeom prst="line">
            <a:avLst/>
          </a:prstGeom>
          <a:ln w="15875">
            <a:solidFill>
              <a:srgbClr val="1D4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Овал 185">
            <a:extLst>
              <a:ext uri="{FF2B5EF4-FFF2-40B4-BE49-F238E27FC236}">
                <a16:creationId xmlns:a16="http://schemas.microsoft.com/office/drawing/2014/main" id="{2433DB8F-5C80-1AC3-5C65-0269B75456D6}"/>
              </a:ext>
            </a:extLst>
          </p:cNvPr>
          <p:cNvSpPr/>
          <p:nvPr/>
        </p:nvSpPr>
        <p:spPr>
          <a:xfrm>
            <a:off x="4192679" y="2711425"/>
            <a:ext cx="89234" cy="89234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7" name="Овал 186">
            <a:extLst>
              <a:ext uri="{FF2B5EF4-FFF2-40B4-BE49-F238E27FC236}">
                <a16:creationId xmlns:a16="http://schemas.microsoft.com/office/drawing/2014/main" id="{B83898F6-1EA4-0D0B-1744-2C81EEEFB265}"/>
              </a:ext>
            </a:extLst>
          </p:cNvPr>
          <p:cNvSpPr/>
          <p:nvPr/>
        </p:nvSpPr>
        <p:spPr>
          <a:xfrm>
            <a:off x="3771752" y="3088942"/>
            <a:ext cx="291560" cy="291560"/>
          </a:xfrm>
          <a:prstGeom prst="ellipse">
            <a:avLst/>
          </a:prstGeom>
          <a:noFill/>
          <a:ln w="254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88" name="Прямая соединительная линия 187">
            <a:extLst>
              <a:ext uri="{FF2B5EF4-FFF2-40B4-BE49-F238E27FC236}">
                <a16:creationId xmlns:a16="http://schemas.microsoft.com/office/drawing/2014/main" id="{1628C512-5548-35C0-DBF0-6139112DECFF}"/>
              </a:ext>
            </a:extLst>
          </p:cNvPr>
          <p:cNvCxnSpPr>
            <a:cxnSpLocks/>
          </p:cNvCxnSpPr>
          <p:nvPr/>
        </p:nvCxnSpPr>
        <p:spPr>
          <a:xfrm flipH="1">
            <a:off x="3915761" y="2801407"/>
            <a:ext cx="1903" cy="287134"/>
          </a:xfrm>
          <a:prstGeom prst="line">
            <a:avLst/>
          </a:prstGeom>
          <a:ln w="15875">
            <a:solidFill>
              <a:srgbClr val="1D4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9" name="Рисунок 188" descr="Мусор">
            <a:extLst>
              <a:ext uri="{FF2B5EF4-FFF2-40B4-BE49-F238E27FC236}">
                <a16:creationId xmlns:a16="http://schemas.microsoft.com/office/drawing/2014/main" id="{FD5D7A0E-7B3C-B617-EEF0-68BBEB5271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95654" y="3109728"/>
            <a:ext cx="246660" cy="246660"/>
          </a:xfrm>
          <a:prstGeom prst="rect">
            <a:avLst/>
          </a:prstGeom>
        </p:spPr>
      </p:pic>
      <p:sp>
        <p:nvSpPr>
          <p:cNvPr id="191" name="Овал 190">
            <a:extLst>
              <a:ext uri="{FF2B5EF4-FFF2-40B4-BE49-F238E27FC236}">
                <a16:creationId xmlns:a16="http://schemas.microsoft.com/office/drawing/2014/main" id="{C56F5CB3-5C04-B1CF-2986-29E1DD0E8667}"/>
              </a:ext>
            </a:extLst>
          </p:cNvPr>
          <p:cNvSpPr/>
          <p:nvPr/>
        </p:nvSpPr>
        <p:spPr>
          <a:xfrm>
            <a:off x="3457012" y="2112837"/>
            <a:ext cx="291560" cy="291560"/>
          </a:xfrm>
          <a:prstGeom prst="ellipse">
            <a:avLst/>
          </a:prstGeom>
          <a:noFill/>
          <a:ln w="25400">
            <a:solidFill>
              <a:srgbClr val="6D9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2" name="Прямая соединительная линия 191">
            <a:extLst>
              <a:ext uri="{FF2B5EF4-FFF2-40B4-BE49-F238E27FC236}">
                <a16:creationId xmlns:a16="http://schemas.microsoft.com/office/drawing/2014/main" id="{9737A258-8A24-0338-9D0D-E258ECE166BE}"/>
              </a:ext>
            </a:extLst>
          </p:cNvPr>
          <p:cNvCxnSpPr>
            <a:cxnSpLocks/>
            <a:endCxn id="176" idx="0"/>
          </p:cNvCxnSpPr>
          <p:nvPr/>
        </p:nvCxnSpPr>
        <p:spPr>
          <a:xfrm>
            <a:off x="3597917" y="2416041"/>
            <a:ext cx="2526" cy="312304"/>
          </a:xfrm>
          <a:prstGeom prst="line">
            <a:avLst/>
          </a:prstGeom>
          <a:ln w="15875">
            <a:solidFill>
              <a:srgbClr val="6D9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Овал 194">
            <a:extLst>
              <a:ext uri="{FF2B5EF4-FFF2-40B4-BE49-F238E27FC236}">
                <a16:creationId xmlns:a16="http://schemas.microsoft.com/office/drawing/2014/main" id="{98304B0C-88A3-1EAF-1FEC-F8C804BE774B}"/>
              </a:ext>
            </a:extLst>
          </p:cNvPr>
          <p:cNvSpPr/>
          <p:nvPr/>
        </p:nvSpPr>
        <p:spPr>
          <a:xfrm>
            <a:off x="7134959" y="3091911"/>
            <a:ext cx="291560" cy="291560"/>
          </a:xfrm>
          <a:prstGeom prst="ellipse">
            <a:avLst/>
          </a:prstGeom>
          <a:noFill/>
          <a:ln w="25400">
            <a:solidFill>
              <a:srgbClr val="1D4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6" name="Прямая соединительная линия 195">
            <a:extLst>
              <a:ext uri="{FF2B5EF4-FFF2-40B4-BE49-F238E27FC236}">
                <a16:creationId xmlns:a16="http://schemas.microsoft.com/office/drawing/2014/main" id="{70ACD189-84CF-150E-0AD0-D6B68A4DC50F}"/>
              </a:ext>
            </a:extLst>
          </p:cNvPr>
          <p:cNvCxnSpPr>
            <a:cxnSpLocks/>
          </p:cNvCxnSpPr>
          <p:nvPr/>
        </p:nvCxnSpPr>
        <p:spPr>
          <a:xfrm flipH="1">
            <a:off x="7278968" y="2779773"/>
            <a:ext cx="1170" cy="311737"/>
          </a:xfrm>
          <a:prstGeom prst="line">
            <a:avLst/>
          </a:prstGeom>
          <a:ln w="15875">
            <a:solidFill>
              <a:srgbClr val="1D4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Овал 196">
            <a:extLst>
              <a:ext uri="{FF2B5EF4-FFF2-40B4-BE49-F238E27FC236}">
                <a16:creationId xmlns:a16="http://schemas.microsoft.com/office/drawing/2014/main" id="{8C2E5429-18DF-4770-56FC-5E36136360E0}"/>
              </a:ext>
            </a:extLst>
          </p:cNvPr>
          <p:cNvSpPr/>
          <p:nvPr/>
        </p:nvSpPr>
        <p:spPr>
          <a:xfrm>
            <a:off x="7235567" y="2705545"/>
            <a:ext cx="89234" cy="89234"/>
          </a:xfrm>
          <a:prstGeom prst="ellipse">
            <a:avLst/>
          </a:prstGeom>
          <a:solidFill>
            <a:srgbClr val="1D4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8ABF4116-2C76-FD90-165A-F32D225EDFD0}"/>
              </a:ext>
            </a:extLst>
          </p:cNvPr>
          <p:cNvSpPr txBox="1"/>
          <p:nvPr/>
        </p:nvSpPr>
        <p:spPr>
          <a:xfrm rot="16200000">
            <a:off x="-598163" y="1742048"/>
            <a:ext cx="152334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ru-RU" sz="10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направлено на согласование 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08372760-2DE4-783E-CE2A-F65804997B02}"/>
              </a:ext>
            </a:extLst>
          </p:cNvPr>
          <p:cNvSpPr txBox="1"/>
          <p:nvPr/>
        </p:nvSpPr>
        <p:spPr>
          <a:xfrm rot="16200000">
            <a:off x="-581630" y="3433087"/>
            <a:ext cx="1523342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ru-RU" sz="10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утверждение</a:t>
            </a:r>
            <a:r>
              <a:rPr lang="ru-RU" sz="9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 </a:t>
            </a:r>
          </a:p>
        </p:txBody>
      </p:sp>
      <p:pic>
        <p:nvPicPr>
          <p:cNvPr id="215" name="Рисунок 214">
            <a:extLst>
              <a:ext uri="{FF2B5EF4-FFF2-40B4-BE49-F238E27FC236}">
                <a16:creationId xmlns:a16="http://schemas.microsoft.com/office/drawing/2014/main" id="{C528194B-D7BD-53DB-A1C2-2985132886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1440" y="3097117"/>
            <a:ext cx="290100" cy="259791"/>
          </a:xfrm>
          <a:prstGeom prst="rect">
            <a:avLst/>
          </a:prstGeom>
        </p:spPr>
      </p:pic>
      <p:sp>
        <p:nvSpPr>
          <p:cNvPr id="216" name="Прямоугольник 215">
            <a:extLst>
              <a:ext uri="{FF2B5EF4-FFF2-40B4-BE49-F238E27FC236}">
                <a16:creationId xmlns:a16="http://schemas.microsoft.com/office/drawing/2014/main" id="{5AF33535-BBA6-956D-75E4-D2C1207AB901}"/>
              </a:ext>
            </a:extLst>
          </p:cNvPr>
          <p:cNvSpPr/>
          <p:nvPr/>
        </p:nvSpPr>
        <p:spPr>
          <a:xfrm>
            <a:off x="-263464" y="4286318"/>
            <a:ext cx="13784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chemeClr val="bg1">
                    <a:alpha val="60000"/>
                  </a:schemeClr>
                </a:solidFill>
              </a:rPr>
              <a:t>09</a:t>
            </a:r>
          </a:p>
        </p:txBody>
      </p:sp>
      <p:pic>
        <p:nvPicPr>
          <p:cNvPr id="218" name="Рисунок 217" descr="Огонь">
            <a:extLst>
              <a:ext uri="{FF2B5EF4-FFF2-40B4-BE49-F238E27FC236}">
                <a16:creationId xmlns:a16="http://schemas.microsoft.com/office/drawing/2014/main" id="{6A8CA4F3-46DC-E21E-588B-49A8A7CDA4A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83240" y="2130483"/>
            <a:ext cx="244823" cy="244823"/>
          </a:xfrm>
          <a:prstGeom prst="rect">
            <a:avLst/>
          </a:prstGeom>
        </p:spPr>
      </p:pic>
      <p:pic>
        <p:nvPicPr>
          <p:cNvPr id="219" name="Рисунок 218" descr="Огонь">
            <a:extLst>
              <a:ext uri="{FF2B5EF4-FFF2-40B4-BE49-F238E27FC236}">
                <a16:creationId xmlns:a16="http://schemas.microsoft.com/office/drawing/2014/main" id="{27CE3332-201B-D106-D519-87453FF5D4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163101" y="3118411"/>
            <a:ext cx="244823" cy="244823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EB4FA5F6-A87D-DD46-B348-E3580722853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26571" y="3112030"/>
            <a:ext cx="228344" cy="228344"/>
          </a:xfrm>
          <a:prstGeom prst="rect">
            <a:avLst/>
          </a:prstGeom>
        </p:spPr>
      </p:pic>
      <p:sp>
        <p:nvSpPr>
          <p:cNvPr id="226" name="TextBox 225">
            <a:extLst>
              <a:ext uri="{FF2B5EF4-FFF2-40B4-BE49-F238E27FC236}">
                <a16:creationId xmlns:a16="http://schemas.microsoft.com/office/drawing/2014/main" id="{11D6C402-B876-0AFC-6AB8-CED0BA146D0D}"/>
              </a:ext>
            </a:extLst>
          </p:cNvPr>
          <p:cNvSpPr txBox="1"/>
          <p:nvPr/>
        </p:nvSpPr>
        <p:spPr>
          <a:xfrm rot="16200000">
            <a:off x="2380317" y="1063201"/>
            <a:ext cx="1798767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промышленности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и АПК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80875D4E-84A9-1162-74D9-A784C79FACA5}"/>
              </a:ext>
            </a:extLst>
          </p:cNvPr>
          <p:cNvSpPr txBox="1"/>
          <p:nvPr/>
        </p:nvSpPr>
        <p:spPr>
          <a:xfrm rot="16200000">
            <a:off x="3017350" y="1073765"/>
            <a:ext cx="1798767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социальной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инфраструктуры 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2EB4CCBC-CBDA-9843-8AA5-147EE23F8D8F}"/>
              </a:ext>
            </a:extLst>
          </p:cNvPr>
          <p:cNvSpPr txBox="1"/>
          <p:nvPr/>
        </p:nvSpPr>
        <p:spPr>
          <a:xfrm rot="5400000">
            <a:off x="2382935" y="4091256"/>
            <a:ext cx="1798767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транспорта 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CB024E63-0319-120F-8B64-86099C6D672E}"/>
              </a:ext>
            </a:extLst>
          </p:cNvPr>
          <p:cNvSpPr txBox="1"/>
          <p:nvPr/>
        </p:nvSpPr>
        <p:spPr>
          <a:xfrm rot="16200000">
            <a:off x="-388059" y="1112879"/>
            <a:ext cx="1798767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СТП ЛО в области 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ООПТ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EEC892B7-AA4A-AF2E-53E6-89042520DA9B}"/>
              </a:ext>
            </a:extLst>
          </p:cNvPr>
          <p:cNvSpPr txBox="1"/>
          <p:nvPr/>
        </p:nvSpPr>
        <p:spPr>
          <a:xfrm rot="16200000">
            <a:off x="-57318" y="1121431"/>
            <a:ext cx="1798767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энергетики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55CE904-CC45-3B32-C6DC-79497D55E300}"/>
              </a:ext>
            </a:extLst>
          </p:cNvPr>
          <p:cNvSpPr txBox="1"/>
          <p:nvPr/>
        </p:nvSpPr>
        <p:spPr>
          <a:xfrm rot="16200000">
            <a:off x="277984" y="1119793"/>
            <a:ext cx="1798767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ТБО</a:t>
            </a:r>
            <a:endParaRPr lang="ru-RU" sz="600" b="1" dirty="0">
              <a:solidFill>
                <a:srgbClr val="6D9FE9"/>
              </a:solidFill>
              <a:latin typeface="Montserrat" panose="00000500000000000000" pitchFamily="2" charset="-52"/>
              <a:sym typeface="Montserrat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9A3BE4A0-E111-5EEA-C5F7-AA3F7BAECE91}"/>
              </a:ext>
            </a:extLst>
          </p:cNvPr>
          <p:cNvSpPr txBox="1"/>
          <p:nvPr/>
        </p:nvSpPr>
        <p:spPr>
          <a:xfrm rot="16200000">
            <a:off x="2700529" y="1118444"/>
            <a:ext cx="1798767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6D9FE9"/>
                </a:solidFill>
                <a:latin typeface="Montserrat" panose="00000500000000000000" pitchFamily="2" charset="-52"/>
                <a:sym typeface="Montserrat"/>
              </a:rPr>
              <a:t>ГО и ЧС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1FDE95AC-5BAB-107A-8B17-EB1C144911EA}"/>
              </a:ext>
            </a:extLst>
          </p:cNvPr>
          <p:cNvSpPr txBox="1"/>
          <p:nvPr/>
        </p:nvSpPr>
        <p:spPr>
          <a:xfrm rot="5400000">
            <a:off x="2996515" y="4111924"/>
            <a:ext cx="1798767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ТБО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83D9E97F-B162-FDC4-90AA-5E70532B3575}"/>
              </a:ext>
            </a:extLst>
          </p:cNvPr>
          <p:cNvSpPr txBox="1"/>
          <p:nvPr/>
        </p:nvSpPr>
        <p:spPr>
          <a:xfrm rot="5400000">
            <a:off x="3347634" y="4098921"/>
            <a:ext cx="1798767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энергетики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29D83B9E-E010-6118-A111-3BC3B4603EE9}"/>
              </a:ext>
            </a:extLst>
          </p:cNvPr>
          <p:cNvSpPr txBox="1"/>
          <p:nvPr/>
        </p:nvSpPr>
        <p:spPr>
          <a:xfrm rot="5400000">
            <a:off x="3672722" y="4111923"/>
            <a:ext cx="1798767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ООПТ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62C9D3B-A1A3-8717-E563-A99B002357F1}"/>
              </a:ext>
            </a:extLst>
          </p:cNvPr>
          <p:cNvSpPr txBox="1"/>
          <p:nvPr/>
        </p:nvSpPr>
        <p:spPr>
          <a:xfrm rot="5400000">
            <a:off x="6043023" y="4047752"/>
            <a:ext cx="1798767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промышленности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и АПК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4F5DAEA7-6AB6-EEBC-E01F-F59A877E434B}"/>
              </a:ext>
            </a:extLst>
          </p:cNvPr>
          <p:cNvSpPr txBox="1"/>
          <p:nvPr/>
        </p:nvSpPr>
        <p:spPr>
          <a:xfrm rot="5400000">
            <a:off x="6402440" y="4096951"/>
            <a:ext cx="1798767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ГО и ЧС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23FF133-956A-7DC3-7AD7-F0075249B794}"/>
              </a:ext>
            </a:extLst>
          </p:cNvPr>
          <p:cNvSpPr txBox="1"/>
          <p:nvPr/>
        </p:nvSpPr>
        <p:spPr>
          <a:xfrm rot="5400000">
            <a:off x="7006696" y="4042631"/>
            <a:ext cx="1798767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СТП ЛО в области 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социальной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100"/>
            </a:pPr>
            <a:r>
              <a:rPr lang="ru-RU" sz="700" b="1" dirty="0">
                <a:solidFill>
                  <a:srgbClr val="1D4D9D"/>
                </a:solidFill>
                <a:latin typeface="Montserrat" panose="00000500000000000000" pitchFamily="2" charset="-52"/>
                <a:sym typeface="Montserrat"/>
              </a:rPr>
              <a:t>инфраструктуры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6B604F-DA7D-4927-73B6-45FCEF4C5B2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2356" y="9329"/>
            <a:ext cx="826456" cy="531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EC063-B516-0677-EAD3-3A27E23D87FE}"/>
              </a:ext>
            </a:extLst>
          </p:cNvPr>
          <p:cNvSpPr txBox="1"/>
          <p:nvPr/>
        </p:nvSpPr>
        <p:spPr>
          <a:xfrm>
            <a:off x="924357" y="128193"/>
            <a:ext cx="1570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ru-RU" sz="1400" b="1" dirty="0">
                <a:solidFill>
                  <a:srgbClr val="619BD4"/>
                </a:solidFill>
                <a:latin typeface="Montserrat"/>
                <a:sym typeface="Montserrat"/>
              </a:rPr>
              <a:t>ГКУ «ГРТ ЛО»</a:t>
            </a:r>
          </a:p>
        </p:txBody>
      </p:sp>
    </p:spTree>
    <p:extLst>
      <p:ext uri="{BB962C8B-B14F-4D97-AF65-F5344CB8AC3E}">
        <p14:creationId xmlns:p14="http://schemas.microsoft.com/office/powerpoint/2010/main" val="302616719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18438A"/>
            </a:gs>
            <a:gs pos="32000">
              <a:schemeClr val="accent1">
                <a:shade val="67500"/>
                <a:satMod val="115000"/>
              </a:schemeClr>
            </a:gs>
            <a:gs pos="100000">
              <a:srgbClr val="91CFFD"/>
            </a:gs>
          </a:gsLst>
          <a:lin ang="16200000" scaled="1"/>
          <a:tileRect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2954</TotalTime>
  <Words>774</Words>
  <Application>Microsoft Office PowerPoint</Application>
  <PresentationFormat>Экран (16:9)</PresentationFormat>
  <Paragraphs>146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Montserrat</vt:lpstr>
      <vt:lpstr>Simple Light</vt:lpstr>
      <vt:lpstr>ГОСУДАРСТВЕННОЕ КАЗЕННОЕ УЧРЕЖДЕНИЕ “ГРАДОСТРОИТЕЛЬНОЕ РАЗВИТИЕ ТЕРРИТОРИЙ  ЛЕНИНГРАДСКОЙ ОБЛАСТИ”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КАЗЕННОЕ УЧРЕЖДЕНИЕ “ГРАДОСТРОИТЕЛЬНОЕ РАЗВИТИЕ ТЕРРИТОРИЙ  ЛЕНИНГРАДСКОЙ ОБЛАСТИ”</dc:title>
  <dc:creator>Богданова Юлия Васильевна</dc:creator>
  <cp:lastModifiedBy>Корня Евгения Аркадьевна</cp:lastModifiedBy>
  <cp:revision>117</cp:revision>
  <dcterms:modified xsi:type="dcterms:W3CDTF">2023-02-14T12:30:22Z</dcterms:modified>
</cp:coreProperties>
</file>