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6" r:id="rId1"/>
  </p:sldMasterIdLst>
  <p:notesMasterIdLst>
    <p:notesMasterId r:id="rId36"/>
  </p:notesMasterIdLst>
  <p:sldIdLst>
    <p:sldId id="312" r:id="rId2"/>
    <p:sldId id="296" r:id="rId3"/>
    <p:sldId id="298" r:id="rId4"/>
    <p:sldId id="294" r:id="rId5"/>
    <p:sldId id="299" r:id="rId6"/>
    <p:sldId id="300" r:id="rId7"/>
    <p:sldId id="332" r:id="rId8"/>
    <p:sldId id="333" r:id="rId9"/>
    <p:sldId id="335" r:id="rId10"/>
    <p:sldId id="336" r:id="rId11"/>
    <p:sldId id="337" r:id="rId12"/>
    <p:sldId id="328" r:id="rId13"/>
    <p:sldId id="301" r:id="rId14"/>
    <p:sldId id="323" r:id="rId15"/>
    <p:sldId id="324" r:id="rId16"/>
    <p:sldId id="325" r:id="rId17"/>
    <p:sldId id="302" r:id="rId18"/>
    <p:sldId id="305" r:id="rId19"/>
    <p:sldId id="304" r:id="rId20"/>
    <p:sldId id="317" r:id="rId21"/>
    <p:sldId id="303" r:id="rId22"/>
    <p:sldId id="318" r:id="rId23"/>
    <p:sldId id="314" r:id="rId24"/>
    <p:sldId id="316" r:id="rId25"/>
    <p:sldId id="329" r:id="rId26"/>
    <p:sldId id="331" r:id="rId27"/>
    <p:sldId id="326" r:id="rId28"/>
    <p:sldId id="320" r:id="rId29"/>
    <p:sldId id="327" r:id="rId30"/>
    <p:sldId id="309" r:id="rId31"/>
    <p:sldId id="315" r:id="rId32"/>
    <p:sldId id="330" r:id="rId33"/>
    <p:sldId id="310" r:id="rId34"/>
    <p:sldId id="274" r:id="rId35"/>
  </p:sldIdLst>
  <p:sldSz cx="9144000" cy="5143500" type="screen16x9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1pPr>
    <a:lvl2pPr marL="40814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2pPr>
    <a:lvl3pPr marL="81628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3pPr>
    <a:lvl4pPr marL="122442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4pPr>
    <a:lvl5pPr marL="163256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5pPr>
    <a:lvl6pPr marL="2040711" algn="l" defTabSz="816284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6pPr>
    <a:lvl7pPr marL="2448852" algn="l" defTabSz="816284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7pPr>
    <a:lvl8pPr marL="2856995" algn="l" defTabSz="816284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8pPr>
    <a:lvl9pPr marL="3265137" algn="l" defTabSz="816284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4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BF5CE"/>
    <a:srgbClr val="10253F"/>
    <a:srgbClr val="000000"/>
    <a:srgbClr val="DCE6F2"/>
    <a:srgbClr val="08538A"/>
    <a:srgbClr val="A2DBE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00" autoAdjust="0"/>
    <p:restoredTop sz="93526" autoAdjust="0"/>
  </p:normalViewPr>
  <p:slideViewPr>
    <p:cSldViewPr>
      <p:cViewPr>
        <p:scale>
          <a:sx n="100" d="100"/>
          <a:sy n="100" d="100"/>
        </p:scale>
        <p:origin x="-4212" y="-1842"/>
      </p:cViewPr>
      <p:guideLst>
        <p:guide orient="horz" pos="234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AA0BD8E-062F-4607-9E68-5D63E8F5C1BE}" type="datetimeFigureOut">
              <a:rPr lang="ru-RU"/>
              <a:pPr>
                <a:defRPr/>
              </a:pPr>
              <a:t>13.02.2023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BCD7484-5656-475E-9729-82F86AC23A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8998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08142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16284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24426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32568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40711" algn="l" defTabSz="81628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48852" algn="l" defTabSz="81628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56995" algn="l" defTabSz="81628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65137" algn="l" defTabSz="81628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CD7484-5656-475E-9729-82F86AC23A42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741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CD7484-5656-475E-9729-82F86AC23A42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609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CD7484-5656-475E-9729-82F86AC23A42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609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CD7484-5656-475E-9729-82F86AC23A42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609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CD7484-5656-475E-9729-82F86AC23A42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3197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CD7484-5656-475E-9729-82F86AC23A42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580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CD7484-5656-475E-9729-82F86AC23A42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6250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CD7484-5656-475E-9729-82F86AC23A42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0690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CD7484-5656-475E-9729-82F86AC23A42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807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CD7484-5656-475E-9729-82F86AC23A42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015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CD7484-5656-475E-9729-82F86AC23A42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015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CD7484-5656-475E-9729-82F86AC23A42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015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CD7484-5656-475E-9729-82F86AC23A42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015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CD7484-5656-475E-9729-82F86AC23A42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015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CD7484-5656-475E-9729-82F86AC23A42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015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CD7484-5656-475E-9729-82F86AC23A42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625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CD7484-5656-475E-9729-82F86AC23A42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609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159782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4651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165EB1-D151-4BAF-9872-40FEB51A0636}" type="datetimeFigureOut">
              <a:rPr lang="ru-RU" smtClean="0"/>
              <a:pPr>
                <a:defRPr/>
              </a:pPr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328511-16EC-4AEF-AD5E-3400E9516B4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658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21C30A-DCA8-42AC-8B73-69739AD5B3F4}" type="datetimeFigureOut">
              <a:rPr lang="ru-RU" smtClean="0"/>
              <a:pPr>
                <a:defRPr/>
              </a:pPr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F41E25-3362-4B52-9C96-72947CDC621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349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D282A6-C380-4E50-8BF3-561405FB8A48}" type="datetimeFigureOut">
              <a:rPr lang="ru-RU" smtClean="0"/>
              <a:pPr>
                <a:defRPr/>
              </a:pPr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91A428-CBDD-4B06-9D38-C72B72CABE2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22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448DB8-D51F-41B6-843A-57630924A1AE}" type="datetimeFigureOut">
              <a:rPr lang="ru-RU" smtClean="0"/>
              <a:pPr>
                <a:defRPr/>
              </a:pPr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F5258B-B7CD-4999-B5A6-3683BE9AD35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586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1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2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4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325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407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488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56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651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3A92A1-0EBE-4817-9CB1-CFD492EAA477}" type="datetimeFigureOut">
              <a:rPr lang="ru-RU" smtClean="0"/>
              <a:pPr>
                <a:defRPr/>
              </a:pPr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29F81-D380-4C7E-B714-ED85F18981E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029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8EB73A-40CD-420A-82BD-F415BAF7BE6A}" type="datetimeFigureOut">
              <a:rPr lang="ru-RU" smtClean="0"/>
              <a:pPr>
                <a:defRPr/>
              </a:pPr>
              <a:t>13.02.2023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2330F-97EF-4EBA-9455-7A3EF4F4B52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170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1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42" indent="0">
              <a:buNone/>
              <a:defRPr sz="1800" b="1"/>
            </a:lvl2pPr>
            <a:lvl3pPr marL="816284" indent="0">
              <a:buNone/>
              <a:defRPr sz="1600" b="1"/>
            </a:lvl3pPr>
            <a:lvl4pPr marL="1224426" indent="0">
              <a:buNone/>
              <a:defRPr sz="1400" b="1"/>
            </a:lvl4pPr>
            <a:lvl5pPr marL="1632568" indent="0">
              <a:buNone/>
              <a:defRPr sz="1400" b="1"/>
            </a:lvl5pPr>
            <a:lvl6pPr marL="2040711" indent="0">
              <a:buNone/>
              <a:defRPr sz="1400" b="1"/>
            </a:lvl6pPr>
            <a:lvl7pPr marL="2448852" indent="0">
              <a:buNone/>
              <a:defRPr sz="1400" b="1"/>
            </a:lvl7pPr>
            <a:lvl8pPr marL="2856995" indent="0">
              <a:buNone/>
              <a:defRPr sz="1400" b="1"/>
            </a:lvl8pPr>
            <a:lvl9pPr marL="3265137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1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42" indent="0">
              <a:buNone/>
              <a:defRPr sz="1800" b="1"/>
            </a:lvl2pPr>
            <a:lvl3pPr marL="816284" indent="0">
              <a:buNone/>
              <a:defRPr sz="1600" b="1"/>
            </a:lvl3pPr>
            <a:lvl4pPr marL="1224426" indent="0">
              <a:buNone/>
              <a:defRPr sz="1400" b="1"/>
            </a:lvl4pPr>
            <a:lvl5pPr marL="1632568" indent="0">
              <a:buNone/>
              <a:defRPr sz="1400" b="1"/>
            </a:lvl5pPr>
            <a:lvl6pPr marL="2040711" indent="0">
              <a:buNone/>
              <a:defRPr sz="1400" b="1"/>
            </a:lvl6pPr>
            <a:lvl7pPr marL="2448852" indent="0">
              <a:buNone/>
              <a:defRPr sz="1400" b="1"/>
            </a:lvl7pPr>
            <a:lvl8pPr marL="2856995" indent="0">
              <a:buNone/>
              <a:defRPr sz="1400" b="1"/>
            </a:lvl8pPr>
            <a:lvl9pPr marL="3265137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B2FDB2-6B02-4CEA-8462-B41C84FCB95A}" type="datetimeFigureOut">
              <a:rPr lang="ru-RU" smtClean="0"/>
              <a:pPr>
                <a:defRPr/>
              </a:pPr>
              <a:t>13.02.2023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9E55AF-0245-45A6-A1B6-B10F11FB706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031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060FEC-EB96-4479-9993-515764AB583B}" type="datetimeFigureOut">
              <a:rPr lang="ru-RU" smtClean="0"/>
              <a:pPr>
                <a:defRPr/>
              </a:pPr>
              <a:t>13.02.2023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B471EF-5A3E-4F1F-82A2-8E5990A653E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90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8B206F-9565-4E93-B043-618EA264211F}" type="datetimeFigureOut">
              <a:rPr lang="ru-RU" smtClean="0"/>
              <a:pPr>
                <a:defRPr/>
              </a:pPr>
              <a:t>13.02.2023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7CFE8-132A-499D-BDE3-6938C05861E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136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8"/>
            <a:ext cx="3008313" cy="871537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5"/>
            <a:ext cx="3008313" cy="3518297"/>
          </a:xfrm>
        </p:spPr>
        <p:txBody>
          <a:bodyPr/>
          <a:lstStyle>
            <a:lvl1pPr marL="0" indent="0">
              <a:buNone/>
              <a:defRPr sz="1200"/>
            </a:lvl1pPr>
            <a:lvl2pPr marL="408142" indent="0">
              <a:buNone/>
              <a:defRPr sz="1100"/>
            </a:lvl2pPr>
            <a:lvl3pPr marL="816284" indent="0">
              <a:buNone/>
              <a:defRPr sz="900"/>
            </a:lvl3pPr>
            <a:lvl4pPr marL="1224426" indent="0">
              <a:buNone/>
              <a:defRPr sz="800"/>
            </a:lvl4pPr>
            <a:lvl5pPr marL="1632568" indent="0">
              <a:buNone/>
              <a:defRPr sz="800"/>
            </a:lvl5pPr>
            <a:lvl6pPr marL="2040711" indent="0">
              <a:buNone/>
              <a:defRPr sz="800"/>
            </a:lvl6pPr>
            <a:lvl7pPr marL="2448852" indent="0">
              <a:buNone/>
              <a:defRPr sz="800"/>
            </a:lvl7pPr>
            <a:lvl8pPr marL="2856995" indent="0">
              <a:buNone/>
              <a:defRPr sz="800"/>
            </a:lvl8pPr>
            <a:lvl9pPr marL="3265137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8CBE6E-2B2C-4A28-8303-FCD69577C21A}" type="datetimeFigureOut">
              <a:rPr lang="ru-RU" smtClean="0"/>
              <a:pPr>
                <a:defRPr/>
              </a:pPr>
              <a:t>13.02.2023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07CE25-A48A-4A61-9117-575C6FA58D3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066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900"/>
            </a:lvl1pPr>
            <a:lvl2pPr marL="408142" indent="0">
              <a:buNone/>
              <a:defRPr sz="2500"/>
            </a:lvl2pPr>
            <a:lvl3pPr marL="816284" indent="0">
              <a:buNone/>
              <a:defRPr sz="2200"/>
            </a:lvl3pPr>
            <a:lvl4pPr marL="1224426" indent="0">
              <a:buNone/>
              <a:defRPr sz="1800"/>
            </a:lvl4pPr>
            <a:lvl5pPr marL="1632568" indent="0">
              <a:buNone/>
              <a:defRPr sz="1800"/>
            </a:lvl5pPr>
            <a:lvl6pPr marL="2040711" indent="0">
              <a:buNone/>
              <a:defRPr sz="1800"/>
            </a:lvl6pPr>
            <a:lvl7pPr marL="2448852" indent="0">
              <a:buNone/>
              <a:defRPr sz="1800"/>
            </a:lvl7pPr>
            <a:lvl8pPr marL="2856995" indent="0">
              <a:buNone/>
              <a:defRPr sz="1800"/>
            </a:lvl8pPr>
            <a:lvl9pPr marL="3265137" indent="0">
              <a:buNone/>
              <a:defRPr sz="18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200"/>
            </a:lvl1pPr>
            <a:lvl2pPr marL="408142" indent="0">
              <a:buNone/>
              <a:defRPr sz="1100"/>
            </a:lvl2pPr>
            <a:lvl3pPr marL="816284" indent="0">
              <a:buNone/>
              <a:defRPr sz="900"/>
            </a:lvl3pPr>
            <a:lvl4pPr marL="1224426" indent="0">
              <a:buNone/>
              <a:defRPr sz="800"/>
            </a:lvl4pPr>
            <a:lvl5pPr marL="1632568" indent="0">
              <a:buNone/>
              <a:defRPr sz="800"/>
            </a:lvl5pPr>
            <a:lvl6pPr marL="2040711" indent="0">
              <a:buNone/>
              <a:defRPr sz="800"/>
            </a:lvl6pPr>
            <a:lvl7pPr marL="2448852" indent="0">
              <a:buNone/>
              <a:defRPr sz="800"/>
            </a:lvl7pPr>
            <a:lvl8pPr marL="2856995" indent="0">
              <a:buNone/>
              <a:defRPr sz="800"/>
            </a:lvl8pPr>
            <a:lvl9pPr marL="3265137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94DDF0-FAF4-4738-8904-978A6FD0DB92}" type="datetimeFigureOut">
              <a:rPr lang="ru-RU" smtClean="0"/>
              <a:pPr>
                <a:defRPr/>
              </a:pPr>
              <a:t>13.02.2023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6A2693-9A2E-40A3-A0BF-893B2CEC133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634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81628" tIns="40814" rIns="81628" bIns="40814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81628" tIns="40814" rIns="81628" bIns="40814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827A35-59E6-450E-85A0-EA69A7048322}" type="datetimeFigureOut">
              <a:rPr lang="ru-RU" smtClean="0"/>
              <a:pPr>
                <a:defRPr/>
              </a:pPr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5ACF8BC-878E-4BE1-BFB8-4F27DD73080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56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ctr" defTabSz="816284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107" indent="-306107" algn="l" defTabSz="816284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3231" indent="-255089" algn="l" defTabSz="816284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355" indent="-204071" algn="l" defTabSz="816284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498" indent="-204071" algn="l" defTabSz="816284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639" indent="-204071" algn="l" defTabSz="816284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782" indent="-204071" algn="l" defTabSz="81628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924" indent="-204071" algn="l" defTabSz="81628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065" indent="-204071" algn="l" defTabSz="81628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208" indent="-204071" algn="l" defTabSz="81628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1628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42" algn="l" defTabSz="81628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84" algn="l" defTabSz="81628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426" algn="l" defTabSz="81628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68" algn="l" defTabSz="81628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711" algn="l" defTabSz="81628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852" algn="l" defTabSz="81628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995" algn="l" defTabSz="81628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137" algn="l" defTabSz="81628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3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1.wdp"/><Relationship Id="rId7" Type="http://schemas.openxmlformats.org/officeDocument/2006/relationships/image" Target="../media/image5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hdphoto" Target="../media/hdphoto3.wdp"/><Relationship Id="rId7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4.wdp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.png"/><Relationship Id="rId7" Type="http://schemas.openxmlformats.org/officeDocument/2006/relationships/image" Target="../media/image59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microsoft.com/office/2007/relationships/hdphoto" Target="../media/hdphoto1.wdp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microsoft.com/office/2007/relationships/hdphoto" Target="../media/hdphoto5.wdp"/><Relationship Id="rId10" Type="http://schemas.openxmlformats.org/officeDocument/2006/relationships/image" Target="../media/image72.jpeg"/><Relationship Id="rId4" Type="http://schemas.openxmlformats.org/officeDocument/2006/relationships/image" Target="../media/image69.png"/><Relationship Id="rId9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microsoft.com/office/2007/relationships/hdphoto" Target="../media/hdphoto1.wdp"/><Relationship Id="rId7" Type="http://schemas.openxmlformats.org/officeDocument/2006/relationships/image" Target="../media/image7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3.png"/><Relationship Id="rId7" Type="http://schemas.openxmlformats.org/officeDocument/2006/relationships/image" Target="../media/image84.gi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gif"/><Relationship Id="rId5" Type="http://schemas.openxmlformats.org/officeDocument/2006/relationships/image" Target="../media/image59.gif"/><Relationship Id="rId10" Type="http://schemas.openxmlformats.org/officeDocument/2006/relationships/image" Target="../media/image86.gif"/><Relationship Id="rId4" Type="http://schemas.microsoft.com/office/2007/relationships/hdphoto" Target="../media/hdphoto1.wdp"/><Relationship Id="rId9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8.wdp"/><Relationship Id="rId7" Type="http://schemas.openxmlformats.org/officeDocument/2006/relationships/image" Target="../media/image90.jfif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microsoft.com/office/2007/relationships/hdphoto" Target="../media/hdphoto9.wdp"/><Relationship Id="rId4" Type="http://schemas.openxmlformats.org/officeDocument/2006/relationships/image" Target="../media/image88.jpeg"/><Relationship Id="rId9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microsoft.com/office/2007/relationships/hdphoto" Target="../media/hdphoto10.wdp"/><Relationship Id="rId4" Type="http://schemas.openxmlformats.org/officeDocument/2006/relationships/image" Target="../media/image94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openxmlformats.org/officeDocument/2006/relationships/image" Target="../media/image98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3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microsoft.com/office/2007/relationships/hdphoto" Target="../media/hdphoto14.wdp"/><Relationship Id="rId5" Type="http://schemas.openxmlformats.org/officeDocument/2006/relationships/image" Target="../media/image99.png"/><Relationship Id="rId10" Type="http://schemas.openxmlformats.org/officeDocument/2006/relationships/image" Target="../media/image103.png"/><Relationship Id="rId4" Type="http://schemas.microsoft.com/office/2007/relationships/hdphoto" Target="../media/hdphoto1.wdp"/><Relationship Id="rId9" Type="http://schemas.microsoft.com/office/2007/relationships/hdphoto" Target="../media/hdphoto13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5" t="10567" r="10227" b="29908"/>
          <a:stretch/>
        </p:blipFill>
        <p:spPr bwMode="auto">
          <a:xfrm>
            <a:off x="0" y="0"/>
            <a:ext cx="9160397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-8336" y="-13925"/>
            <a:ext cx="9177067" cy="5157425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Прямоугольный треугольник 7"/>
          <p:cNvSpPr/>
          <p:nvPr/>
        </p:nvSpPr>
        <p:spPr>
          <a:xfrm rot="10800000">
            <a:off x="4283477" y="-515847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Прямоугольный треугольник 11"/>
          <p:cNvSpPr/>
          <p:nvPr/>
        </p:nvSpPr>
        <p:spPr>
          <a:xfrm>
            <a:off x="-1764162" y="2110270"/>
            <a:ext cx="9847169" cy="6066458"/>
          </a:xfrm>
          <a:prstGeom prst="rtTriangle">
            <a:avLst/>
          </a:prstGeom>
          <a:solidFill>
            <a:srgbClr val="A2D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Прямоугольный треугольник 10"/>
          <p:cNvSpPr/>
          <p:nvPr/>
        </p:nvSpPr>
        <p:spPr>
          <a:xfrm rot="1433439">
            <a:off x="-3183040" y="-7876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Прямоугольный треугольник 6"/>
          <p:cNvSpPr/>
          <p:nvPr/>
        </p:nvSpPr>
        <p:spPr>
          <a:xfrm rot="10800000">
            <a:off x="-540236" y="-739301"/>
            <a:ext cx="11519315" cy="3176744"/>
          </a:xfrm>
          <a:prstGeom prst="rtTriangle">
            <a:avLst/>
          </a:prstGeom>
          <a:solidFill>
            <a:srgbClr val="D54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6F218C3-68F5-4E0B-B90D-8FA6CCF221C5}"/>
              </a:ext>
            </a:extLst>
          </p:cNvPr>
          <p:cNvSpPr txBox="1"/>
          <p:nvPr/>
        </p:nvSpPr>
        <p:spPr>
          <a:xfrm>
            <a:off x="1069722" y="1635646"/>
            <a:ext cx="6984776" cy="1909455"/>
          </a:xfrm>
          <a:prstGeom prst="rect">
            <a:avLst/>
          </a:prstGeom>
          <a:noFill/>
        </p:spPr>
        <p:txBody>
          <a:bodyPr wrap="square" lIns="62188" tIns="31094" rIns="62188" bIns="31094">
            <a:spAutoFit/>
          </a:bodyPr>
          <a:lstStyle/>
          <a:p>
            <a:pPr lvl="0" algn="ctr"/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Times New Roman" panose="02020603050405020304" pitchFamily="18" charset="0"/>
                <a:sym typeface="Century Gothic"/>
              </a:rPr>
              <a:t>Об итогах </a:t>
            </a:r>
          </a:p>
          <a:p>
            <a:pPr lvl="0" algn="ctr"/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Times New Roman" panose="02020603050405020304" pitchFamily="18" charset="0"/>
                <a:sym typeface="Century Gothic"/>
              </a:rPr>
              <a:t>работы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Times New Roman" panose="02020603050405020304" pitchFamily="18" charset="0"/>
                <a:sym typeface="Century Gothic"/>
              </a:rPr>
              <a:t>в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Times New Roman" panose="02020603050405020304" pitchFamily="18" charset="0"/>
                <a:sym typeface="Century Gothic"/>
              </a:rPr>
              <a:t>2022 году </a:t>
            </a:r>
          </a:p>
          <a:p>
            <a:pPr lvl="0" algn="ctr"/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Times New Roman" panose="02020603050405020304" pitchFamily="18" charset="0"/>
                <a:sym typeface="Century Gothic"/>
              </a:rPr>
              <a:t>и задачах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Times New Roman" panose="02020603050405020304" pitchFamily="18" charset="0"/>
                <a:sym typeface="Century Gothic"/>
              </a:rPr>
              <a:t>на 2023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Times New Roman" panose="02020603050405020304" pitchFamily="18" charset="0"/>
                <a:sym typeface="Century Gothic"/>
              </a:rPr>
              <a:t>год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Century Gothic"/>
              <a:cs typeface="Times New Roman" panose="02020603050405020304" pitchFamily="18" charset="0"/>
              <a:sym typeface="Century Gothic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700B3ED-7B20-408D-986C-0005C6EED1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444" y="4662781"/>
            <a:ext cx="1656184" cy="329698"/>
          </a:xfrm>
          <a:prstGeom prst="rect">
            <a:avLst/>
          </a:prstGeom>
        </p:spPr>
      </p:pic>
      <p:pic>
        <p:nvPicPr>
          <p:cNvPr id="9" name="Picture 2" descr="C:\Users\vp_peskova\Pictures\leningradskyoblas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1" b="100000" l="0" r="100000">
                        <a14:foregroundMark x1="20350" y1="36610" x2="17100" y2="32154"/>
                        <a14:foregroundMark x1="12700" y1="26081" x2="3900" y2="36304"/>
                        <a14:foregroundMark x1="4550" y1="36741" x2="35400" y2="71997"/>
                        <a14:foregroundMark x1="35400" y1="71997" x2="62400" y2="89035"/>
                        <a14:foregroundMark x1="62900" y1="88598" x2="92750" y2="82350"/>
                        <a14:foregroundMark x1="92750" y1="81913" x2="91900" y2="51988"/>
                        <a14:foregroundMark x1="91900" y1="51988" x2="25100" y2="25033"/>
                        <a14:foregroundMark x1="25100" y1="25033" x2="11850" y2="26212"/>
                        <a14:foregroundMark x1="26250" y1="50502" x2="37450" y2="45042"/>
                        <a14:foregroundMark x1="37450" y1="43993" x2="36600" y2="43862"/>
                        <a14:foregroundMark x1="34900" y1="42377" x2="42050" y2="40454"/>
                        <a14:foregroundMark x1="11850" y1="28746" x2="26750" y2="41634"/>
                        <a14:foregroundMark x1="8450" y1="34076" x2="23050" y2="28440"/>
                        <a14:foregroundMark x1="24250" y1="31848" x2="21000" y2="39275"/>
                        <a14:foregroundMark x1="12000" y1="33202" x2="14200" y2="40760"/>
                        <a14:foregroundMark x1="14200" y1="40017" x2="26750" y2="40149"/>
                        <a14:foregroundMark x1="34750" y1="48449" x2="63400" y2="63871"/>
                        <a14:foregroundMark x1="64400" y1="64439" x2="80200" y2="79249"/>
                        <a14:foregroundMark x1="81550" y1="78943" x2="68650" y2="83268"/>
                        <a14:foregroundMark x1="81700" y1="70686" x2="83750" y2="77632"/>
                        <a14:foregroundMark x1="82900" y1="60900" x2="80200" y2="53779"/>
                        <a14:foregroundMark x1="63750" y1="83836" x2="55450" y2="83574"/>
                        <a14:foregroundMark x1="1500" y1="23853" x2="98850" y2="874"/>
                        <a14:foregroundMark x1="1000" y1="2796" x2="98500" y2="23853"/>
                        <a14:foregroundMark x1="5250" y1="7689" x2="70000" y2="23984"/>
                        <a14:foregroundMark x1="34250" y1="23984" x2="94400" y2="8301"/>
                        <a14:foregroundMark x1="850" y1="14985" x2="98850" y2="15684"/>
                        <a14:foregroundMark x1="16750" y1="20751" x2="86800" y2="21494"/>
                        <a14:foregroundMark x1="75450" y1="7864" x2="74400" y2="15116"/>
                        <a14:foregroundMark x1="98850" y1="13325" x2="99850" y2="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61" y="176910"/>
            <a:ext cx="590815" cy="67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18689" y="27846"/>
            <a:ext cx="91615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ЗАСЕДАНИЕ КОЛЛЕГИИ 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КОМИТЕТА ГРАДОСТРОИТЕЛЬНОЙ ПОЛИТИКИ 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ЛЕНИНГРАДСКОЙ ОБЛАСТИ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НА ТЕМУ: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72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ый треугольник 24"/>
          <p:cNvSpPr/>
          <p:nvPr/>
        </p:nvSpPr>
        <p:spPr>
          <a:xfrm rot="10800000">
            <a:off x="-540236" y="-739301"/>
            <a:ext cx="11519315" cy="3176744"/>
          </a:xfrm>
          <a:prstGeom prst="rtTriangle">
            <a:avLst/>
          </a:prstGeom>
          <a:solidFill>
            <a:srgbClr val="D54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Прямоугольный треугольник 26"/>
          <p:cNvSpPr/>
          <p:nvPr/>
        </p:nvSpPr>
        <p:spPr>
          <a:xfrm>
            <a:off x="-1764162" y="2110270"/>
            <a:ext cx="9847169" cy="6066458"/>
          </a:xfrm>
          <a:prstGeom prst="rtTriangle">
            <a:avLst/>
          </a:prstGeom>
          <a:solidFill>
            <a:srgbClr val="A2D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Прямоугольный треугольник 25"/>
          <p:cNvSpPr/>
          <p:nvPr/>
        </p:nvSpPr>
        <p:spPr>
          <a:xfrm rot="10800000">
            <a:off x="4283477" y="-515847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Прямоугольный треугольник 31"/>
          <p:cNvSpPr/>
          <p:nvPr/>
        </p:nvSpPr>
        <p:spPr>
          <a:xfrm rot="1433439">
            <a:off x="-3203901" y="5314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-17099" y="-92546"/>
            <a:ext cx="9161099" cy="5236045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0" t="13750" r="1199" b="7916"/>
          <a:stretch/>
        </p:blipFill>
        <p:spPr bwMode="auto">
          <a:xfrm>
            <a:off x="0" y="0"/>
            <a:ext cx="915786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8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Picture 2" descr="C:\Users\vp_peskova\Pictures\leningradskyoblas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1" b="100000" l="0" r="100000">
                        <a14:foregroundMark x1="20350" y1="36610" x2="17100" y2="32154"/>
                        <a14:foregroundMark x1="12700" y1="26081" x2="3900" y2="36304"/>
                        <a14:foregroundMark x1="4550" y1="36741" x2="35400" y2="71997"/>
                        <a14:foregroundMark x1="35400" y1="71997" x2="62400" y2="89035"/>
                        <a14:foregroundMark x1="62900" y1="88598" x2="92750" y2="82350"/>
                        <a14:foregroundMark x1="92750" y1="81913" x2="91900" y2="51988"/>
                        <a14:foregroundMark x1="91900" y1="51988" x2="25100" y2="25033"/>
                        <a14:foregroundMark x1="25100" y1="25033" x2="11850" y2="26212"/>
                        <a14:foregroundMark x1="26250" y1="50502" x2="37450" y2="45042"/>
                        <a14:foregroundMark x1="37450" y1="43993" x2="36600" y2="43862"/>
                        <a14:foregroundMark x1="34900" y1="42377" x2="42050" y2="40454"/>
                        <a14:foregroundMark x1="11850" y1="28746" x2="26750" y2="41634"/>
                        <a14:foregroundMark x1="8450" y1="34076" x2="23050" y2="28440"/>
                        <a14:foregroundMark x1="24250" y1="31848" x2="21000" y2="39275"/>
                        <a14:foregroundMark x1="12000" y1="33202" x2="14200" y2="40760"/>
                        <a14:foregroundMark x1="14200" y1="40017" x2="26750" y2="40149"/>
                        <a14:foregroundMark x1="34750" y1="48449" x2="63400" y2="63871"/>
                        <a14:foregroundMark x1="64400" y1="64439" x2="80200" y2="79249"/>
                        <a14:foregroundMark x1="81550" y1="78943" x2="68650" y2="83268"/>
                        <a14:foregroundMark x1="81700" y1="70686" x2="83750" y2="77632"/>
                        <a14:foregroundMark x1="82900" y1="60900" x2="80200" y2="53779"/>
                        <a14:foregroundMark x1="63750" y1="83836" x2="55450" y2="83574"/>
                        <a14:foregroundMark x1="1500" y1="23853" x2="98850" y2="874"/>
                        <a14:foregroundMark x1="1000" y1="2796" x2="98500" y2="23853"/>
                        <a14:foregroundMark x1="5250" y1="7689" x2="70000" y2="23984"/>
                        <a14:foregroundMark x1="34250" y1="23984" x2="94400" y2="8301"/>
                        <a14:foregroundMark x1="850" y1="14985" x2="98850" y2="15684"/>
                        <a14:foregroundMark x1="16750" y1="20751" x2="86800" y2="21494"/>
                        <a14:foregroundMark x1="75450" y1="7864" x2="74400" y2="15116"/>
                        <a14:foregroundMark x1="98850" y1="13325" x2="99850" y2="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443" y="86440"/>
            <a:ext cx="368524" cy="4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Прямая соединительная линия 27"/>
          <p:cNvCxnSpPr/>
          <p:nvPr/>
        </p:nvCxnSpPr>
        <p:spPr>
          <a:xfrm>
            <a:off x="935596" y="617537"/>
            <a:ext cx="7380820" cy="1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Заголовок 16"/>
          <p:cNvSpPr txBox="1">
            <a:spLocks/>
          </p:cNvSpPr>
          <p:nvPr/>
        </p:nvSpPr>
        <p:spPr>
          <a:xfrm>
            <a:off x="266466" y="68974"/>
            <a:ext cx="8701641" cy="377893"/>
          </a:xfrm>
          <a:prstGeom prst="rect">
            <a:avLst/>
          </a:prstGeom>
        </p:spPr>
        <p:txBody>
          <a:bodyPr vert="horz" lIns="62188" tIns="31094" rIns="62188" bIns="31094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ru-RU" sz="12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ФОК в </a:t>
            </a:r>
            <a:r>
              <a:rPr lang="ru-RU" sz="2400" b="1" dirty="0" err="1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Мурино</a:t>
            </a:r>
            <a:endParaRPr lang="ru-RU" sz="2400" b="1" dirty="0">
              <a:solidFill>
                <a:schemeClr val="accent2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005" y="737677"/>
            <a:ext cx="3174528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ДО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 рассмотрения</a:t>
            </a:r>
          </a:p>
        </p:txBody>
      </p:sp>
    </p:spTree>
    <p:extLst>
      <p:ext uri="{BB962C8B-B14F-4D97-AF65-F5344CB8AC3E}">
        <p14:creationId xmlns:p14="http://schemas.microsoft.com/office/powerpoint/2010/main" val="130591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ый треугольник 24"/>
          <p:cNvSpPr/>
          <p:nvPr/>
        </p:nvSpPr>
        <p:spPr>
          <a:xfrm rot="10800000">
            <a:off x="-540236" y="-739301"/>
            <a:ext cx="11519315" cy="3176744"/>
          </a:xfrm>
          <a:prstGeom prst="rtTriangle">
            <a:avLst/>
          </a:prstGeom>
          <a:solidFill>
            <a:srgbClr val="D54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Прямоугольный треугольник 26"/>
          <p:cNvSpPr/>
          <p:nvPr/>
        </p:nvSpPr>
        <p:spPr>
          <a:xfrm>
            <a:off x="-1764162" y="2110270"/>
            <a:ext cx="9847169" cy="6066458"/>
          </a:xfrm>
          <a:prstGeom prst="rtTriangle">
            <a:avLst/>
          </a:prstGeom>
          <a:solidFill>
            <a:srgbClr val="A2D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Прямоугольный треугольник 25"/>
          <p:cNvSpPr/>
          <p:nvPr/>
        </p:nvSpPr>
        <p:spPr>
          <a:xfrm rot="10800000">
            <a:off x="4283477" y="-515847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Прямоугольный треугольник 31"/>
          <p:cNvSpPr/>
          <p:nvPr/>
        </p:nvSpPr>
        <p:spPr>
          <a:xfrm rot="1433439">
            <a:off x="-3203901" y="5314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-17099" y="-92546"/>
            <a:ext cx="9161099" cy="5236045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AutoShape 8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Picture 2" descr="C:\Users\vp_peskova\Pictures\leningradskyobla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1" b="100000" l="0" r="100000">
                        <a14:foregroundMark x1="20350" y1="36610" x2="17100" y2="32154"/>
                        <a14:foregroundMark x1="12700" y1="26081" x2="3900" y2="36304"/>
                        <a14:foregroundMark x1="4550" y1="36741" x2="35400" y2="71997"/>
                        <a14:foregroundMark x1="35400" y1="71997" x2="62400" y2="89035"/>
                        <a14:foregroundMark x1="62900" y1="88598" x2="92750" y2="82350"/>
                        <a14:foregroundMark x1="92750" y1="81913" x2="91900" y2="51988"/>
                        <a14:foregroundMark x1="91900" y1="51988" x2="25100" y2="25033"/>
                        <a14:foregroundMark x1="25100" y1="25033" x2="11850" y2="26212"/>
                        <a14:foregroundMark x1="26250" y1="50502" x2="37450" y2="45042"/>
                        <a14:foregroundMark x1="37450" y1="43993" x2="36600" y2="43862"/>
                        <a14:foregroundMark x1="34900" y1="42377" x2="42050" y2="40454"/>
                        <a14:foregroundMark x1="11850" y1="28746" x2="26750" y2="41634"/>
                        <a14:foregroundMark x1="8450" y1="34076" x2="23050" y2="28440"/>
                        <a14:foregroundMark x1="24250" y1="31848" x2="21000" y2="39275"/>
                        <a14:foregroundMark x1="12000" y1="33202" x2="14200" y2="40760"/>
                        <a14:foregroundMark x1="14200" y1="40017" x2="26750" y2="40149"/>
                        <a14:foregroundMark x1="34750" y1="48449" x2="63400" y2="63871"/>
                        <a14:foregroundMark x1="64400" y1="64439" x2="80200" y2="79249"/>
                        <a14:foregroundMark x1="81550" y1="78943" x2="68650" y2="83268"/>
                        <a14:foregroundMark x1="81700" y1="70686" x2="83750" y2="77632"/>
                        <a14:foregroundMark x1="82900" y1="60900" x2="80200" y2="53779"/>
                        <a14:foregroundMark x1="63750" y1="83836" x2="55450" y2="83574"/>
                        <a14:foregroundMark x1="1500" y1="23853" x2="98850" y2="874"/>
                        <a14:foregroundMark x1="1000" y1="2796" x2="98500" y2="23853"/>
                        <a14:foregroundMark x1="5250" y1="7689" x2="70000" y2="23984"/>
                        <a14:foregroundMark x1="34250" y1="23984" x2="94400" y2="8301"/>
                        <a14:foregroundMark x1="850" y1="14985" x2="98850" y2="15684"/>
                        <a14:foregroundMark x1="16750" y1="20751" x2="86800" y2="21494"/>
                        <a14:foregroundMark x1="75450" y1="7864" x2="74400" y2="15116"/>
                        <a14:foregroundMark x1="98850" y1="13325" x2="99850" y2="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443" y="86440"/>
            <a:ext cx="368524" cy="4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9" t="18350" r="12255" b="13456"/>
          <a:stretch/>
        </p:blipFill>
        <p:spPr bwMode="auto">
          <a:xfrm>
            <a:off x="-36513" y="-30480"/>
            <a:ext cx="9294195" cy="517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Прямая соединительная линия 27"/>
          <p:cNvCxnSpPr/>
          <p:nvPr/>
        </p:nvCxnSpPr>
        <p:spPr>
          <a:xfrm>
            <a:off x="935596" y="617537"/>
            <a:ext cx="7380820" cy="1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Заголовок 16"/>
          <p:cNvSpPr txBox="1">
            <a:spLocks/>
          </p:cNvSpPr>
          <p:nvPr/>
        </p:nvSpPr>
        <p:spPr>
          <a:xfrm>
            <a:off x="522877" y="111988"/>
            <a:ext cx="8701641" cy="377893"/>
          </a:xfrm>
          <a:prstGeom prst="rect">
            <a:avLst/>
          </a:prstGeom>
        </p:spPr>
        <p:txBody>
          <a:bodyPr vert="horz" lIns="62188" tIns="31094" rIns="62188" bIns="31094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ru-RU" sz="12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ФОК в </a:t>
            </a:r>
            <a:r>
              <a:rPr lang="ru-RU" sz="2400" b="1" dirty="0" err="1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Мурино</a:t>
            </a:r>
            <a:endParaRPr lang="ru-RU" sz="2400" b="1" dirty="0">
              <a:solidFill>
                <a:schemeClr val="accent2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005" y="737677"/>
            <a:ext cx="3174528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ПОСЛЕ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рассмотрения</a:t>
            </a:r>
          </a:p>
        </p:txBody>
      </p:sp>
    </p:spTree>
    <p:extLst>
      <p:ext uri="{BB962C8B-B14F-4D97-AF65-F5344CB8AC3E}">
        <p14:creationId xmlns:p14="http://schemas.microsoft.com/office/powerpoint/2010/main" val="306353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ый треугольник 18"/>
          <p:cNvSpPr/>
          <p:nvPr/>
        </p:nvSpPr>
        <p:spPr>
          <a:xfrm>
            <a:off x="-1764162" y="2110270"/>
            <a:ext cx="9847169" cy="6066458"/>
          </a:xfrm>
          <a:prstGeom prst="rtTriangle">
            <a:avLst/>
          </a:prstGeom>
          <a:solidFill>
            <a:srgbClr val="A2D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Прямоугольный треугольник 17"/>
          <p:cNvSpPr/>
          <p:nvPr/>
        </p:nvSpPr>
        <p:spPr>
          <a:xfrm rot="1433439">
            <a:off x="-3203901" y="5314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Прямоугольный треугольник 14"/>
          <p:cNvSpPr/>
          <p:nvPr/>
        </p:nvSpPr>
        <p:spPr>
          <a:xfrm rot="10800000">
            <a:off x="-540236" y="-739301"/>
            <a:ext cx="11519315" cy="3176744"/>
          </a:xfrm>
          <a:prstGeom prst="rtTriangle">
            <a:avLst/>
          </a:prstGeom>
          <a:solidFill>
            <a:srgbClr val="D54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Прямоугольный треугольник 15"/>
          <p:cNvSpPr/>
          <p:nvPr/>
        </p:nvSpPr>
        <p:spPr>
          <a:xfrm rot="10800000">
            <a:off x="4283477" y="-515847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75222" y="-144463"/>
            <a:ext cx="9433048" cy="5497689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2" name="Заголовок 16"/>
          <p:cNvSpPr txBox="1">
            <a:spLocks/>
          </p:cNvSpPr>
          <p:nvPr/>
        </p:nvSpPr>
        <p:spPr>
          <a:xfrm>
            <a:off x="266466" y="68974"/>
            <a:ext cx="8701641" cy="377893"/>
          </a:xfrm>
          <a:prstGeom prst="rect">
            <a:avLst/>
          </a:prstGeom>
        </p:spPr>
        <p:txBody>
          <a:bodyPr vert="horz" lIns="62188" tIns="31094" rIns="62188" bIns="31094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ru-RU" sz="12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>
              <a:spcBef>
                <a:spcPts val="0"/>
              </a:spcBef>
            </a:pPr>
            <a:endParaRPr lang="ru-RU" sz="2400" b="1" dirty="0">
              <a:solidFill>
                <a:schemeClr val="accent2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5" name="AutoShape 8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Picture 2" descr="C:\Users\vp_peskova\Pictures\leningradskyobla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1" b="100000" l="0" r="100000">
                        <a14:foregroundMark x1="20350" y1="36610" x2="17100" y2="32154"/>
                        <a14:foregroundMark x1="12700" y1="26081" x2="3900" y2="36304"/>
                        <a14:foregroundMark x1="4550" y1="36741" x2="35400" y2="71997"/>
                        <a14:foregroundMark x1="35400" y1="71997" x2="62400" y2="89035"/>
                        <a14:foregroundMark x1="62900" y1="88598" x2="92750" y2="82350"/>
                        <a14:foregroundMark x1="92750" y1="81913" x2="91900" y2="51988"/>
                        <a14:foregroundMark x1="91900" y1="51988" x2="25100" y2="25033"/>
                        <a14:foregroundMark x1="25100" y1="25033" x2="11850" y2="26212"/>
                        <a14:foregroundMark x1="26250" y1="50502" x2="37450" y2="45042"/>
                        <a14:foregroundMark x1="37450" y1="43993" x2="36600" y2="43862"/>
                        <a14:foregroundMark x1="34900" y1="42377" x2="42050" y2="40454"/>
                        <a14:foregroundMark x1="11850" y1="28746" x2="26750" y2="41634"/>
                        <a14:foregroundMark x1="8450" y1="34076" x2="23050" y2="28440"/>
                        <a14:foregroundMark x1="24250" y1="31848" x2="21000" y2="39275"/>
                        <a14:foregroundMark x1="12000" y1="33202" x2="14200" y2="40760"/>
                        <a14:foregroundMark x1="14200" y1="40017" x2="26750" y2="40149"/>
                        <a14:foregroundMark x1="34750" y1="48449" x2="63400" y2="63871"/>
                        <a14:foregroundMark x1="64400" y1="64439" x2="80200" y2="79249"/>
                        <a14:foregroundMark x1="81550" y1="78943" x2="68650" y2="83268"/>
                        <a14:foregroundMark x1="81700" y1="70686" x2="83750" y2="77632"/>
                        <a14:foregroundMark x1="82900" y1="60900" x2="80200" y2="53779"/>
                        <a14:foregroundMark x1="63750" y1="83836" x2="55450" y2="83574"/>
                        <a14:foregroundMark x1="1500" y1="23853" x2="98850" y2="874"/>
                        <a14:foregroundMark x1="1000" y1="2796" x2="98500" y2="23853"/>
                        <a14:foregroundMark x1="5250" y1="7689" x2="70000" y2="23984"/>
                        <a14:foregroundMark x1="34250" y1="23984" x2="94400" y2="8301"/>
                        <a14:foregroundMark x1="850" y1="14985" x2="98850" y2="15684"/>
                        <a14:foregroundMark x1="16750" y1="20751" x2="86800" y2="21494"/>
                        <a14:foregroundMark x1="75450" y1="7864" x2="74400" y2="15116"/>
                        <a14:foregroundMark x1="98850" y1="13325" x2="99850" y2="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443" y="86440"/>
            <a:ext cx="368524" cy="4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Прямая соединительная линия 27"/>
          <p:cNvCxnSpPr/>
          <p:nvPr/>
        </p:nvCxnSpPr>
        <p:spPr>
          <a:xfrm flipV="1">
            <a:off x="461412" y="617538"/>
            <a:ext cx="8223068" cy="1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0" y="992653"/>
            <a:ext cx="477730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" algn="ctr">
              <a:lnSpc>
                <a:spcPct val="115000"/>
              </a:lnSpc>
              <a:spcAft>
                <a:spcPts val="1200"/>
              </a:spcAft>
              <a:tabLst>
                <a:tab pos="900430" algn="l"/>
              </a:tabLst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н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а Совете</a:t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рекомендуется</a:t>
            </a:r>
            <a:r>
              <a:rPr lang="ru-RU" sz="20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использовать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20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ХУДОЖЕСТВЕННЫЕ ИЗОБРАЖЕНИЯ,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ru-RU" sz="2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связанные с </a:t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Ленинградской областью</a:t>
            </a:r>
          </a:p>
        </p:txBody>
      </p:sp>
      <p:sp>
        <p:nvSpPr>
          <p:cNvPr id="20" name="Заголовок 16"/>
          <p:cNvSpPr txBox="1">
            <a:spLocks/>
          </p:cNvSpPr>
          <p:nvPr/>
        </p:nvSpPr>
        <p:spPr>
          <a:xfrm>
            <a:off x="426487" y="7937"/>
            <a:ext cx="8701641" cy="377893"/>
          </a:xfrm>
          <a:prstGeom prst="rect">
            <a:avLst/>
          </a:prstGeom>
        </p:spPr>
        <p:txBody>
          <a:bodyPr vert="horz" lIns="62188" tIns="31094" rIns="62188" bIns="31094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ru-RU" sz="12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Создание индивидуального стиля для ЛО</a:t>
            </a:r>
            <a:endParaRPr lang="ru-RU" sz="2400" b="1" dirty="0">
              <a:solidFill>
                <a:schemeClr val="accent2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92"/>
          <a:stretch/>
        </p:blipFill>
        <p:spPr bwMode="auto">
          <a:xfrm>
            <a:off x="4933172" y="699542"/>
            <a:ext cx="4176116" cy="11702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245" y="1923677"/>
            <a:ext cx="1021560" cy="11521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7"/>
          <a:stretch/>
        </p:blipFill>
        <p:spPr bwMode="auto">
          <a:xfrm>
            <a:off x="5992514" y="1923676"/>
            <a:ext cx="1027758" cy="11521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529" y="1921392"/>
            <a:ext cx="969855" cy="11544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548" y="1921393"/>
            <a:ext cx="1046740" cy="11544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1" t="30808" r="23606" b="34146"/>
          <a:stretch/>
        </p:blipFill>
        <p:spPr bwMode="auto">
          <a:xfrm>
            <a:off x="4930245" y="3147814"/>
            <a:ext cx="4179043" cy="19071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2" t="41902" r="14500" b="26071"/>
          <a:stretch/>
        </p:blipFill>
        <p:spPr bwMode="auto">
          <a:xfrm>
            <a:off x="376147" y="3147814"/>
            <a:ext cx="4401160" cy="19071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26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ый треугольник 39"/>
          <p:cNvSpPr/>
          <p:nvPr/>
        </p:nvSpPr>
        <p:spPr>
          <a:xfrm>
            <a:off x="-1764162" y="2110270"/>
            <a:ext cx="9847169" cy="6066458"/>
          </a:xfrm>
          <a:prstGeom prst="rtTriangle">
            <a:avLst/>
          </a:prstGeom>
          <a:solidFill>
            <a:srgbClr val="A2D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Прямоугольный треугольник 40"/>
          <p:cNvSpPr/>
          <p:nvPr/>
        </p:nvSpPr>
        <p:spPr>
          <a:xfrm rot="1433439">
            <a:off x="-3203901" y="5314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0800000">
            <a:off x="4283477" y="-515847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Прямоугольный треугольник 33"/>
          <p:cNvSpPr/>
          <p:nvPr/>
        </p:nvSpPr>
        <p:spPr>
          <a:xfrm rot="10800000">
            <a:off x="-540236" y="-739301"/>
            <a:ext cx="11519315" cy="3176744"/>
          </a:xfrm>
          <a:prstGeom prst="rtTriangle">
            <a:avLst/>
          </a:prstGeom>
          <a:solidFill>
            <a:srgbClr val="D54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Прямоугольный треугольник 41"/>
          <p:cNvSpPr/>
          <p:nvPr/>
        </p:nvSpPr>
        <p:spPr>
          <a:xfrm rot="10800000">
            <a:off x="4435877" y="-363447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-17099" y="-144462"/>
            <a:ext cx="9161099" cy="5287962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2" name="Заголовок 16"/>
          <p:cNvSpPr txBox="1">
            <a:spLocks/>
          </p:cNvSpPr>
          <p:nvPr/>
        </p:nvSpPr>
        <p:spPr>
          <a:xfrm>
            <a:off x="179508" y="130323"/>
            <a:ext cx="8701641" cy="377893"/>
          </a:xfrm>
          <a:prstGeom prst="rect">
            <a:avLst/>
          </a:prstGeom>
        </p:spPr>
        <p:txBody>
          <a:bodyPr vert="horz" lIns="62188" tIns="31094" rIns="62188" bIns="31094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Ежегодный </a:t>
            </a:r>
            <a:r>
              <a:rPr lang="ru-RU" sz="2400" b="1" dirty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конкурс «Концепция </a:t>
            </a: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пространственного </a:t>
            </a:r>
            <a:r>
              <a:rPr lang="ru-RU" sz="2400" b="1" dirty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развития муниципальных образований </a:t>
            </a: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ЛО»</a:t>
            </a:r>
            <a:endParaRPr lang="ru-RU" sz="2400" b="1" dirty="0">
              <a:solidFill>
                <a:schemeClr val="accent2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5" name="AutoShape 8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Picture 2" descr="C:\Users\vp_peskova\Pictures\leningradskyobla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1" b="100000" l="0" r="100000">
                        <a14:foregroundMark x1="20350" y1="36610" x2="17100" y2="32154"/>
                        <a14:foregroundMark x1="12700" y1="26081" x2="3900" y2="36304"/>
                        <a14:foregroundMark x1="4550" y1="36741" x2="35400" y2="71997"/>
                        <a14:foregroundMark x1="35400" y1="71997" x2="62400" y2="89035"/>
                        <a14:foregroundMark x1="62900" y1="88598" x2="92750" y2="82350"/>
                        <a14:foregroundMark x1="92750" y1="81913" x2="91900" y2="51988"/>
                        <a14:foregroundMark x1="91900" y1="51988" x2="25100" y2="25033"/>
                        <a14:foregroundMark x1="25100" y1="25033" x2="11850" y2="26212"/>
                        <a14:foregroundMark x1="26250" y1="50502" x2="37450" y2="45042"/>
                        <a14:foregroundMark x1="37450" y1="43993" x2="36600" y2="43862"/>
                        <a14:foregroundMark x1="34900" y1="42377" x2="42050" y2="40454"/>
                        <a14:foregroundMark x1="11850" y1="28746" x2="26750" y2="41634"/>
                        <a14:foregroundMark x1="8450" y1="34076" x2="23050" y2="28440"/>
                        <a14:foregroundMark x1="24250" y1="31848" x2="21000" y2="39275"/>
                        <a14:foregroundMark x1="12000" y1="33202" x2="14200" y2="40760"/>
                        <a14:foregroundMark x1="14200" y1="40017" x2="26750" y2="40149"/>
                        <a14:foregroundMark x1="34750" y1="48449" x2="63400" y2="63871"/>
                        <a14:foregroundMark x1="64400" y1="64439" x2="80200" y2="79249"/>
                        <a14:foregroundMark x1="81550" y1="78943" x2="68650" y2="83268"/>
                        <a14:foregroundMark x1="81700" y1="70686" x2="83750" y2="77632"/>
                        <a14:foregroundMark x1="82900" y1="60900" x2="80200" y2="53779"/>
                        <a14:foregroundMark x1="63750" y1="83836" x2="55450" y2="83574"/>
                        <a14:foregroundMark x1="1500" y1="23853" x2="98850" y2="874"/>
                        <a14:foregroundMark x1="1000" y1="2796" x2="98500" y2="23853"/>
                        <a14:foregroundMark x1="5250" y1="7689" x2="70000" y2="23984"/>
                        <a14:foregroundMark x1="34250" y1="23984" x2="94400" y2="8301"/>
                        <a14:foregroundMark x1="850" y1="14985" x2="98850" y2="15684"/>
                        <a14:foregroundMark x1="16750" y1="20751" x2="86800" y2="21494"/>
                        <a14:foregroundMark x1="75450" y1="7864" x2="74400" y2="15116"/>
                        <a14:foregroundMark x1="98850" y1="13325" x2="99850" y2="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443" y="86440"/>
            <a:ext cx="368524" cy="4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0" y="731505"/>
            <a:ext cx="6999634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">
              <a:lnSpc>
                <a:spcPct val="115000"/>
              </a:lnSpc>
              <a:spcAft>
                <a:spcPts val="0"/>
              </a:spcAft>
              <a:tabLst>
                <a:tab pos="900430" algn="l"/>
              </a:tabLs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Номинации: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cs typeface="Times New Roman"/>
            </a:endParaRPr>
          </a:p>
          <a:p>
            <a:pPr marL="348615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900430" algn="l"/>
              </a:tabLst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Концепция пространственного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развития</a:t>
            </a:r>
          </a:p>
          <a:p>
            <a:pPr marL="348615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900430" algn="l"/>
              </a:tabLst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Концепция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туристического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центра</a:t>
            </a:r>
          </a:p>
          <a:p>
            <a:pPr marL="348615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900430" algn="l"/>
              </a:tabLst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Концепция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дизайн-кода</a:t>
            </a:r>
          </a:p>
          <a:p>
            <a:pPr marL="348615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900430" algn="l"/>
              </a:tabLst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Лучший реализованный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проект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307975" y="699542"/>
            <a:ext cx="8559730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>
            <a:off x="6588224" y="781894"/>
            <a:ext cx="1299988" cy="120491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434860" y="900162"/>
            <a:ext cx="16067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" algn="ctr">
              <a:spcAft>
                <a:spcPts val="0"/>
              </a:spcAft>
              <a:tabLst>
                <a:tab pos="900430" algn="l"/>
              </a:tabLst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Подано </a:t>
            </a:r>
          </a:p>
          <a:p>
            <a:pPr marL="5715" algn="ctr">
              <a:spcAft>
                <a:spcPts val="0"/>
              </a:spcAft>
              <a:tabLst>
                <a:tab pos="900430" algn="l"/>
              </a:tabLst>
            </a:pPr>
            <a:r>
              <a:rPr lang="ru-RU" sz="20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38</a:t>
            </a:r>
            <a:r>
              <a:rPr lang="ru-RU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</a:p>
          <a:p>
            <a:pPr marL="5715" algn="ctr">
              <a:spcAft>
                <a:spcPts val="0"/>
              </a:spcAft>
              <a:tabLst>
                <a:tab pos="900430" algn="l"/>
              </a:tabLst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заявок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4501" r="13036" b="5686"/>
          <a:stretch/>
        </p:blipFill>
        <p:spPr bwMode="auto">
          <a:xfrm>
            <a:off x="150027" y="2555536"/>
            <a:ext cx="2904084" cy="207762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" name="Picture 3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824" y="2555535"/>
            <a:ext cx="2617107" cy="2077621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4" t="11776" r="7857" b="1694"/>
          <a:stretch/>
        </p:blipFill>
        <p:spPr bwMode="auto">
          <a:xfrm>
            <a:off x="3131840" y="2555535"/>
            <a:ext cx="3240360" cy="2077621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7512703" y="1703313"/>
            <a:ext cx="18417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" algn="ctr">
              <a:spcAft>
                <a:spcPts val="0"/>
              </a:spcAft>
              <a:tabLst>
                <a:tab pos="900430" algn="l"/>
              </a:tabLst>
            </a:pP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Проведено</a:t>
            </a:r>
          </a:p>
          <a:p>
            <a:pPr marL="5715" algn="ctr">
              <a:spcAft>
                <a:spcPts val="0"/>
              </a:spcAft>
              <a:tabLst>
                <a:tab pos="900430" algn="l"/>
              </a:tabLst>
            </a:pPr>
            <a:r>
              <a:rPr lang="ru-RU" sz="14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2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выставки </a:t>
            </a:r>
          </a:p>
        </p:txBody>
      </p:sp>
      <p:sp>
        <p:nvSpPr>
          <p:cNvPr id="36" name="Овал 35"/>
          <p:cNvSpPr/>
          <p:nvPr/>
        </p:nvSpPr>
        <p:spPr>
          <a:xfrm>
            <a:off x="7863201" y="1407993"/>
            <a:ext cx="1140797" cy="111386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5504830" y="1415617"/>
            <a:ext cx="1201984" cy="11111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5151085" y="1654215"/>
            <a:ext cx="19094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" algn="ctr">
              <a:spcAft>
                <a:spcPts val="0"/>
              </a:spcAft>
              <a:tabLst>
                <a:tab pos="900430" algn="l"/>
              </a:tabLst>
            </a:pP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Онлайн -голосование</a:t>
            </a: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7231818" y="4640746"/>
            <a:ext cx="1421240" cy="468052"/>
          </a:xfrm>
          <a:prstGeom prst="rect">
            <a:avLst/>
          </a:prstGeom>
        </p:spPr>
        <p:txBody>
          <a:bodyPr vert="horz" lIns="81628" tIns="40814" rIns="81628" bIns="40814" rtlCol="0">
            <a:noAutofit/>
          </a:bodyPr>
          <a:lstStyle>
            <a:lvl1pPr marL="306107" indent="-306107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3231" indent="-255089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355" indent="-204071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498" indent="-204071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639" indent="-204071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782" indent="-204071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924" indent="-204071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1065" indent="-204071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9208" indent="-204071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ru-RU" sz="1050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Arial"/>
              </a:rPr>
              <a:t>Дизайн-код </a:t>
            </a:r>
          </a:p>
          <a:p>
            <a:pPr marL="0" indent="0" algn="ctr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ru-RU" sz="1050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Arial"/>
              </a:rPr>
              <a:t>г. Выборг</a:t>
            </a:r>
            <a:endParaRPr lang="ru-RU" sz="1050" dirty="0">
              <a:solidFill>
                <a:schemeClr val="accent2"/>
              </a:solidFill>
              <a:latin typeface="Century Gothic" panose="020B0502020202020204" pitchFamily="34" charset="0"/>
              <a:ea typeface="Century Gothic"/>
              <a:cs typeface="Century Gothic"/>
              <a:sym typeface="Arial"/>
            </a:endParaRPr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3786597" y="4640746"/>
            <a:ext cx="1856621" cy="468052"/>
          </a:xfrm>
          <a:prstGeom prst="rect">
            <a:avLst/>
          </a:prstGeom>
        </p:spPr>
        <p:txBody>
          <a:bodyPr vert="horz" lIns="81628" tIns="40814" rIns="81628" bIns="40814" rtlCol="0">
            <a:noAutofit/>
          </a:bodyPr>
          <a:lstStyle>
            <a:lvl1pPr marL="306107" indent="-306107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3231" indent="-255089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355" indent="-204071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498" indent="-204071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639" indent="-204071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782" indent="-204071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924" indent="-204071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1065" indent="-204071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9208" indent="-204071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ru-RU" sz="1050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Arial"/>
              </a:rPr>
              <a:t>Благоустройство </a:t>
            </a:r>
          </a:p>
          <a:p>
            <a:pPr marL="0" indent="0" algn="ctr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ru-RU" sz="1050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Arial"/>
              </a:rPr>
              <a:t>дер. </a:t>
            </a:r>
            <a:r>
              <a:rPr lang="ru-RU" sz="1050" dirty="0" err="1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Arial"/>
              </a:rPr>
              <a:t>Кобона</a:t>
            </a:r>
            <a:endParaRPr lang="ru-RU" sz="1050" dirty="0">
              <a:solidFill>
                <a:schemeClr val="accent2"/>
              </a:solidFill>
              <a:latin typeface="Century Gothic" panose="020B0502020202020204" pitchFamily="34" charset="0"/>
              <a:ea typeface="Century Gothic"/>
              <a:cs typeface="Century Gothic"/>
              <a:sym typeface="Arial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235504" y="4565037"/>
            <a:ext cx="2688233" cy="468052"/>
          </a:xfrm>
          <a:prstGeom prst="rect">
            <a:avLst/>
          </a:prstGeom>
        </p:spPr>
        <p:txBody>
          <a:bodyPr vert="horz" lIns="81628" tIns="40814" rIns="81628" bIns="40814" rtlCol="0">
            <a:noAutofit/>
          </a:bodyPr>
          <a:lstStyle>
            <a:lvl1pPr marL="306107" indent="-306107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3231" indent="-255089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355" indent="-204071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498" indent="-204071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639" indent="-204071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782" indent="-204071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924" indent="-204071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1065" indent="-204071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9208" indent="-204071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 dirty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Arial"/>
              </a:rPr>
              <a:t>Развитие пространственно-рекреационного каркаса в густонаселённых жилых районах ЛО</a:t>
            </a:r>
          </a:p>
        </p:txBody>
      </p:sp>
    </p:spTree>
    <p:extLst>
      <p:ext uri="{BB962C8B-B14F-4D97-AF65-F5344CB8AC3E}">
        <p14:creationId xmlns:p14="http://schemas.microsoft.com/office/powerpoint/2010/main" val="270581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ый треугольник 39"/>
          <p:cNvSpPr/>
          <p:nvPr/>
        </p:nvSpPr>
        <p:spPr>
          <a:xfrm>
            <a:off x="-1764162" y="2110270"/>
            <a:ext cx="9847169" cy="6066458"/>
          </a:xfrm>
          <a:prstGeom prst="rtTriangle">
            <a:avLst/>
          </a:prstGeom>
          <a:solidFill>
            <a:srgbClr val="A2D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Прямоугольный треугольник 40"/>
          <p:cNvSpPr/>
          <p:nvPr/>
        </p:nvSpPr>
        <p:spPr>
          <a:xfrm rot="1433439">
            <a:off x="-3203901" y="5314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0800000">
            <a:off x="4283477" y="-515847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Прямоугольный треугольник 33"/>
          <p:cNvSpPr/>
          <p:nvPr/>
        </p:nvSpPr>
        <p:spPr>
          <a:xfrm rot="10800000">
            <a:off x="-540236" y="-739301"/>
            <a:ext cx="11519315" cy="3176744"/>
          </a:xfrm>
          <a:prstGeom prst="rtTriangle">
            <a:avLst/>
          </a:prstGeom>
          <a:solidFill>
            <a:srgbClr val="D54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Прямоугольный треугольник 41"/>
          <p:cNvSpPr/>
          <p:nvPr/>
        </p:nvSpPr>
        <p:spPr>
          <a:xfrm rot="10800000">
            <a:off x="4435877" y="-363447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290" y="-144462"/>
            <a:ext cx="9161099" cy="5287962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2" name="Заголовок 16"/>
          <p:cNvSpPr txBox="1">
            <a:spLocks/>
          </p:cNvSpPr>
          <p:nvPr/>
        </p:nvSpPr>
        <p:spPr>
          <a:xfrm>
            <a:off x="179508" y="130323"/>
            <a:ext cx="8701641" cy="377893"/>
          </a:xfrm>
          <a:prstGeom prst="rect">
            <a:avLst/>
          </a:prstGeom>
        </p:spPr>
        <p:txBody>
          <a:bodyPr vert="horz" lIns="62188" tIns="31094" rIns="62188" bIns="31094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Лучший реализованный проект </a:t>
            </a: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в городских поселениях</a:t>
            </a:r>
            <a:endParaRPr lang="ru-RU" sz="2400" b="1" dirty="0">
              <a:solidFill>
                <a:schemeClr val="accent2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5" name="AutoShape 8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Picture 2" descr="C:\Users\vp_peskova\Pictures\leningradskyobla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1" b="100000" l="0" r="100000">
                        <a14:foregroundMark x1="20350" y1="36610" x2="17100" y2="32154"/>
                        <a14:foregroundMark x1="12700" y1="26081" x2="3900" y2="36304"/>
                        <a14:foregroundMark x1="4550" y1="36741" x2="35400" y2="71997"/>
                        <a14:foregroundMark x1="35400" y1="71997" x2="62400" y2="89035"/>
                        <a14:foregroundMark x1="62900" y1="88598" x2="92750" y2="82350"/>
                        <a14:foregroundMark x1="92750" y1="81913" x2="91900" y2="51988"/>
                        <a14:foregroundMark x1="91900" y1="51988" x2="25100" y2="25033"/>
                        <a14:foregroundMark x1="25100" y1="25033" x2="11850" y2="26212"/>
                        <a14:foregroundMark x1="26250" y1="50502" x2="37450" y2="45042"/>
                        <a14:foregroundMark x1="37450" y1="43993" x2="36600" y2="43862"/>
                        <a14:foregroundMark x1="34900" y1="42377" x2="42050" y2="40454"/>
                        <a14:foregroundMark x1="11850" y1="28746" x2="26750" y2="41634"/>
                        <a14:foregroundMark x1="8450" y1="34076" x2="23050" y2="28440"/>
                        <a14:foregroundMark x1="24250" y1="31848" x2="21000" y2="39275"/>
                        <a14:foregroundMark x1="12000" y1="33202" x2="14200" y2="40760"/>
                        <a14:foregroundMark x1="14200" y1="40017" x2="26750" y2="40149"/>
                        <a14:foregroundMark x1="34750" y1="48449" x2="63400" y2="63871"/>
                        <a14:foregroundMark x1="64400" y1="64439" x2="80200" y2="79249"/>
                        <a14:foregroundMark x1="81550" y1="78943" x2="68650" y2="83268"/>
                        <a14:foregroundMark x1="81700" y1="70686" x2="83750" y2="77632"/>
                        <a14:foregroundMark x1="82900" y1="60900" x2="80200" y2="53779"/>
                        <a14:foregroundMark x1="63750" y1="83836" x2="55450" y2="83574"/>
                        <a14:foregroundMark x1="1500" y1="23853" x2="98850" y2="874"/>
                        <a14:foregroundMark x1="1000" y1="2796" x2="98500" y2="23853"/>
                        <a14:foregroundMark x1="5250" y1="7689" x2="70000" y2="23984"/>
                        <a14:foregroundMark x1="34250" y1="23984" x2="94400" y2="8301"/>
                        <a14:foregroundMark x1="850" y1="14985" x2="98850" y2="15684"/>
                        <a14:foregroundMark x1="16750" y1="20751" x2="86800" y2="21494"/>
                        <a14:foregroundMark x1="75450" y1="7864" x2="74400" y2="15116"/>
                        <a14:foregroundMark x1="98850" y1="13325" x2="99850" y2="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443" y="86440"/>
            <a:ext cx="368524" cy="4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Прямая соединительная линия 27"/>
          <p:cNvCxnSpPr/>
          <p:nvPr/>
        </p:nvCxnSpPr>
        <p:spPr>
          <a:xfrm>
            <a:off x="307975" y="699542"/>
            <a:ext cx="8559730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7" y="785813"/>
            <a:ext cx="2753787" cy="2594962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5" t="5933" r="22551" b="4980"/>
          <a:stretch/>
        </p:blipFill>
        <p:spPr bwMode="auto">
          <a:xfrm>
            <a:off x="2840203" y="2575717"/>
            <a:ext cx="3135594" cy="2541512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8" t="9939" r="25008" b="9939"/>
          <a:stretch/>
        </p:blipFill>
        <p:spPr bwMode="auto">
          <a:xfrm>
            <a:off x="6011911" y="761599"/>
            <a:ext cx="3096593" cy="2619176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5" name="Прямоугольник 44"/>
          <p:cNvSpPr/>
          <p:nvPr/>
        </p:nvSpPr>
        <p:spPr>
          <a:xfrm>
            <a:off x="6274426" y="4153706"/>
            <a:ext cx="2869468" cy="986125"/>
          </a:xfrm>
          <a:prstGeom prst="rect">
            <a:avLst/>
          </a:prstGeom>
          <a:ln>
            <a:noFill/>
          </a:ln>
        </p:spPr>
        <p:txBody>
          <a:bodyPr wrap="square" lIns="62188" tIns="31094" rIns="62188" bIns="31094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3 место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Соборная улицы 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в г. Гатчина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186489" y="4157375"/>
            <a:ext cx="2491474" cy="986125"/>
          </a:xfrm>
          <a:prstGeom prst="rect">
            <a:avLst/>
          </a:prstGeom>
          <a:ln>
            <a:noFill/>
          </a:ln>
        </p:spPr>
        <p:txBody>
          <a:bodyPr wrap="square" lIns="62188" tIns="31094" rIns="62188" bIns="31094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1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место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парк «Песчанка» 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в г. Всеволожске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2784869" y="847146"/>
            <a:ext cx="3227041" cy="1263124"/>
          </a:xfrm>
          <a:prstGeom prst="rect">
            <a:avLst/>
          </a:prstGeom>
          <a:ln>
            <a:noFill/>
          </a:ln>
        </p:spPr>
        <p:txBody>
          <a:bodyPr wrap="square" lIns="62188" tIns="31094" rIns="62188" bIns="31094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2 место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бульвар Белых Ночей</a:t>
            </a:r>
          </a:p>
          <a:p>
            <a:pPr algn="ctr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в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пос. Новоселье</a:t>
            </a:r>
          </a:p>
          <a:p>
            <a:pPr algn="just"/>
            <a:endParaRPr lang="ru-RU" dirty="0" smtClean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Стрелка вниз 47"/>
          <p:cNvSpPr/>
          <p:nvPr/>
        </p:nvSpPr>
        <p:spPr>
          <a:xfrm>
            <a:off x="4032665" y="1888790"/>
            <a:ext cx="731447" cy="636332"/>
          </a:xfrm>
          <a:prstGeom prst="down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/>
              </a:solidFill>
            </a:endParaRPr>
          </a:p>
        </p:txBody>
      </p:sp>
      <p:sp>
        <p:nvSpPr>
          <p:cNvPr id="49" name="Стрелка вниз 48"/>
          <p:cNvSpPr/>
          <p:nvPr/>
        </p:nvSpPr>
        <p:spPr>
          <a:xfrm rot="10800000">
            <a:off x="1066503" y="3411377"/>
            <a:ext cx="731447" cy="672127"/>
          </a:xfrm>
          <a:prstGeom prst="downArrow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/>
              </a:solidFill>
            </a:endParaRPr>
          </a:p>
        </p:txBody>
      </p:sp>
      <p:sp>
        <p:nvSpPr>
          <p:cNvPr id="50" name="Стрелка вниз 49"/>
          <p:cNvSpPr/>
          <p:nvPr/>
        </p:nvSpPr>
        <p:spPr>
          <a:xfrm rot="10800000">
            <a:off x="7417954" y="3411377"/>
            <a:ext cx="731447" cy="672127"/>
          </a:xfrm>
          <a:prstGeom prst="downArrow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6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ый треугольник 39"/>
          <p:cNvSpPr/>
          <p:nvPr/>
        </p:nvSpPr>
        <p:spPr>
          <a:xfrm>
            <a:off x="-1764162" y="2110270"/>
            <a:ext cx="9847169" cy="6066458"/>
          </a:xfrm>
          <a:prstGeom prst="rtTriangle">
            <a:avLst/>
          </a:prstGeom>
          <a:solidFill>
            <a:srgbClr val="A2D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Прямоугольный треугольник 40"/>
          <p:cNvSpPr/>
          <p:nvPr/>
        </p:nvSpPr>
        <p:spPr>
          <a:xfrm rot="1433439">
            <a:off x="-3203901" y="5314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0800000">
            <a:off x="4283477" y="-515847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Прямоугольный треугольник 33"/>
          <p:cNvSpPr/>
          <p:nvPr/>
        </p:nvSpPr>
        <p:spPr>
          <a:xfrm rot="10800000">
            <a:off x="-540236" y="-739301"/>
            <a:ext cx="11519315" cy="3176744"/>
          </a:xfrm>
          <a:prstGeom prst="rtTriangle">
            <a:avLst/>
          </a:prstGeom>
          <a:solidFill>
            <a:srgbClr val="D54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Прямоугольный треугольник 41"/>
          <p:cNvSpPr/>
          <p:nvPr/>
        </p:nvSpPr>
        <p:spPr>
          <a:xfrm rot="10800000">
            <a:off x="4435877" y="-363447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-21782" y="-183010"/>
            <a:ext cx="9161099" cy="5549796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Заголовок 16"/>
          <p:cNvSpPr txBox="1">
            <a:spLocks/>
          </p:cNvSpPr>
          <p:nvPr/>
        </p:nvSpPr>
        <p:spPr>
          <a:xfrm>
            <a:off x="179508" y="130323"/>
            <a:ext cx="8701641" cy="377893"/>
          </a:xfrm>
          <a:prstGeom prst="rect">
            <a:avLst/>
          </a:prstGeom>
        </p:spPr>
        <p:txBody>
          <a:bodyPr vert="horz" lIns="62188" tIns="31094" rIns="62188" bIns="31094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Лучший реализованный проект </a:t>
            </a: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в сельских поселениях</a:t>
            </a:r>
            <a:endParaRPr lang="ru-RU" sz="2400" b="1" dirty="0">
              <a:solidFill>
                <a:schemeClr val="accent2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5" name="AutoShape 8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Picture 2" descr="C:\Users\vp_peskova\Pictures\leningradskyobla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1" b="100000" l="0" r="100000">
                        <a14:foregroundMark x1="20350" y1="36610" x2="17100" y2="32154"/>
                        <a14:foregroundMark x1="12700" y1="26081" x2="3900" y2="36304"/>
                        <a14:foregroundMark x1="4550" y1="36741" x2="35400" y2="71997"/>
                        <a14:foregroundMark x1="35400" y1="71997" x2="62400" y2="89035"/>
                        <a14:foregroundMark x1="62900" y1="88598" x2="92750" y2="82350"/>
                        <a14:foregroundMark x1="92750" y1="81913" x2="91900" y2="51988"/>
                        <a14:foregroundMark x1="91900" y1="51988" x2="25100" y2="25033"/>
                        <a14:foregroundMark x1="25100" y1="25033" x2="11850" y2="26212"/>
                        <a14:foregroundMark x1="26250" y1="50502" x2="37450" y2="45042"/>
                        <a14:foregroundMark x1="37450" y1="43993" x2="36600" y2="43862"/>
                        <a14:foregroundMark x1="34900" y1="42377" x2="42050" y2="40454"/>
                        <a14:foregroundMark x1="11850" y1="28746" x2="26750" y2="41634"/>
                        <a14:foregroundMark x1="8450" y1="34076" x2="23050" y2="28440"/>
                        <a14:foregroundMark x1="24250" y1="31848" x2="21000" y2="39275"/>
                        <a14:foregroundMark x1="12000" y1="33202" x2="14200" y2="40760"/>
                        <a14:foregroundMark x1="14200" y1="40017" x2="26750" y2="40149"/>
                        <a14:foregroundMark x1="34750" y1="48449" x2="63400" y2="63871"/>
                        <a14:foregroundMark x1="64400" y1="64439" x2="80200" y2="79249"/>
                        <a14:foregroundMark x1="81550" y1="78943" x2="68650" y2="83268"/>
                        <a14:foregroundMark x1="81700" y1="70686" x2="83750" y2="77632"/>
                        <a14:foregroundMark x1="82900" y1="60900" x2="80200" y2="53779"/>
                        <a14:foregroundMark x1="63750" y1="83836" x2="55450" y2="83574"/>
                        <a14:foregroundMark x1="1500" y1="23853" x2="98850" y2="874"/>
                        <a14:foregroundMark x1="1000" y1="2796" x2="98500" y2="23853"/>
                        <a14:foregroundMark x1="5250" y1="7689" x2="70000" y2="23984"/>
                        <a14:foregroundMark x1="34250" y1="23984" x2="94400" y2="8301"/>
                        <a14:foregroundMark x1="850" y1="14985" x2="98850" y2="15684"/>
                        <a14:foregroundMark x1="16750" y1="20751" x2="86800" y2="21494"/>
                        <a14:foregroundMark x1="75450" y1="7864" x2="74400" y2="15116"/>
                        <a14:foregroundMark x1="98850" y1="13325" x2="99850" y2="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443" y="86440"/>
            <a:ext cx="368524" cy="4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Прямая соединительная линия 27"/>
          <p:cNvCxnSpPr/>
          <p:nvPr/>
        </p:nvCxnSpPr>
        <p:spPr>
          <a:xfrm>
            <a:off x="307975" y="699542"/>
            <a:ext cx="8559730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рямоугольник 45"/>
          <p:cNvSpPr/>
          <p:nvPr/>
        </p:nvSpPr>
        <p:spPr>
          <a:xfrm>
            <a:off x="167322" y="861197"/>
            <a:ext cx="2491474" cy="986125"/>
          </a:xfrm>
          <a:prstGeom prst="rect">
            <a:avLst/>
          </a:prstGeom>
          <a:ln>
            <a:noFill/>
          </a:ln>
        </p:spPr>
        <p:txBody>
          <a:bodyPr wrap="square" lIns="62188" tIns="31094" rIns="62188" bIns="31094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1 место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территория 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в пос.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Павлово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2800226" y="3795886"/>
            <a:ext cx="3546293" cy="1570900"/>
          </a:xfrm>
          <a:prstGeom prst="rect">
            <a:avLst/>
          </a:prstGeom>
          <a:ln>
            <a:noFill/>
          </a:ln>
        </p:spPr>
        <p:txBody>
          <a:bodyPr wrap="square" lIns="62188" tIns="31094" rIns="62188" bIns="31094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2 место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территория 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перед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зданием </a:t>
            </a:r>
          </a:p>
          <a:p>
            <a:pPr algn="ctr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КДЦ «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Селяночка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»</a:t>
            </a:r>
          </a:p>
          <a:p>
            <a:pPr algn="just"/>
            <a:endParaRPr lang="ru-RU" dirty="0" smtClean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Стрелка вниз 48"/>
          <p:cNvSpPr/>
          <p:nvPr/>
        </p:nvSpPr>
        <p:spPr>
          <a:xfrm>
            <a:off x="1069974" y="1870892"/>
            <a:ext cx="731447" cy="672127"/>
          </a:xfrm>
          <a:prstGeom prst="downArrow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/>
              </a:solidFill>
            </a:endParaRPr>
          </a:p>
        </p:txBody>
      </p:sp>
      <p:sp>
        <p:nvSpPr>
          <p:cNvPr id="50" name="Стрелка вниз 49"/>
          <p:cNvSpPr/>
          <p:nvPr/>
        </p:nvSpPr>
        <p:spPr>
          <a:xfrm rot="10800000">
            <a:off x="4207650" y="3195244"/>
            <a:ext cx="731447" cy="672127"/>
          </a:xfrm>
          <a:prstGeom prst="downArrow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/>
              </a:solidFill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5934" r="22500" b="5036"/>
          <a:stretch/>
        </p:blipFill>
        <p:spPr bwMode="auto">
          <a:xfrm>
            <a:off x="69065" y="2642229"/>
            <a:ext cx="2990767" cy="2462723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8" t="13481" r="23084" b="4149"/>
          <a:stretch/>
        </p:blipFill>
        <p:spPr bwMode="auto">
          <a:xfrm>
            <a:off x="3093293" y="746607"/>
            <a:ext cx="2990875" cy="2377877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9" name="Стрелка вниз 28"/>
          <p:cNvSpPr/>
          <p:nvPr/>
        </p:nvSpPr>
        <p:spPr>
          <a:xfrm>
            <a:off x="7342623" y="1870892"/>
            <a:ext cx="731447" cy="672127"/>
          </a:xfrm>
          <a:prstGeom prst="downArrow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5" t="14453" r="23125" b="1"/>
          <a:stretch/>
        </p:blipFill>
        <p:spPr bwMode="auto">
          <a:xfrm>
            <a:off x="6117445" y="2636774"/>
            <a:ext cx="2948886" cy="2461196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6182799" y="849071"/>
            <a:ext cx="2869468" cy="986125"/>
          </a:xfrm>
          <a:prstGeom prst="rect">
            <a:avLst/>
          </a:prstGeom>
          <a:ln>
            <a:noFill/>
          </a:ln>
        </p:spPr>
        <p:txBody>
          <a:bodyPr wrap="square" lIns="62188" tIns="31094" rIns="62188" bIns="31094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3 место 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территория в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пос.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Ретюнь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92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ый треугольник 39"/>
          <p:cNvSpPr/>
          <p:nvPr/>
        </p:nvSpPr>
        <p:spPr>
          <a:xfrm>
            <a:off x="-1764162" y="2110270"/>
            <a:ext cx="9847169" cy="6066458"/>
          </a:xfrm>
          <a:prstGeom prst="rtTriangle">
            <a:avLst/>
          </a:prstGeom>
          <a:solidFill>
            <a:srgbClr val="A2D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Прямоугольный треугольник 40"/>
          <p:cNvSpPr/>
          <p:nvPr/>
        </p:nvSpPr>
        <p:spPr>
          <a:xfrm rot="1433439">
            <a:off x="-3203901" y="5314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0800000">
            <a:off x="4283477" y="-515847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Прямоугольный треугольник 33"/>
          <p:cNvSpPr/>
          <p:nvPr/>
        </p:nvSpPr>
        <p:spPr>
          <a:xfrm rot="10800000">
            <a:off x="-540236" y="-739301"/>
            <a:ext cx="11519315" cy="3176744"/>
          </a:xfrm>
          <a:prstGeom prst="rtTriangle">
            <a:avLst/>
          </a:prstGeom>
          <a:solidFill>
            <a:srgbClr val="D54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Прямоугольный треугольник 41"/>
          <p:cNvSpPr/>
          <p:nvPr/>
        </p:nvSpPr>
        <p:spPr>
          <a:xfrm rot="10800000">
            <a:off x="4435877" y="-363447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-24396" y="-144463"/>
            <a:ext cx="9161099" cy="5287962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Заголовок 16"/>
          <p:cNvSpPr txBox="1">
            <a:spLocks/>
          </p:cNvSpPr>
          <p:nvPr/>
        </p:nvSpPr>
        <p:spPr>
          <a:xfrm>
            <a:off x="179508" y="130323"/>
            <a:ext cx="8701641" cy="377893"/>
          </a:xfrm>
          <a:prstGeom prst="rect">
            <a:avLst/>
          </a:prstGeom>
        </p:spPr>
        <p:txBody>
          <a:bodyPr vert="horz" lIns="62188" tIns="31094" rIns="62188" bIns="31094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Церемония награждения</a:t>
            </a:r>
          </a:p>
        </p:txBody>
      </p:sp>
      <p:sp>
        <p:nvSpPr>
          <p:cNvPr id="5" name="AutoShape 8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Picture 2" descr="C:\Users\vp_peskova\Pictures\leningradskyobla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1" b="100000" l="0" r="100000">
                        <a14:foregroundMark x1="20350" y1="36610" x2="17100" y2="32154"/>
                        <a14:foregroundMark x1="12700" y1="26081" x2="3900" y2="36304"/>
                        <a14:foregroundMark x1="4550" y1="36741" x2="35400" y2="71997"/>
                        <a14:foregroundMark x1="35400" y1="71997" x2="62400" y2="89035"/>
                        <a14:foregroundMark x1="62900" y1="88598" x2="92750" y2="82350"/>
                        <a14:foregroundMark x1="92750" y1="81913" x2="91900" y2="51988"/>
                        <a14:foregroundMark x1="91900" y1="51988" x2="25100" y2="25033"/>
                        <a14:foregroundMark x1="25100" y1="25033" x2="11850" y2="26212"/>
                        <a14:foregroundMark x1="26250" y1="50502" x2="37450" y2="45042"/>
                        <a14:foregroundMark x1="37450" y1="43993" x2="36600" y2="43862"/>
                        <a14:foregroundMark x1="34900" y1="42377" x2="42050" y2="40454"/>
                        <a14:foregroundMark x1="11850" y1="28746" x2="26750" y2="41634"/>
                        <a14:foregroundMark x1="8450" y1="34076" x2="23050" y2="28440"/>
                        <a14:foregroundMark x1="24250" y1="31848" x2="21000" y2="39275"/>
                        <a14:foregroundMark x1="12000" y1="33202" x2="14200" y2="40760"/>
                        <a14:foregroundMark x1="14200" y1="40017" x2="26750" y2="40149"/>
                        <a14:foregroundMark x1="34750" y1="48449" x2="63400" y2="63871"/>
                        <a14:foregroundMark x1="64400" y1="64439" x2="80200" y2="79249"/>
                        <a14:foregroundMark x1="81550" y1="78943" x2="68650" y2="83268"/>
                        <a14:foregroundMark x1="81700" y1="70686" x2="83750" y2="77632"/>
                        <a14:foregroundMark x1="82900" y1="60900" x2="80200" y2="53779"/>
                        <a14:foregroundMark x1="63750" y1="83836" x2="55450" y2="83574"/>
                        <a14:foregroundMark x1="1500" y1="23853" x2="98850" y2="874"/>
                        <a14:foregroundMark x1="1000" y1="2796" x2="98500" y2="23853"/>
                        <a14:foregroundMark x1="5250" y1="7689" x2="70000" y2="23984"/>
                        <a14:foregroundMark x1="34250" y1="23984" x2="94400" y2="8301"/>
                        <a14:foregroundMark x1="850" y1="14985" x2="98850" y2="15684"/>
                        <a14:foregroundMark x1="16750" y1="20751" x2="86800" y2="21494"/>
                        <a14:foregroundMark x1="75450" y1="7864" x2="74400" y2="15116"/>
                        <a14:foregroundMark x1="98850" y1="13325" x2="99850" y2="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443" y="86440"/>
            <a:ext cx="368524" cy="4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Прямая соединительная линия 27"/>
          <p:cNvCxnSpPr/>
          <p:nvPr/>
        </p:nvCxnSpPr>
        <p:spPr>
          <a:xfrm>
            <a:off x="250463" y="520370"/>
            <a:ext cx="8559730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s://downloader.disk.yandex.ru/preview/478aab33e5c2c788cedfd3e2c9f0045ec7281d5cb8b1c95f9580df2ab4ff6b97/63dd45bd/ypGN0AW1Oq2bF7OUFEUhhJ-3z6qHnJlwifCi99VG_y9H0ctDfUdlvTgOP6s6Qtd9tPwLjyKE9DNAbqmDh0pM3A%3D%3D?uid=0&amp;filename=_VDS9475.JPG&amp;disposition=inline&amp;hash=&amp;limit=0&amp;content_type=image%2Fjpeg&amp;owner_uid=0&amp;tknv=v2&amp;size=2056x122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06045"/>
            <a:ext cx="3292537" cy="2212475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downloader.disk.yandex.ru/preview/8d49cfc80bcf462fe45011c409491018c507eee656d91a0aa834ff786af6c4cf/63dd45bd/lvbwBF7UiB76r_c2nMlXv-N6IAP6WnTfLIDdxVz7_SJd90KhbDPqvwm7EDCN1ufa2lVaPBYyleLHLy6ruw4i1Q%3D%3D?uid=0&amp;filename=_VDS9524.JPG&amp;disposition=inline&amp;hash=&amp;limit=0&amp;content_type=image%2Fjpeg&amp;owner_uid=0&amp;tknv=v2&amp;size=2741x163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9" t="9821" b="2529"/>
          <a:stretch/>
        </p:blipFill>
        <p:spPr bwMode="auto">
          <a:xfrm>
            <a:off x="4768397" y="606044"/>
            <a:ext cx="3348252" cy="2212476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downloader.disk.yandex.ru/preview/3a6cca9cfcf976fb9f14178fe5c7a86a482d3ac5bc809bc0270b4c842147289c/63dd45bd/QaIwZJsLuz8et1UOLFDeMMYlI8uag_BROLhBHQaT1Y-TvrPBxnj3mcozJ8XkiGssfYtLt9sUxka2bYZ4mZLuYg%3D%3D?uid=0&amp;filename=_VDS9495.JPG&amp;disposition=inline&amp;hash=&amp;limit=0&amp;content_type=image%2Fjpeg&amp;owner_uid=0&amp;tknv=v2&amp;size=2741x163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397" y="2872281"/>
            <a:ext cx="3348252" cy="2211882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downloader.disk.yandex.ru/preview/48cba6bc077eadc649b30f0f7d4bdaa9ea854397786c29441395c637441affc0/63dd45bd/su0YNoSewXOEenmzh0VglP90IVkX-uBxCFY02o2k0VsDI9qf4Uz7pGea30AlhSh0CvrppKxy6Bxd7zjwcgi2ZA%3D%3D?uid=0&amp;filename=_VDS9427.JPG&amp;disposition=inline&amp;hash=&amp;limit=0&amp;content_type=image%2Fjpeg&amp;owner_uid=0&amp;tknv=v2&amp;size=4112x244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872281"/>
            <a:ext cx="3292537" cy="2211882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28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ый треугольник 25"/>
          <p:cNvSpPr/>
          <p:nvPr/>
        </p:nvSpPr>
        <p:spPr>
          <a:xfrm>
            <a:off x="-1764162" y="2110270"/>
            <a:ext cx="9847169" cy="6066458"/>
          </a:xfrm>
          <a:prstGeom prst="rtTriangle">
            <a:avLst/>
          </a:prstGeom>
          <a:solidFill>
            <a:srgbClr val="A2D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Прямоугольный треугольник 26"/>
          <p:cNvSpPr/>
          <p:nvPr/>
        </p:nvSpPr>
        <p:spPr>
          <a:xfrm rot="1433439">
            <a:off x="-3203901" y="5314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Прямоугольный треугольник 21"/>
          <p:cNvSpPr/>
          <p:nvPr/>
        </p:nvSpPr>
        <p:spPr>
          <a:xfrm rot="10800000">
            <a:off x="-540236" y="-739301"/>
            <a:ext cx="11519315" cy="3176744"/>
          </a:xfrm>
          <a:prstGeom prst="rtTriangle">
            <a:avLst/>
          </a:prstGeom>
          <a:solidFill>
            <a:srgbClr val="D54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Прямоугольный треугольник 23"/>
          <p:cNvSpPr/>
          <p:nvPr/>
        </p:nvSpPr>
        <p:spPr>
          <a:xfrm rot="10800000">
            <a:off x="4283477" y="-515847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-103663" y="-13920"/>
            <a:ext cx="9577676" cy="5287962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2" name="Заголовок 16"/>
          <p:cNvSpPr txBox="1">
            <a:spLocks/>
          </p:cNvSpPr>
          <p:nvPr/>
        </p:nvSpPr>
        <p:spPr>
          <a:xfrm>
            <a:off x="179508" y="130323"/>
            <a:ext cx="8701641" cy="377893"/>
          </a:xfrm>
          <a:prstGeom prst="rect">
            <a:avLst/>
          </a:prstGeom>
        </p:spPr>
        <p:txBody>
          <a:bodyPr vert="horz" lIns="62188" tIns="31094" rIns="62188" bIns="31094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300" b="1" dirty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Архитектурный конкурс проектов скульптурной композиции, посвященной «Ленинградскому учителю»</a:t>
            </a:r>
          </a:p>
        </p:txBody>
      </p:sp>
      <p:sp>
        <p:nvSpPr>
          <p:cNvPr id="6" name="AutoShape 10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Picture 2" descr="C:\Users\vp_peskova\Pictures\leningradskyobla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" b="100000" l="0" r="100000">
                        <a14:foregroundMark x1="20350" y1="36610" x2="17100" y2="32154"/>
                        <a14:foregroundMark x1="12700" y1="26081" x2="3900" y2="36304"/>
                        <a14:foregroundMark x1="4550" y1="36741" x2="35400" y2="71997"/>
                        <a14:foregroundMark x1="35400" y1="71997" x2="62400" y2="89035"/>
                        <a14:foregroundMark x1="62900" y1="88598" x2="92750" y2="82350"/>
                        <a14:foregroundMark x1="92750" y1="81913" x2="91900" y2="51988"/>
                        <a14:foregroundMark x1="91900" y1="51988" x2="25100" y2="25033"/>
                        <a14:foregroundMark x1="25100" y1="25033" x2="11850" y2="26212"/>
                        <a14:foregroundMark x1="26250" y1="50502" x2="37450" y2="45042"/>
                        <a14:foregroundMark x1="37450" y1="43993" x2="36600" y2="43862"/>
                        <a14:foregroundMark x1="34900" y1="42377" x2="42050" y2="40454"/>
                        <a14:foregroundMark x1="11850" y1="28746" x2="26750" y2="41634"/>
                        <a14:foregroundMark x1="8450" y1="34076" x2="23050" y2="28440"/>
                        <a14:foregroundMark x1="24250" y1="31848" x2="21000" y2="39275"/>
                        <a14:foregroundMark x1="12000" y1="33202" x2="14200" y2="40760"/>
                        <a14:foregroundMark x1="14200" y1="40017" x2="26750" y2="40149"/>
                        <a14:foregroundMark x1="34750" y1="48449" x2="63400" y2="63871"/>
                        <a14:foregroundMark x1="64400" y1="64439" x2="80200" y2="79249"/>
                        <a14:foregroundMark x1="81550" y1="78943" x2="68650" y2="83268"/>
                        <a14:foregroundMark x1="81700" y1="70686" x2="83750" y2="77632"/>
                        <a14:foregroundMark x1="82900" y1="60900" x2="80200" y2="53779"/>
                        <a14:foregroundMark x1="63750" y1="83836" x2="55450" y2="83574"/>
                        <a14:foregroundMark x1="1500" y1="23853" x2="98850" y2="874"/>
                        <a14:foregroundMark x1="1000" y1="2796" x2="98500" y2="23853"/>
                        <a14:foregroundMark x1="5250" y1="7689" x2="70000" y2="23984"/>
                        <a14:foregroundMark x1="34250" y1="23984" x2="94400" y2="8301"/>
                        <a14:foregroundMark x1="850" y1="14985" x2="98850" y2="15684"/>
                        <a14:foregroundMark x1="16750" y1="20751" x2="86800" y2="21494"/>
                        <a14:foregroundMark x1="75450" y1="7864" x2="74400" y2="15116"/>
                        <a14:foregroundMark x1="98850" y1="13325" x2="99850" y2="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443" y="86440"/>
            <a:ext cx="368524" cy="4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Прямая соединительная линия 27"/>
          <p:cNvCxnSpPr/>
          <p:nvPr/>
        </p:nvCxnSpPr>
        <p:spPr>
          <a:xfrm>
            <a:off x="307975" y="699542"/>
            <a:ext cx="8559730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>
            <a:off x="2990384" y="733977"/>
            <a:ext cx="1299988" cy="128488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2837020" y="879948"/>
            <a:ext cx="16067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" algn="ctr">
              <a:spcAft>
                <a:spcPts val="0"/>
              </a:spcAft>
              <a:tabLst>
                <a:tab pos="900430" algn="l"/>
              </a:tabLst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принято</a:t>
            </a:r>
          </a:p>
          <a:p>
            <a:pPr marL="5715" algn="ctr">
              <a:spcAft>
                <a:spcPts val="0"/>
              </a:spcAft>
              <a:tabLst>
                <a:tab pos="900430" algn="l"/>
              </a:tabLst>
            </a:pPr>
            <a:r>
              <a:rPr lang="ru-RU" sz="20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17</a:t>
            </a:r>
            <a:r>
              <a:rPr lang="ru-RU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</a:p>
          <a:p>
            <a:pPr marL="5715" algn="ctr">
              <a:spcAft>
                <a:spcPts val="0"/>
              </a:spcAft>
              <a:tabLst>
                <a:tab pos="900430" algn="l"/>
              </a:tabLst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заявок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859051" y="1965762"/>
            <a:ext cx="18417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" algn="ctr">
              <a:spcAft>
                <a:spcPts val="0"/>
              </a:spcAft>
              <a:tabLst>
                <a:tab pos="900430" algn="l"/>
              </a:tabLst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п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роведено</a:t>
            </a:r>
          </a:p>
          <a:p>
            <a:pPr marL="5715" algn="ctr">
              <a:spcAft>
                <a:spcPts val="0"/>
              </a:spcAft>
              <a:tabLst>
                <a:tab pos="900430" algn="l"/>
              </a:tabLst>
            </a:pPr>
            <a:r>
              <a:rPr lang="ru-RU" sz="20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4</a:t>
            </a:r>
            <a:r>
              <a:rPr lang="ru-RU" sz="2000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выставки </a:t>
            </a:r>
          </a:p>
        </p:txBody>
      </p:sp>
      <p:sp>
        <p:nvSpPr>
          <p:cNvPr id="36" name="Овал 35"/>
          <p:cNvSpPr/>
          <p:nvPr/>
        </p:nvSpPr>
        <p:spPr>
          <a:xfrm>
            <a:off x="3970049" y="1563638"/>
            <a:ext cx="1581568" cy="151213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2013577" y="1727100"/>
            <a:ext cx="1404156" cy="134105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1964522" y="1875376"/>
            <a:ext cx="1512168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5715" algn="ctr">
              <a:spcAft>
                <a:spcPts val="0"/>
              </a:spcAft>
              <a:tabLst>
                <a:tab pos="900430" algn="l"/>
              </a:tabLst>
            </a:pPr>
            <a:r>
              <a:rPr lang="ru-RU" sz="20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307</a:t>
            </a:r>
          </a:p>
          <a:p>
            <a:pPr marL="5715" algn="ctr">
              <a:spcAft>
                <a:spcPts val="0"/>
              </a:spcAft>
              <a:tabLst>
                <a:tab pos="900430" algn="l"/>
              </a:tabLst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о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нлайн –</a:t>
            </a:r>
          </a:p>
          <a:p>
            <a:pPr marL="5715" algn="ctr">
              <a:spcAft>
                <a:spcPts val="0"/>
              </a:spcAft>
              <a:tabLst>
                <a:tab pos="900430" algn="l"/>
              </a:tabLst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голосов</a:t>
            </a:r>
          </a:p>
        </p:txBody>
      </p:sp>
      <p:sp>
        <p:nvSpPr>
          <p:cNvPr id="29" name="Овал 28"/>
          <p:cNvSpPr/>
          <p:nvPr/>
        </p:nvSpPr>
        <p:spPr>
          <a:xfrm>
            <a:off x="2574890" y="2887192"/>
            <a:ext cx="2205057" cy="213283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2639705" y="3217279"/>
            <a:ext cx="214024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" algn="ctr">
              <a:spcAft>
                <a:spcPts val="0"/>
              </a:spcAft>
              <a:tabLst>
                <a:tab pos="900430" algn="l"/>
              </a:tabLst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организовано </a:t>
            </a:r>
          </a:p>
          <a:p>
            <a:pPr marL="5715" algn="ctr">
              <a:spcAft>
                <a:spcPts val="0"/>
              </a:spcAft>
              <a:tabLst>
                <a:tab pos="900430" algn="l"/>
              </a:tabLst>
            </a:pPr>
            <a:r>
              <a:rPr lang="ru-RU" sz="20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2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экспертных совета и </a:t>
            </a:r>
            <a:r>
              <a:rPr lang="ru-RU" sz="20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2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конкурсной комиссии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5" r="22202"/>
          <a:stretch/>
        </p:blipFill>
        <p:spPr bwMode="auto">
          <a:xfrm>
            <a:off x="5645445" y="998700"/>
            <a:ext cx="3463060" cy="3850912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8" b="12990"/>
          <a:stretch/>
        </p:blipFill>
        <p:spPr bwMode="auto">
          <a:xfrm>
            <a:off x="35132" y="4076685"/>
            <a:ext cx="1944580" cy="10251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4"/>
          <a:stretch/>
        </p:blipFill>
        <p:spPr bwMode="auto">
          <a:xfrm>
            <a:off x="35132" y="2943133"/>
            <a:ext cx="1944580" cy="1100928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1" b="5952"/>
          <a:stretch/>
        </p:blipFill>
        <p:spPr bwMode="auto">
          <a:xfrm>
            <a:off x="35132" y="737063"/>
            <a:ext cx="1944580" cy="1064330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8" t="24446" r="6622" b="12861"/>
          <a:stretch/>
        </p:blipFill>
        <p:spPr bwMode="auto">
          <a:xfrm>
            <a:off x="35132" y="1851670"/>
            <a:ext cx="1944580" cy="1048147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79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ый треугольник 24"/>
          <p:cNvSpPr/>
          <p:nvPr/>
        </p:nvSpPr>
        <p:spPr>
          <a:xfrm>
            <a:off x="-1764162" y="2110270"/>
            <a:ext cx="9847169" cy="6066458"/>
          </a:xfrm>
          <a:prstGeom prst="rtTriangle">
            <a:avLst/>
          </a:prstGeom>
          <a:solidFill>
            <a:srgbClr val="A2D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Прямоугольный треугольник 23"/>
          <p:cNvSpPr/>
          <p:nvPr/>
        </p:nvSpPr>
        <p:spPr>
          <a:xfrm rot="1433439">
            <a:off x="-3203901" y="5314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Прямоугольный треугольник 16"/>
          <p:cNvSpPr/>
          <p:nvPr/>
        </p:nvSpPr>
        <p:spPr>
          <a:xfrm rot="10800000">
            <a:off x="-540236" y="-739301"/>
            <a:ext cx="11519315" cy="3176744"/>
          </a:xfrm>
          <a:prstGeom prst="rtTriangle">
            <a:avLst/>
          </a:prstGeom>
          <a:solidFill>
            <a:srgbClr val="D54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Прямоугольный треугольник 21"/>
          <p:cNvSpPr/>
          <p:nvPr/>
        </p:nvSpPr>
        <p:spPr>
          <a:xfrm rot="10800000">
            <a:off x="4283477" y="-515847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Прямоугольный треугольник 25"/>
          <p:cNvSpPr/>
          <p:nvPr/>
        </p:nvSpPr>
        <p:spPr>
          <a:xfrm rot="3601455" flipV="1">
            <a:off x="7819228" y="1723895"/>
            <a:ext cx="1973872" cy="1574119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17099" y="-144462"/>
            <a:ext cx="9161099" cy="5287962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81" b="100000" l="0" r="96833">
                        <a14:foregroundMark x1="30769" y1="16989" x2="51735" y2="75276"/>
                        <a14:foregroundMark x1="2564" y1="23757" x2="3318" y2="73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032" y="2054556"/>
            <a:ext cx="2757304" cy="2808281"/>
          </a:xfrm>
          <a:prstGeom prst="rect">
            <a:avLst/>
          </a:prstGeom>
        </p:spPr>
      </p:pic>
      <p:sp>
        <p:nvSpPr>
          <p:cNvPr id="12" name="Заголовок 16"/>
          <p:cNvSpPr txBox="1">
            <a:spLocks/>
          </p:cNvSpPr>
          <p:nvPr/>
        </p:nvSpPr>
        <p:spPr>
          <a:xfrm>
            <a:off x="179508" y="130323"/>
            <a:ext cx="8701641" cy="377893"/>
          </a:xfrm>
          <a:prstGeom prst="rect">
            <a:avLst/>
          </a:prstGeom>
        </p:spPr>
        <p:txBody>
          <a:bodyPr vert="horz" lIns="62188" tIns="31094" rIns="62188" bIns="31094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400" b="1" dirty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V </a:t>
            </a: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Всероссийский архитектурный </a:t>
            </a: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фестиваль </a:t>
            </a:r>
            <a:r>
              <a:rPr lang="ru-RU" sz="2400" b="1" dirty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«Архитектурное </a:t>
            </a: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наследие»</a:t>
            </a:r>
            <a:endParaRPr lang="ru-RU" sz="2400" b="1" dirty="0">
              <a:solidFill>
                <a:schemeClr val="accent2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6" name="AutoShape 10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05" b="98647" l="1645" r="98026">
                        <a14:foregroundMark x1="31579" y1="15338" x2="36513" y2="51729"/>
                        <a14:foregroundMark x1="3125" y1="23609" x2="1974" y2="72932"/>
                        <a14:foregroundMark x1="95888" y1="24060" x2="96546" y2="75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5"/>
          <a:stretch/>
        </p:blipFill>
        <p:spPr>
          <a:xfrm>
            <a:off x="-1" y="2021010"/>
            <a:ext cx="2583753" cy="2871843"/>
          </a:xfrm>
          <a:prstGeom prst="rect">
            <a:avLst/>
          </a:prstGeom>
        </p:spPr>
      </p:pic>
      <p:sp>
        <p:nvSpPr>
          <p:cNvPr id="2" name="AutoShape 2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Picture 2" descr="C:\Users\vp_peskova\Pictures\leningradskyoblas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1" b="100000" l="0" r="100000">
                        <a14:foregroundMark x1="20350" y1="36610" x2="17100" y2="32154"/>
                        <a14:foregroundMark x1="12700" y1="26081" x2="3900" y2="36304"/>
                        <a14:foregroundMark x1="4550" y1="36741" x2="35400" y2="71997"/>
                        <a14:foregroundMark x1="35400" y1="71997" x2="62400" y2="89035"/>
                        <a14:foregroundMark x1="62900" y1="88598" x2="92750" y2="82350"/>
                        <a14:foregroundMark x1="92750" y1="81913" x2="91900" y2="51988"/>
                        <a14:foregroundMark x1="91900" y1="51988" x2="25100" y2="25033"/>
                        <a14:foregroundMark x1="25100" y1="25033" x2="11850" y2="26212"/>
                        <a14:foregroundMark x1="26250" y1="50502" x2="37450" y2="45042"/>
                        <a14:foregroundMark x1="37450" y1="43993" x2="36600" y2="43862"/>
                        <a14:foregroundMark x1="34900" y1="42377" x2="42050" y2="40454"/>
                        <a14:foregroundMark x1="11850" y1="28746" x2="26750" y2="41634"/>
                        <a14:foregroundMark x1="8450" y1="34076" x2="23050" y2="28440"/>
                        <a14:foregroundMark x1="24250" y1="31848" x2="21000" y2="39275"/>
                        <a14:foregroundMark x1="12000" y1="33202" x2="14200" y2="40760"/>
                        <a14:foregroundMark x1="14200" y1="40017" x2="26750" y2="40149"/>
                        <a14:foregroundMark x1="34750" y1="48449" x2="63400" y2="63871"/>
                        <a14:foregroundMark x1="64400" y1="64439" x2="80200" y2="79249"/>
                        <a14:foregroundMark x1="81550" y1="78943" x2="68650" y2="83268"/>
                        <a14:foregroundMark x1="81700" y1="70686" x2="83750" y2="77632"/>
                        <a14:foregroundMark x1="82900" y1="60900" x2="80200" y2="53779"/>
                        <a14:foregroundMark x1="63750" y1="83836" x2="55450" y2="83574"/>
                        <a14:foregroundMark x1="1500" y1="23853" x2="98850" y2="874"/>
                        <a14:foregroundMark x1="1000" y1="2796" x2="98500" y2="23853"/>
                        <a14:foregroundMark x1="5250" y1="7689" x2="70000" y2="23984"/>
                        <a14:foregroundMark x1="34250" y1="23984" x2="94400" y2="8301"/>
                        <a14:foregroundMark x1="850" y1="14985" x2="98850" y2="15684"/>
                        <a14:foregroundMark x1="16750" y1="20751" x2="86800" y2="21494"/>
                        <a14:foregroundMark x1="75450" y1="7864" x2="74400" y2="15116"/>
                        <a14:foregroundMark x1="98850" y1="13325" x2="99850" y2="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443" y="86440"/>
            <a:ext cx="368524" cy="4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Прямая соединительная линия 27"/>
          <p:cNvCxnSpPr/>
          <p:nvPr/>
        </p:nvCxnSpPr>
        <p:spPr>
          <a:xfrm>
            <a:off x="307975" y="699542"/>
            <a:ext cx="85597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58475" y="785763"/>
            <a:ext cx="75818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Номинация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: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Региональные или муниципальные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программы, направленные на сохранение объектов архитектурного и ландшафтного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наследия </a:t>
            </a:r>
          </a:p>
          <a:p>
            <a:endParaRPr lang="ru-RU" sz="2000" dirty="0" smtClean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21979" y="1924981"/>
            <a:ext cx="48649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Проекты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: 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достижения в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области реставрации объектов деревянного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зодчества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в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Подпорожском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районе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;</a:t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endParaRPr lang="ru-RU" sz="200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концепция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архитектурного облика проспекта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Карла Маркса в городе Кингисепп </a:t>
            </a:r>
          </a:p>
        </p:txBody>
      </p:sp>
      <p:sp>
        <p:nvSpPr>
          <p:cNvPr id="19" name="Овал 18"/>
          <p:cNvSpPr/>
          <p:nvPr/>
        </p:nvSpPr>
        <p:spPr>
          <a:xfrm>
            <a:off x="7433255" y="708163"/>
            <a:ext cx="1455335" cy="135369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7350123" y="785763"/>
            <a:ext cx="160671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" algn="ctr">
              <a:spcAft>
                <a:spcPts val="0"/>
              </a:spcAft>
              <a:tabLst>
                <a:tab pos="900430" algn="l"/>
              </a:tabLst>
            </a:pPr>
            <a:r>
              <a:rPr lang="ru-RU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получен </a:t>
            </a:r>
            <a:r>
              <a:rPr lang="ru-RU" sz="14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диплом</a:t>
            </a:r>
            <a:r>
              <a:rPr lang="ru-RU" sz="1400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 </a:t>
            </a:r>
          </a:p>
          <a:p>
            <a:pPr marL="5715" algn="ctr">
              <a:spcAft>
                <a:spcPts val="0"/>
              </a:spcAft>
              <a:tabLst>
                <a:tab pos="900430" algn="l"/>
              </a:tabLst>
            </a:pP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Союза архитекторов</a:t>
            </a:r>
          </a:p>
        </p:txBody>
      </p:sp>
      <p:pic>
        <p:nvPicPr>
          <p:cNvPr id="29" name="Picture 11" descr="https://static.tildacdn.com/tild3166-3562-4462-a465-656336303834/-950x950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384" y="1770134"/>
            <a:ext cx="805583" cy="80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88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ый треугольник 31"/>
          <p:cNvSpPr/>
          <p:nvPr/>
        </p:nvSpPr>
        <p:spPr>
          <a:xfrm>
            <a:off x="-1764162" y="2110270"/>
            <a:ext cx="9847169" cy="6066458"/>
          </a:xfrm>
          <a:prstGeom prst="rtTriangle">
            <a:avLst/>
          </a:prstGeom>
          <a:solidFill>
            <a:srgbClr val="A2D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Прямоугольный треугольник 30"/>
          <p:cNvSpPr/>
          <p:nvPr/>
        </p:nvSpPr>
        <p:spPr>
          <a:xfrm rot="1433439">
            <a:off x="-3203901" y="5314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Прямоугольный треугольник 28"/>
          <p:cNvSpPr/>
          <p:nvPr/>
        </p:nvSpPr>
        <p:spPr>
          <a:xfrm rot="10800000">
            <a:off x="-540236" y="-739301"/>
            <a:ext cx="11519315" cy="3176744"/>
          </a:xfrm>
          <a:prstGeom prst="rtTriangle">
            <a:avLst/>
          </a:prstGeom>
          <a:solidFill>
            <a:srgbClr val="D54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Прямоугольный треугольник 29"/>
          <p:cNvSpPr/>
          <p:nvPr/>
        </p:nvSpPr>
        <p:spPr>
          <a:xfrm rot="10800000">
            <a:off x="4283477" y="-515847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-15684" y="-144463"/>
            <a:ext cx="9161099" cy="5287962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2" name="Заголовок 16"/>
          <p:cNvSpPr txBox="1">
            <a:spLocks/>
          </p:cNvSpPr>
          <p:nvPr/>
        </p:nvSpPr>
        <p:spPr>
          <a:xfrm>
            <a:off x="179508" y="-308569"/>
            <a:ext cx="8701641" cy="1230908"/>
          </a:xfrm>
          <a:prstGeom prst="rect">
            <a:avLst/>
          </a:prstGeom>
        </p:spPr>
        <p:txBody>
          <a:bodyPr vert="horz" lIns="62188" tIns="31094" rIns="62188" bIns="31094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400" b="1" dirty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XIII </a:t>
            </a: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Российская Национальная </a:t>
            </a: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Премия </a:t>
            </a:r>
            <a:r>
              <a:rPr lang="ru-RU" sz="2400" b="1" dirty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по ландшафтной архитектуре</a:t>
            </a:r>
          </a:p>
        </p:txBody>
      </p:sp>
      <p:sp>
        <p:nvSpPr>
          <p:cNvPr id="6" name="AutoShape 10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Picture 2" descr="C:\Users\vp_peskova\Pictures\leningradskyobla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1" b="100000" l="0" r="100000">
                        <a14:foregroundMark x1="20350" y1="36610" x2="17100" y2="32154"/>
                        <a14:foregroundMark x1="12700" y1="26081" x2="3900" y2="36304"/>
                        <a14:foregroundMark x1="4550" y1="36741" x2="35400" y2="71997"/>
                        <a14:foregroundMark x1="35400" y1="71997" x2="62400" y2="89035"/>
                        <a14:foregroundMark x1="62900" y1="88598" x2="92750" y2="82350"/>
                        <a14:foregroundMark x1="92750" y1="81913" x2="91900" y2="51988"/>
                        <a14:foregroundMark x1="91900" y1="51988" x2="25100" y2="25033"/>
                        <a14:foregroundMark x1="25100" y1="25033" x2="11850" y2="26212"/>
                        <a14:foregroundMark x1="26250" y1="50502" x2="37450" y2="45042"/>
                        <a14:foregroundMark x1="37450" y1="43993" x2="36600" y2="43862"/>
                        <a14:foregroundMark x1="34900" y1="42377" x2="42050" y2="40454"/>
                        <a14:foregroundMark x1="11850" y1="28746" x2="26750" y2="41634"/>
                        <a14:foregroundMark x1="8450" y1="34076" x2="23050" y2="28440"/>
                        <a14:foregroundMark x1="24250" y1="31848" x2="21000" y2="39275"/>
                        <a14:foregroundMark x1="12000" y1="33202" x2="14200" y2="40760"/>
                        <a14:foregroundMark x1="14200" y1="40017" x2="26750" y2="40149"/>
                        <a14:foregroundMark x1="34750" y1="48449" x2="63400" y2="63871"/>
                        <a14:foregroundMark x1="64400" y1="64439" x2="80200" y2="79249"/>
                        <a14:foregroundMark x1="81550" y1="78943" x2="68650" y2="83268"/>
                        <a14:foregroundMark x1="81700" y1="70686" x2="83750" y2="77632"/>
                        <a14:foregroundMark x1="82900" y1="60900" x2="80200" y2="53779"/>
                        <a14:foregroundMark x1="63750" y1="83836" x2="55450" y2="83574"/>
                        <a14:foregroundMark x1="1500" y1="23853" x2="98850" y2="874"/>
                        <a14:foregroundMark x1="1000" y1="2796" x2="98500" y2="23853"/>
                        <a14:foregroundMark x1="5250" y1="7689" x2="70000" y2="23984"/>
                        <a14:foregroundMark x1="34250" y1="23984" x2="94400" y2="8301"/>
                        <a14:foregroundMark x1="850" y1="14985" x2="98850" y2="15684"/>
                        <a14:foregroundMark x1="16750" y1="20751" x2="86800" y2="21494"/>
                        <a14:foregroundMark x1="75450" y1="7864" x2="74400" y2="15116"/>
                        <a14:foregroundMark x1="98850" y1="13325" x2="99850" y2="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443" y="86440"/>
            <a:ext cx="368524" cy="4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Прямая соединительная линия 27"/>
          <p:cNvCxnSpPr/>
          <p:nvPr/>
        </p:nvCxnSpPr>
        <p:spPr>
          <a:xfrm>
            <a:off x="321419" y="699542"/>
            <a:ext cx="85597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226787" y="3242157"/>
            <a:ext cx="35283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Проект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«Комплексное-благоустроенное публичное пространство в с. Старая Ладога»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525" y="849071"/>
            <a:ext cx="4209662" cy="18671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524" y="2765166"/>
            <a:ext cx="4209663" cy="2277422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Стрелка вниз 15"/>
          <p:cNvSpPr/>
          <p:nvPr/>
        </p:nvSpPr>
        <p:spPr>
          <a:xfrm rot="16200000">
            <a:off x="3996523" y="1595095"/>
            <a:ext cx="731447" cy="918922"/>
          </a:xfrm>
          <a:prstGeom prst="down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/>
              </a:solidFill>
            </a:endParaRPr>
          </a:p>
        </p:txBody>
      </p:sp>
      <p:sp>
        <p:nvSpPr>
          <p:cNvPr id="18" name="Стрелка вниз 17"/>
          <p:cNvSpPr/>
          <p:nvPr/>
        </p:nvSpPr>
        <p:spPr>
          <a:xfrm rot="16200000">
            <a:off x="3940290" y="3401506"/>
            <a:ext cx="796242" cy="937690"/>
          </a:xfrm>
          <a:prstGeom prst="down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-174507" y="946943"/>
            <a:ext cx="42364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Проект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«Комплексное благоустройство зоны отдыха на Смоляном мысе в границах исторического поселения федерального значения город Выборг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»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3932301" y="669380"/>
            <a:ext cx="980609" cy="9606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612705" y="826557"/>
            <a:ext cx="16067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" algn="ctr">
              <a:spcAft>
                <a:spcPts val="0"/>
              </a:spcAft>
              <a:tabLst>
                <a:tab pos="900430" algn="l"/>
              </a:tabLst>
            </a:pPr>
            <a:r>
              <a:rPr lang="ru-RU" sz="12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получен </a:t>
            </a:r>
          </a:p>
          <a:p>
            <a:pPr marL="5715" algn="ctr">
              <a:spcAft>
                <a:spcPts val="0"/>
              </a:spcAft>
              <a:tabLst>
                <a:tab pos="900430" algn="l"/>
              </a:tabLst>
            </a:pP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серебряный</a:t>
            </a:r>
            <a:endParaRPr lang="ru-RU" sz="12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5715" algn="ctr">
              <a:spcAft>
                <a:spcPts val="0"/>
              </a:spcAft>
              <a:tabLst>
                <a:tab pos="900430" algn="l"/>
              </a:tabLst>
            </a:pPr>
            <a:r>
              <a:rPr lang="ru-RU" sz="12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диплом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39" y="3291798"/>
            <a:ext cx="228960" cy="2880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87" y="968201"/>
            <a:ext cx="291992" cy="288000"/>
          </a:xfrm>
          <a:prstGeom prst="rect">
            <a:avLst/>
          </a:prstGeom>
        </p:spPr>
      </p:pic>
      <p:pic>
        <p:nvPicPr>
          <p:cNvPr id="6146" name="Picture 2" descr="https://www.goldtrezzini.ru/wp-content/uploads/2020/08/logo_ALARO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278" y="86440"/>
            <a:ext cx="974490" cy="41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33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7" r="6654" b="8007"/>
          <a:stretch/>
        </p:blipFill>
        <p:spPr bwMode="auto">
          <a:xfrm>
            <a:off x="6300192" y="1701535"/>
            <a:ext cx="2843808" cy="166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1"/>
            <a:ext cx="2843809" cy="170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b="12786"/>
          <a:stretch/>
        </p:blipFill>
        <p:spPr bwMode="auto">
          <a:xfrm>
            <a:off x="6709228" y="3371147"/>
            <a:ext cx="2434773" cy="177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881" y="1707654"/>
            <a:ext cx="2978311" cy="166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69356"/>
            <a:ext cx="2267743" cy="1774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"/>
          <a:stretch/>
        </p:blipFill>
        <p:spPr bwMode="auto">
          <a:xfrm>
            <a:off x="4427984" y="3371148"/>
            <a:ext cx="2281244" cy="177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371148"/>
            <a:ext cx="2160240" cy="177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56"/>
          <a:stretch/>
        </p:blipFill>
        <p:spPr bwMode="auto">
          <a:xfrm>
            <a:off x="-9851" y="1707654"/>
            <a:ext cx="3331732" cy="166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881" y="0"/>
            <a:ext cx="2978311" cy="170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321880" cy="170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-113484" y="-88826"/>
            <a:ext cx="9438012" cy="5396880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6F218C3-68F5-4E0B-B90D-8FA6CCF221C5}"/>
              </a:ext>
            </a:extLst>
          </p:cNvPr>
          <p:cNvSpPr txBox="1"/>
          <p:nvPr/>
        </p:nvSpPr>
        <p:spPr>
          <a:xfrm>
            <a:off x="701316" y="622373"/>
            <a:ext cx="7848872" cy="3017450"/>
          </a:xfrm>
          <a:prstGeom prst="rect">
            <a:avLst/>
          </a:prstGeom>
          <a:noFill/>
        </p:spPr>
        <p:txBody>
          <a:bodyPr wrap="square" lIns="62188" tIns="31094" rIns="62188" bIns="31094">
            <a:spAutoFit/>
          </a:bodyPr>
          <a:lstStyle/>
          <a:p>
            <a:pPr lvl="0" algn="ctr"/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Times New Roman" panose="02020603050405020304" pitchFamily="18" charset="0"/>
                <a:sym typeface="Century Gothic"/>
              </a:rPr>
              <a:t>О результатах </a:t>
            </a:r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Century Gothic"/>
              <a:cs typeface="Times New Roman" panose="02020603050405020304" pitchFamily="18" charset="0"/>
              <a:sym typeface="Century Gothic"/>
            </a:endParaRPr>
          </a:p>
          <a:p>
            <a:pPr lvl="0"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Times New Roman" panose="02020603050405020304" pitchFamily="18" charset="0"/>
                <a:sym typeface="Century Gothic"/>
              </a:rPr>
              <a:t>архитектурно-градостроительной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Times New Roman" panose="02020603050405020304" pitchFamily="18" charset="0"/>
                <a:sym typeface="Century Gothic"/>
              </a:rPr>
              <a:t>деятельности </a:t>
            </a:r>
            <a:endParaRPr lang="ru-RU" sz="3200" b="1" dirty="0" smtClean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Century Gothic"/>
              <a:cs typeface="Times New Roman" panose="02020603050405020304" pitchFamily="18" charset="0"/>
              <a:sym typeface="Century Gothic"/>
            </a:endParaRPr>
          </a:p>
          <a:p>
            <a:pPr lvl="0" algn="ctr"/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Times New Roman" panose="02020603050405020304" pitchFamily="18" charset="0"/>
                <a:sym typeface="Century Gothic"/>
              </a:rPr>
              <a:t>за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Times New Roman" panose="02020603050405020304" pitchFamily="18" charset="0"/>
                <a:sym typeface="Century Gothic"/>
              </a:rPr>
              <a:t>2022 год и об основных направлениях деятельности </a:t>
            </a:r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Century Gothic"/>
              <a:cs typeface="Times New Roman" panose="02020603050405020304" pitchFamily="18" charset="0"/>
              <a:sym typeface="Century Gothic"/>
            </a:endParaRPr>
          </a:p>
          <a:p>
            <a:pPr lvl="0" algn="ctr"/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Times New Roman" panose="02020603050405020304" pitchFamily="18" charset="0"/>
                <a:sym typeface="Century Gothic"/>
              </a:rPr>
              <a:t>в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Times New Roman" panose="02020603050405020304" pitchFamily="18" charset="0"/>
                <a:sym typeface="Century Gothic"/>
              </a:rPr>
              <a:t>2023 году</a:t>
            </a:r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Century Gothic"/>
              <a:cs typeface="Times New Roman" panose="02020603050405020304" pitchFamily="18" charset="0"/>
              <a:sym typeface="Century Gothic"/>
            </a:endParaRPr>
          </a:p>
        </p:txBody>
      </p:sp>
      <p:sp>
        <p:nvSpPr>
          <p:cNvPr id="11" name="Google Shape;92;p1"/>
          <p:cNvSpPr txBox="1"/>
          <p:nvPr/>
        </p:nvSpPr>
        <p:spPr>
          <a:xfrm>
            <a:off x="388718" y="3885810"/>
            <a:ext cx="1807018" cy="741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178" tIns="62178" rIns="62178" bIns="62178" anchor="ctr" anchorCtr="0">
            <a:noAutofit/>
          </a:bodyPr>
          <a:lstStyle/>
          <a:p>
            <a:pPr lvl="0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Times New Roman" panose="02020603050405020304" pitchFamily="18" charset="0"/>
                <a:sym typeface="Century Gothic"/>
              </a:rPr>
              <a:t>Докладчик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Times New Roman" panose="02020603050405020304" pitchFamily="18" charset="0"/>
                <a:sym typeface="Century Gothic"/>
              </a:rPr>
              <a:t>: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Times New Roman" panose="02020603050405020304" pitchFamily="18" charset="0"/>
                <a:sym typeface="Century Gothic"/>
              </a:rPr>
              <a:t> </a:t>
            </a:r>
          </a:p>
        </p:txBody>
      </p:sp>
      <p:sp>
        <p:nvSpPr>
          <p:cNvPr id="12" name="Google Shape;92;p1"/>
          <p:cNvSpPr txBox="1"/>
          <p:nvPr/>
        </p:nvSpPr>
        <p:spPr>
          <a:xfrm>
            <a:off x="3923516" y="3446049"/>
            <a:ext cx="5121464" cy="162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178" tIns="62178" rIns="62178" bIns="62178" anchor="ctr" anchorCtr="0">
            <a:noAutofit/>
          </a:bodyPr>
          <a:lstStyle/>
          <a:p>
            <a:pPr lvl="0" algn="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Times New Roman" panose="02020603050405020304" pitchFamily="18" charset="0"/>
                <a:sym typeface="Century Gothic"/>
              </a:rPr>
              <a:t>Первый заместитель Председателя Комитета – </a:t>
            </a:r>
            <a:b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Times New Roman" panose="02020603050405020304" pitchFamily="18" charset="0"/>
                <a:sym typeface="Century Gothic"/>
              </a:rPr>
            </a:b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Times New Roman" panose="02020603050405020304" pitchFamily="18" charset="0"/>
                <a:sym typeface="Century Gothic"/>
              </a:rPr>
              <a:t>главный архитектор Ленинградской области</a:t>
            </a:r>
          </a:p>
          <a:p>
            <a:pPr lvl="0" algn="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Times New Roman" panose="02020603050405020304" pitchFamily="18" charset="0"/>
                <a:sym typeface="Century Gothic"/>
              </a:rPr>
              <a:t>Лутченко Сергей Иванович</a:t>
            </a:r>
          </a:p>
        </p:txBody>
      </p:sp>
      <p:pic>
        <p:nvPicPr>
          <p:cNvPr id="9" name="Picture 2" descr="C:\Users\vp_peskova\Pictures\leningradskyoblast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31" b="100000" l="0" r="100000">
                        <a14:foregroundMark x1="20350" y1="36610" x2="17100" y2="32154"/>
                        <a14:foregroundMark x1="12700" y1="26081" x2="3900" y2="36304"/>
                        <a14:foregroundMark x1="4550" y1="36741" x2="35400" y2="71997"/>
                        <a14:foregroundMark x1="35400" y1="71997" x2="62400" y2="89035"/>
                        <a14:foregroundMark x1="62900" y1="88598" x2="92750" y2="82350"/>
                        <a14:foregroundMark x1="92750" y1="81913" x2="91900" y2="51988"/>
                        <a14:foregroundMark x1="91900" y1="51988" x2="25100" y2="25033"/>
                        <a14:foregroundMark x1="25100" y1="25033" x2="11850" y2="26212"/>
                        <a14:foregroundMark x1="26250" y1="50502" x2="37450" y2="45042"/>
                        <a14:foregroundMark x1="37450" y1="43993" x2="36600" y2="43862"/>
                        <a14:foregroundMark x1="34900" y1="42377" x2="42050" y2="40454"/>
                        <a14:foregroundMark x1="11850" y1="28746" x2="26750" y2="41634"/>
                        <a14:foregroundMark x1="8450" y1="34076" x2="23050" y2="28440"/>
                        <a14:foregroundMark x1="24250" y1="31848" x2="21000" y2="39275"/>
                        <a14:foregroundMark x1="12000" y1="33202" x2="14200" y2="40760"/>
                        <a14:foregroundMark x1="14200" y1="40017" x2="26750" y2="40149"/>
                        <a14:foregroundMark x1="34750" y1="48449" x2="63400" y2="63871"/>
                        <a14:foregroundMark x1="64400" y1="64439" x2="80200" y2="79249"/>
                        <a14:foregroundMark x1="81550" y1="78943" x2="68650" y2="83268"/>
                        <a14:foregroundMark x1="81700" y1="70686" x2="83750" y2="77632"/>
                        <a14:foregroundMark x1="82900" y1="60900" x2="80200" y2="53779"/>
                        <a14:foregroundMark x1="63750" y1="83836" x2="55450" y2="83574"/>
                        <a14:foregroundMark x1="1500" y1="23853" x2="98850" y2="874"/>
                        <a14:foregroundMark x1="1000" y1="2796" x2="98500" y2="23853"/>
                        <a14:foregroundMark x1="5250" y1="7689" x2="70000" y2="23984"/>
                        <a14:foregroundMark x1="34250" y1="23984" x2="94400" y2="8301"/>
                        <a14:foregroundMark x1="850" y1="14985" x2="98850" y2="15684"/>
                        <a14:foregroundMark x1="16750" y1="20751" x2="86800" y2="21494"/>
                        <a14:foregroundMark x1="75450" y1="7864" x2="74400" y2="15116"/>
                        <a14:foregroundMark x1="98850" y1="13325" x2="99850" y2="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456" y="123478"/>
            <a:ext cx="368524" cy="4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0700B3ED-7B20-408D-986C-0005C6EED17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004" y="169517"/>
            <a:ext cx="1656184" cy="32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9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ый треугольник 19"/>
          <p:cNvSpPr/>
          <p:nvPr/>
        </p:nvSpPr>
        <p:spPr>
          <a:xfrm>
            <a:off x="-1764162" y="2110270"/>
            <a:ext cx="9847169" cy="6066458"/>
          </a:xfrm>
          <a:prstGeom prst="rtTriangle">
            <a:avLst/>
          </a:prstGeom>
          <a:solidFill>
            <a:srgbClr val="A2D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rot="1433439">
            <a:off x="-3203901" y="5314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Прямоугольный треугольник 15"/>
          <p:cNvSpPr/>
          <p:nvPr/>
        </p:nvSpPr>
        <p:spPr>
          <a:xfrm rot="10800000">
            <a:off x="-540236" y="-739301"/>
            <a:ext cx="11519315" cy="3176744"/>
          </a:xfrm>
          <a:prstGeom prst="rtTriangle">
            <a:avLst/>
          </a:prstGeom>
          <a:solidFill>
            <a:srgbClr val="D54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Прямоугольный треугольник 17"/>
          <p:cNvSpPr/>
          <p:nvPr/>
        </p:nvSpPr>
        <p:spPr>
          <a:xfrm rot="10800000">
            <a:off x="4204510" y="-722559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17100" y="-144462"/>
            <a:ext cx="9161099" cy="5287962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6" name="AutoShape 10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337421" y="577246"/>
            <a:ext cx="85597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Заголовок 16"/>
          <p:cNvSpPr txBox="1">
            <a:spLocks/>
          </p:cNvSpPr>
          <p:nvPr/>
        </p:nvSpPr>
        <p:spPr>
          <a:xfrm>
            <a:off x="266466" y="68974"/>
            <a:ext cx="8701641" cy="377893"/>
          </a:xfrm>
          <a:prstGeom prst="rect">
            <a:avLst/>
          </a:prstGeom>
        </p:spPr>
        <p:txBody>
          <a:bodyPr vert="horz" lIns="62188" tIns="31094" rIns="62188" bIns="31094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ru-RU" sz="12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Выездная коллегия в г. Волхов</a:t>
            </a:r>
            <a:endParaRPr lang="ru-RU" sz="2400" b="1" dirty="0">
              <a:solidFill>
                <a:schemeClr val="accent2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964060" y="697251"/>
            <a:ext cx="5004047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Обсудили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: 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 algn="ctr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Деятельность КЭС ЛО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 algn="ctr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Ведение ГИСОГД ЛО</a:t>
            </a:r>
          </a:p>
          <a:p>
            <a:pPr marL="342900" indent="-342900" algn="ctr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Вопросы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, касающиеся градостроительной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документации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 algn="ctr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Результаты деятельности </a:t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ГКУ «ГРТ ЛО»</a:t>
            </a:r>
          </a:p>
          <a:p>
            <a:pPr marL="342900" indent="-342900" algn="ctr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Проведение деловой игры в рамках деятельности </a:t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комиссий по ПЗЗ (82-ОЗ)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788024" y="4655048"/>
            <a:ext cx="35283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2"/>
                </a:solidFill>
                <a:latin typeface="Century Gothic" panose="020B0502020202020204" pitchFamily="34" charset="0"/>
              </a:rPr>
              <a:t>с 8</a:t>
            </a:r>
            <a:r>
              <a:rPr lang="ru-RU" sz="2000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 </a:t>
            </a:r>
            <a:r>
              <a:rPr lang="ru-RU" sz="2000" dirty="0">
                <a:solidFill>
                  <a:schemeClr val="accent2"/>
                </a:solidFill>
                <a:latin typeface="Century Gothic" panose="020B0502020202020204" pitchFamily="34" charset="0"/>
              </a:rPr>
              <a:t>по 9</a:t>
            </a:r>
            <a:r>
              <a:rPr lang="ru-RU" sz="2000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 июля 2022 </a:t>
            </a:r>
            <a:r>
              <a:rPr lang="ru-RU" sz="2000" dirty="0">
                <a:solidFill>
                  <a:schemeClr val="accent2"/>
                </a:solidFill>
                <a:latin typeface="Century Gothic" panose="020B0502020202020204" pitchFamily="34" charset="0"/>
              </a:rPr>
              <a:t>года</a:t>
            </a:r>
          </a:p>
        </p:txBody>
      </p:sp>
      <p:pic>
        <p:nvPicPr>
          <p:cNvPr id="26" name="Picture 2" descr="C:\Users\vp_peskova\Pictures\leningradskyobla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" b="100000" l="0" r="100000">
                        <a14:foregroundMark x1="20350" y1="36610" x2="17100" y2="32154"/>
                        <a14:foregroundMark x1="12700" y1="26081" x2="3900" y2="36304"/>
                        <a14:foregroundMark x1="4550" y1="36741" x2="35400" y2="71997"/>
                        <a14:foregroundMark x1="35400" y1="71997" x2="62400" y2="89035"/>
                        <a14:foregroundMark x1="62900" y1="88598" x2="92750" y2="82350"/>
                        <a14:foregroundMark x1="92750" y1="81913" x2="91900" y2="51988"/>
                        <a14:foregroundMark x1="91900" y1="51988" x2="25100" y2="25033"/>
                        <a14:foregroundMark x1="25100" y1="25033" x2="11850" y2="26212"/>
                        <a14:foregroundMark x1="26250" y1="50502" x2="37450" y2="45042"/>
                        <a14:foregroundMark x1="37450" y1="43993" x2="36600" y2="43862"/>
                        <a14:foregroundMark x1="34900" y1="42377" x2="42050" y2="40454"/>
                        <a14:foregroundMark x1="11850" y1="28746" x2="26750" y2="41634"/>
                        <a14:foregroundMark x1="8450" y1="34076" x2="23050" y2="28440"/>
                        <a14:foregroundMark x1="24250" y1="31848" x2="21000" y2="39275"/>
                        <a14:foregroundMark x1="12000" y1="33202" x2="14200" y2="40760"/>
                        <a14:foregroundMark x1="14200" y1="40017" x2="26750" y2="40149"/>
                        <a14:foregroundMark x1="34750" y1="48449" x2="63400" y2="63871"/>
                        <a14:foregroundMark x1="64400" y1="64439" x2="80200" y2="79249"/>
                        <a14:foregroundMark x1="81550" y1="78943" x2="68650" y2="83268"/>
                        <a14:foregroundMark x1="81700" y1="70686" x2="83750" y2="77632"/>
                        <a14:foregroundMark x1="82900" y1="60900" x2="80200" y2="53779"/>
                        <a14:foregroundMark x1="63750" y1="83836" x2="55450" y2="83574"/>
                        <a14:foregroundMark x1="1500" y1="23853" x2="98850" y2="874"/>
                        <a14:foregroundMark x1="1000" y1="2796" x2="98500" y2="23853"/>
                        <a14:foregroundMark x1="5250" y1="7689" x2="70000" y2="23984"/>
                        <a14:foregroundMark x1="34250" y1="23984" x2="94400" y2="8301"/>
                        <a14:foregroundMark x1="850" y1="14985" x2="98850" y2="15684"/>
                        <a14:foregroundMark x1="16750" y1="20751" x2="86800" y2="21494"/>
                        <a14:foregroundMark x1="75450" y1="7864" x2="74400" y2="15116"/>
                        <a14:foregroundMark x1="98850" y1="13325" x2="99850" y2="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443" y="86440"/>
            <a:ext cx="368524" cy="4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mg0.liveinternet.ru/images/attach/b/3/3/426/3426721_Gerb_Syasstro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7" y="64349"/>
            <a:ext cx="470035" cy="46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C:\Users\rs_brovkin\Desktop\Вероника\8d767acf-d1d3-4833-9705-b85a149b818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27" b="6941"/>
          <a:stretch/>
        </p:blipFill>
        <p:spPr bwMode="auto">
          <a:xfrm>
            <a:off x="884997" y="614390"/>
            <a:ext cx="2740854" cy="2741416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5"/>
          <a:stretch/>
        </p:blipFill>
        <p:spPr bwMode="auto">
          <a:xfrm>
            <a:off x="635851" y="3407683"/>
            <a:ext cx="3239145" cy="1712008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07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ый треугольник 19"/>
          <p:cNvSpPr/>
          <p:nvPr/>
        </p:nvSpPr>
        <p:spPr>
          <a:xfrm>
            <a:off x="-1764162" y="2110270"/>
            <a:ext cx="9847169" cy="6066458"/>
          </a:xfrm>
          <a:prstGeom prst="rtTriangle">
            <a:avLst/>
          </a:prstGeom>
          <a:solidFill>
            <a:srgbClr val="A2D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rot="1433439">
            <a:off x="-3203901" y="5314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Прямоугольный треугольник 16"/>
          <p:cNvSpPr/>
          <p:nvPr/>
        </p:nvSpPr>
        <p:spPr>
          <a:xfrm rot="10800000">
            <a:off x="-540236" y="-739301"/>
            <a:ext cx="11519315" cy="3176744"/>
          </a:xfrm>
          <a:prstGeom prst="rtTriangle">
            <a:avLst/>
          </a:prstGeom>
          <a:solidFill>
            <a:srgbClr val="D54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Прямоугольный треугольник 17"/>
          <p:cNvSpPr/>
          <p:nvPr/>
        </p:nvSpPr>
        <p:spPr>
          <a:xfrm rot="10800000">
            <a:off x="4283477" y="-515847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27384" y="-206538"/>
            <a:ext cx="9351912" cy="5586599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2" name="Заголовок 16"/>
          <p:cNvSpPr txBox="1">
            <a:spLocks/>
          </p:cNvSpPr>
          <p:nvPr/>
        </p:nvSpPr>
        <p:spPr>
          <a:xfrm>
            <a:off x="266466" y="68974"/>
            <a:ext cx="8701641" cy="377893"/>
          </a:xfrm>
          <a:prstGeom prst="rect">
            <a:avLst/>
          </a:prstGeom>
        </p:spPr>
        <p:txBody>
          <a:bodyPr vert="horz" lIns="62188" tIns="31094" rIns="62188" bIns="31094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ru-RU" sz="12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Выездные пленэры «Осенние городские пейзажи» </a:t>
            </a:r>
            <a:endParaRPr lang="ru-RU" sz="2400" b="1" dirty="0">
              <a:solidFill>
                <a:schemeClr val="accent2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5" name="AutoShape 8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Picture 2" descr="C:\Users\vp_peskova\Pictures\leningradskyobla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1" b="100000" l="0" r="100000">
                        <a14:foregroundMark x1="20350" y1="36610" x2="17100" y2="32154"/>
                        <a14:foregroundMark x1="12700" y1="26081" x2="3900" y2="36304"/>
                        <a14:foregroundMark x1="4550" y1="36741" x2="35400" y2="71997"/>
                        <a14:foregroundMark x1="35400" y1="71997" x2="62400" y2="89035"/>
                        <a14:foregroundMark x1="62900" y1="88598" x2="92750" y2="82350"/>
                        <a14:foregroundMark x1="92750" y1="81913" x2="91900" y2="51988"/>
                        <a14:foregroundMark x1="91900" y1="51988" x2="25100" y2="25033"/>
                        <a14:foregroundMark x1="25100" y1="25033" x2="11850" y2="26212"/>
                        <a14:foregroundMark x1="26250" y1="50502" x2="37450" y2="45042"/>
                        <a14:foregroundMark x1="37450" y1="43993" x2="36600" y2="43862"/>
                        <a14:foregroundMark x1="34900" y1="42377" x2="42050" y2="40454"/>
                        <a14:foregroundMark x1="11850" y1="28746" x2="26750" y2="41634"/>
                        <a14:foregroundMark x1="8450" y1="34076" x2="23050" y2="28440"/>
                        <a14:foregroundMark x1="24250" y1="31848" x2="21000" y2="39275"/>
                        <a14:foregroundMark x1="12000" y1="33202" x2="14200" y2="40760"/>
                        <a14:foregroundMark x1="14200" y1="40017" x2="26750" y2="40149"/>
                        <a14:foregroundMark x1="34750" y1="48449" x2="63400" y2="63871"/>
                        <a14:foregroundMark x1="64400" y1="64439" x2="80200" y2="79249"/>
                        <a14:foregroundMark x1="81550" y1="78943" x2="68650" y2="83268"/>
                        <a14:foregroundMark x1="81700" y1="70686" x2="83750" y2="77632"/>
                        <a14:foregroundMark x1="82900" y1="60900" x2="80200" y2="53779"/>
                        <a14:foregroundMark x1="63750" y1="83836" x2="55450" y2="83574"/>
                        <a14:foregroundMark x1="1500" y1="23853" x2="98850" y2="874"/>
                        <a14:foregroundMark x1="1000" y1="2796" x2="98500" y2="23853"/>
                        <a14:foregroundMark x1="5250" y1="7689" x2="70000" y2="23984"/>
                        <a14:foregroundMark x1="34250" y1="23984" x2="94400" y2="8301"/>
                        <a14:foregroundMark x1="850" y1="14985" x2="98850" y2="15684"/>
                        <a14:foregroundMark x1="16750" y1="20751" x2="86800" y2="21494"/>
                        <a14:foregroundMark x1="75450" y1="7864" x2="74400" y2="15116"/>
                        <a14:foregroundMark x1="98850" y1="13325" x2="99850" y2="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443" y="86440"/>
            <a:ext cx="368524" cy="4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-27384" y="786577"/>
            <a:ext cx="917138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" algn="ctr">
              <a:lnSpc>
                <a:spcPct val="115000"/>
              </a:lnSpc>
              <a:spcAft>
                <a:spcPts val="1200"/>
              </a:spcAft>
              <a:tabLst>
                <a:tab pos="900430" algn="l"/>
              </a:tabLst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Проведено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2 выезда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в выходные дни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в г. Кингисепп и г. Выборг</a:t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совместно с Санкт-Петербургским Союзом Художников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V="1">
            <a:off x="460375" y="617537"/>
            <a:ext cx="8223068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7" r="15148"/>
          <a:stretch/>
        </p:blipFill>
        <p:spPr bwMode="auto">
          <a:xfrm>
            <a:off x="2561852" y="1923678"/>
            <a:ext cx="1905490" cy="2125162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35" y="1923678"/>
            <a:ext cx="2592287" cy="2125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" t="3764" r="1991" b="111"/>
          <a:stretch/>
        </p:blipFill>
        <p:spPr bwMode="auto">
          <a:xfrm>
            <a:off x="4467342" y="1923677"/>
            <a:ext cx="2699792" cy="2125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2" t="19113" r="9318" b="10229"/>
          <a:stretch/>
        </p:blipFill>
        <p:spPr bwMode="auto">
          <a:xfrm>
            <a:off x="7167134" y="1923677"/>
            <a:ext cx="1973815" cy="2125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31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ый треугольник 35"/>
          <p:cNvSpPr/>
          <p:nvPr/>
        </p:nvSpPr>
        <p:spPr>
          <a:xfrm>
            <a:off x="-1764162" y="2110270"/>
            <a:ext cx="9847169" cy="6066458"/>
          </a:xfrm>
          <a:prstGeom prst="rtTriangle">
            <a:avLst/>
          </a:prstGeom>
          <a:solidFill>
            <a:srgbClr val="A2D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Прямоугольный треугольник 34"/>
          <p:cNvSpPr/>
          <p:nvPr/>
        </p:nvSpPr>
        <p:spPr>
          <a:xfrm rot="1433439">
            <a:off x="-3051501" y="157714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Прямоугольный треугольник 22"/>
          <p:cNvSpPr/>
          <p:nvPr/>
        </p:nvSpPr>
        <p:spPr>
          <a:xfrm rot="10800000">
            <a:off x="-540236" y="-739301"/>
            <a:ext cx="11519315" cy="3176744"/>
          </a:xfrm>
          <a:prstGeom prst="rtTriangle">
            <a:avLst/>
          </a:prstGeom>
          <a:solidFill>
            <a:srgbClr val="D54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Прямоугольный треугольник 26"/>
          <p:cNvSpPr/>
          <p:nvPr/>
        </p:nvSpPr>
        <p:spPr>
          <a:xfrm rot="10800000">
            <a:off x="4435877" y="-361148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-17099" y="-144462"/>
            <a:ext cx="9161099" cy="5287962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6" name="AutoShape 10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307974" y="728058"/>
            <a:ext cx="85597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Заголовок 16"/>
          <p:cNvSpPr txBox="1">
            <a:spLocks/>
          </p:cNvSpPr>
          <p:nvPr/>
        </p:nvSpPr>
        <p:spPr>
          <a:xfrm>
            <a:off x="266466" y="68974"/>
            <a:ext cx="8701641" cy="377893"/>
          </a:xfrm>
          <a:prstGeom prst="rect">
            <a:avLst/>
          </a:prstGeom>
        </p:spPr>
        <p:txBody>
          <a:bodyPr vert="horz" lIns="62188" tIns="31094" rIns="62188" bIns="31094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ru-RU" sz="12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Архитектурный градостроительный</a:t>
            </a: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 форум в </a:t>
            </a:r>
            <a:r>
              <a:rPr lang="ru-RU" sz="2400" b="1" dirty="0" err="1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Заневском</a:t>
            </a: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 поселении</a:t>
            </a:r>
            <a:endParaRPr lang="ru-RU" sz="2400" b="1" dirty="0">
              <a:solidFill>
                <a:schemeClr val="accent2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pic>
        <p:nvPicPr>
          <p:cNvPr id="26" name="Picture 2" descr="C:\Users\vp_peskova\Pictures\leningradskyobla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" b="100000" l="0" r="100000">
                        <a14:foregroundMark x1="20350" y1="36610" x2="17100" y2="32154"/>
                        <a14:foregroundMark x1="12700" y1="26081" x2="3900" y2="36304"/>
                        <a14:foregroundMark x1="4550" y1="36741" x2="35400" y2="71997"/>
                        <a14:foregroundMark x1="35400" y1="71997" x2="62400" y2="89035"/>
                        <a14:foregroundMark x1="62900" y1="88598" x2="92750" y2="82350"/>
                        <a14:foregroundMark x1="92750" y1="81913" x2="91900" y2="51988"/>
                        <a14:foregroundMark x1="91900" y1="51988" x2="25100" y2="25033"/>
                        <a14:foregroundMark x1="25100" y1="25033" x2="11850" y2="26212"/>
                        <a14:foregroundMark x1="26250" y1="50502" x2="37450" y2="45042"/>
                        <a14:foregroundMark x1="37450" y1="43993" x2="36600" y2="43862"/>
                        <a14:foregroundMark x1="34900" y1="42377" x2="42050" y2="40454"/>
                        <a14:foregroundMark x1="11850" y1="28746" x2="26750" y2="41634"/>
                        <a14:foregroundMark x1="8450" y1="34076" x2="23050" y2="28440"/>
                        <a14:foregroundMark x1="24250" y1="31848" x2="21000" y2="39275"/>
                        <a14:foregroundMark x1="12000" y1="33202" x2="14200" y2="40760"/>
                        <a14:foregroundMark x1="14200" y1="40017" x2="26750" y2="40149"/>
                        <a14:foregroundMark x1="34750" y1="48449" x2="63400" y2="63871"/>
                        <a14:foregroundMark x1="64400" y1="64439" x2="80200" y2="79249"/>
                        <a14:foregroundMark x1="81550" y1="78943" x2="68650" y2="83268"/>
                        <a14:foregroundMark x1="81700" y1="70686" x2="83750" y2="77632"/>
                        <a14:foregroundMark x1="82900" y1="60900" x2="80200" y2="53779"/>
                        <a14:foregroundMark x1="63750" y1="83836" x2="55450" y2="83574"/>
                        <a14:foregroundMark x1="1500" y1="23853" x2="98850" y2="874"/>
                        <a14:foregroundMark x1="1000" y1="2796" x2="98500" y2="23853"/>
                        <a14:foregroundMark x1="5250" y1="7689" x2="70000" y2="23984"/>
                        <a14:foregroundMark x1="34250" y1="23984" x2="94400" y2="8301"/>
                        <a14:foregroundMark x1="850" y1="14985" x2="98850" y2="15684"/>
                        <a14:foregroundMark x1="16750" y1="20751" x2="86800" y2="21494"/>
                        <a14:foregroundMark x1="75450" y1="7864" x2="74400" y2="15116"/>
                        <a14:foregroundMark x1="98850" y1="13325" x2="99850" y2="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443" y="86440"/>
            <a:ext cx="368524" cy="4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861973"/>
            <a:ext cx="2864724" cy="194380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679"/>
          <a:stretch/>
        </p:blipFill>
        <p:spPr bwMode="auto">
          <a:xfrm>
            <a:off x="6285973" y="811779"/>
            <a:ext cx="2682134" cy="4095602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844259"/>
            <a:ext cx="2864723" cy="1945828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853090" y="781497"/>
            <a:ext cx="35283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Обсуждались:</a:t>
            </a:r>
          </a:p>
          <a:p>
            <a:pPr algn="ctr"/>
            <a:endParaRPr lang="ru-RU" sz="20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3283287" y="1194701"/>
            <a:ext cx="1663738" cy="15210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311798" y="1469565"/>
            <a:ext cx="16067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" algn="ctr">
              <a:spcAft>
                <a:spcPts val="0"/>
              </a:spcAft>
              <a:tabLst>
                <a:tab pos="900430" algn="l"/>
              </a:tabLst>
            </a:pP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развитие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Санкт-Петербургской </a:t>
            </a:r>
            <a:r>
              <a:rPr lang="ru-RU" sz="1400" dirty="0">
                <a:solidFill>
                  <a:schemeClr val="accent2"/>
                </a:solidFill>
                <a:latin typeface="Century Gothic" panose="020B0502020202020204" pitchFamily="34" charset="0"/>
              </a:rPr>
              <a:t>агломерации</a:t>
            </a:r>
            <a:endParaRPr lang="ru-RU" sz="1400" dirty="0" smtClean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4494304" y="2126684"/>
            <a:ext cx="1663738" cy="152106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533417" y="2302441"/>
            <a:ext cx="160671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" algn="ctr">
              <a:spcAft>
                <a:spcPts val="0"/>
              </a:spcAft>
              <a:tabLst>
                <a:tab pos="900430" algn="l"/>
              </a:tabLst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развития городской среды, </a:t>
            </a:r>
            <a:endParaRPr lang="ru-RU" sz="1400" dirty="0" smtClean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5715" algn="ctr">
              <a:spcAft>
                <a:spcPts val="0"/>
              </a:spcAft>
              <a:tabLst>
                <a:tab pos="900430" algn="l"/>
              </a:tabLst>
            </a:pP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роль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дизайн-кода</a:t>
            </a:r>
          </a:p>
        </p:txBody>
      </p:sp>
      <p:sp>
        <p:nvSpPr>
          <p:cNvPr id="33" name="Овал 32"/>
          <p:cNvSpPr/>
          <p:nvPr/>
        </p:nvSpPr>
        <p:spPr>
          <a:xfrm>
            <a:off x="3283287" y="3029106"/>
            <a:ext cx="1663738" cy="15210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283287" y="3291830"/>
            <a:ext cx="160671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" algn="ctr">
              <a:spcAft>
                <a:spcPts val="0"/>
              </a:spcAft>
              <a:tabLst>
                <a:tab pos="900430" algn="l"/>
              </a:tabLst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круглые столы с участием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студентов из </a:t>
            </a:r>
            <a:r>
              <a:rPr lang="ru-RU" sz="1400" dirty="0">
                <a:solidFill>
                  <a:schemeClr val="accent2"/>
                </a:solidFill>
                <a:latin typeface="Century Gothic" panose="020B0502020202020204" pitchFamily="34" charset="0"/>
              </a:rPr>
              <a:t>архитектурных ВУЗов</a:t>
            </a:r>
          </a:p>
        </p:txBody>
      </p:sp>
      <p:pic>
        <p:nvPicPr>
          <p:cNvPr id="2054" name="Picture 6" descr="https://www.zanevkaorg.ru/wp-content/uploads/2017/08/gerb_250mm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65" y="85380"/>
            <a:ext cx="354220" cy="42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68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ый треугольник 26"/>
          <p:cNvSpPr/>
          <p:nvPr/>
        </p:nvSpPr>
        <p:spPr>
          <a:xfrm>
            <a:off x="-1764162" y="2110270"/>
            <a:ext cx="9847169" cy="6066458"/>
          </a:xfrm>
          <a:prstGeom prst="rtTriangle">
            <a:avLst/>
          </a:prstGeom>
          <a:solidFill>
            <a:srgbClr val="A2D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Прямоугольный треугольник 23"/>
          <p:cNvSpPr/>
          <p:nvPr/>
        </p:nvSpPr>
        <p:spPr>
          <a:xfrm rot="10800000">
            <a:off x="-540236" y="-739301"/>
            <a:ext cx="11519315" cy="3176744"/>
          </a:xfrm>
          <a:prstGeom prst="rtTriangle">
            <a:avLst/>
          </a:prstGeom>
          <a:solidFill>
            <a:srgbClr val="D54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Прямоугольный треугольник 25"/>
          <p:cNvSpPr/>
          <p:nvPr/>
        </p:nvSpPr>
        <p:spPr>
          <a:xfrm rot="1433439">
            <a:off x="-3203901" y="5314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Прямоугольный треугольник 24"/>
          <p:cNvSpPr/>
          <p:nvPr/>
        </p:nvSpPr>
        <p:spPr>
          <a:xfrm rot="10800000">
            <a:off x="4283477" y="-515847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17099" y="-144462"/>
            <a:ext cx="9161099" cy="5287962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2" name="Заголовок 16"/>
          <p:cNvSpPr txBox="1">
            <a:spLocks/>
          </p:cNvSpPr>
          <p:nvPr/>
        </p:nvSpPr>
        <p:spPr>
          <a:xfrm>
            <a:off x="266466" y="68974"/>
            <a:ext cx="8701641" cy="377893"/>
          </a:xfrm>
          <a:prstGeom prst="rect">
            <a:avLst/>
          </a:prstGeom>
        </p:spPr>
        <p:txBody>
          <a:bodyPr vert="horz" lIns="62188" tIns="31094" rIns="62188" bIns="31094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ru-RU" sz="12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Взаимодействие с ведущими ВУЗами</a:t>
            </a:r>
            <a:endParaRPr lang="ru-RU" sz="2400" b="1" dirty="0">
              <a:solidFill>
                <a:schemeClr val="accent2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5" name="AutoShape 8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Picture 2" descr="C:\Users\vp_peskova\Pictures\leningradskyobla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" b="100000" l="0" r="100000">
                        <a14:foregroundMark x1="20350" y1="36610" x2="17100" y2="32154"/>
                        <a14:foregroundMark x1="12700" y1="26081" x2="3900" y2="36304"/>
                        <a14:foregroundMark x1="4550" y1="36741" x2="35400" y2="71997"/>
                        <a14:foregroundMark x1="35400" y1="71997" x2="62400" y2="89035"/>
                        <a14:foregroundMark x1="62900" y1="88598" x2="92750" y2="82350"/>
                        <a14:foregroundMark x1="92750" y1="81913" x2="91900" y2="51988"/>
                        <a14:foregroundMark x1="91900" y1="51988" x2="25100" y2="25033"/>
                        <a14:foregroundMark x1="25100" y1="25033" x2="11850" y2="26212"/>
                        <a14:foregroundMark x1="26250" y1="50502" x2="37450" y2="45042"/>
                        <a14:foregroundMark x1="37450" y1="43993" x2="36600" y2="43862"/>
                        <a14:foregroundMark x1="34900" y1="42377" x2="42050" y2="40454"/>
                        <a14:foregroundMark x1="11850" y1="28746" x2="26750" y2="41634"/>
                        <a14:foregroundMark x1="8450" y1="34076" x2="23050" y2="28440"/>
                        <a14:foregroundMark x1="24250" y1="31848" x2="21000" y2="39275"/>
                        <a14:foregroundMark x1="12000" y1="33202" x2="14200" y2="40760"/>
                        <a14:foregroundMark x1="14200" y1="40017" x2="26750" y2="40149"/>
                        <a14:foregroundMark x1="34750" y1="48449" x2="63400" y2="63871"/>
                        <a14:foregroundMark x1="64400" y1="64439" x2="80200" y2="79249"/>
                        <a14:foregroundMark x1="81550" y1="78943" x2="68650" y2="83268"/>
                        <a14:foregroundMark x1="81700" y1="70686" x2="83750" y2="77632"/>
                        <a14:foregroundMark x1="82900" y1="60900" x2="80200" y2="53779"/>
                        <a14:foregroundMark x1="63750" y1="83836" x2="55450" y2="83574"/>
                        <a14:foregroundMark x1="1500" y1="23853" x2="98850" y2="874"/>
                        <a14:foregroundMark x1="1000" y1="2796" x2="98500" y2="23853"/>
                        <a14:foregroundMark x1="5250" y1="7689" x2="70000" y2="23984"/>
                        <a14:foregroundMark x1="34250" y1="23984" x2="94400" y2="8301"/>
                        <a14:foregroundMark x1="850" y1="14985" x2="98850" y2="15684"/>
                        <a14:foregroundMark x1="16750" y1="20751" x2="86800" y2="21494"/>
                        <a14:foregroundMark x1="75450" y1="7864" x2="74400" y2="15116"/>
                        <a14:foregroundMark x1="98850" y1="13325" x2="99850" y2="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443" y="86440"/>
            <a:ext cx="368524" cy="4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Прямая соединительная линия 27"/>
          <p:cNvCxnSpPr/>
          <p:nvPr/>
        </p:nvCxnSpPr>
        <p:spPr>
          <a:xfrm>
            <a:off x="1222375" y="617536"/>
            <a:ext cx="738082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46" y="2248624"/>
            <a:ext cx="2588796" cy="1330802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654397" y="2609930"/>
            <a:ext cx="43975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Проекты благоустройства: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Территории у памятника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А.Н.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Кирпичникова</a:t>
            </a:r>
            <a:endParaRPr lang="ru-RU" sz="1000" dirty="0" smtClean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Территории у д.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Княщина</a:t>
            </a:r>
            <a:endParaRPr lang="ru-RU" sz="1000" dirty="0" smtClean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Волховской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межрайонной больницы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6398" y="617538"/>
            <a:ext cx="439757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Создание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паспортов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3 улиц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в г. Гатчина: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Пр-кт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25 Октября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Соборная улица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Ул. Чкалова</a:t>
            </a:r>
          </a:p>
        </p:txBody>
      </p:sp>
      <p:sp>
        <p:nvSpPr>
          <p:cNvPr id="21" name="Стрелка вниз 20"/>
          <p:cNvSpPr/>
          <p:nvPr/>
        </p:nvSpPr>
        <p:spPr>
          <a:xfrm rot="16200000">
            <a:off x="3686958" y="1314772"/>
            <a:ext cx="599200" cy="582758"/>
          </a:xfrm>
          <a:prstGeom prst="downArrow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 rot="5400000">
            <a:off x="3686958" y="2947770"/>
            <a:ext cx="599200" cy="582758"/>
          </a:xfrm>
          <a:prstGeom prst="down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" t="33165" r="11607" b="37249"/>
          <a:stretch/>
        </p:blipFill>
        <p:spPr bwMode="auto">
          <a:xfrm>
            <a:off x="4418848" y="1142495"/>
            <a:ext cx="4633120" cy="936104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812" y="3611205"/>
            <a:ext cx="2160638" cy="14949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01" y="3611205"/>
            <a:ext cx="2201392" cy="1494928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92"/>
          <a:stretch/>
        </p:blipFill>
        <p:spPr bwMode="auto">
          <a:xfrm>
            <a:off x="2412761" y="3628618"/>
            <a:ext cx="1282418" cy="745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958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ый треугольник 18"/>
          <p:cNvSpPr/>
          <p:nvPr/>
        </p:nvSpPr>
        <p:spPr>
          <a:xfrm>
            <a:off x="-1764162" y="2110270"/>
            <a:ext cx="9847169" cy="6066458"/>
          </a:xfrm>
          <a:prstGeom prst="rtTriangle">
            <a:avLst/>
          </a:prstGeom>
          <a:solidFill>
            <a:srgbClr val="A2D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Прямоугольный треугольник 17"/>
          <p:cNvSpPr/>
          <p:nvPr/>
        </p:nvSpPr>
        <p:spPr>
          <a:xfrm rot="1433439">
            <a:off x="-3203901" y="5314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Прямоугольный треугольник 14"/>
          <p:cNvSpPr/>
          <p:nvPr/>
        </p:nvSpPr>
        <p:spPr>
          <a:xfrm rot="10800000">
            <a:off x="-540236" y="-739301"/>
            <a:ext cx="11519315" cy="3176744"/>
          </a:xfrm>
          <a:prstGeom prst="rtTriangle">
            <a:avLst/>
          </a:prstGeom>
          <a:solidFill>
            <a:srgbClr val="D54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Прямоугольный треугольник 15"/>
          <p:cNvSpPr/>
          <p:nvPr/>
        </p:nvSpPr>
        <p:spPr>
          <a:xfrm rot="10800000">
            <a:off x="4283477" y="-515847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17099" y="-144462"/>
            <a:ext cx="9161099" cy="5287962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2" name="Заголовок 16"/>
          <p:cNvSpPr txBox="1">
            <a:spLocks/>
          </p:cNvSpPr>
          <p:nvPr/>
        </p:nvSpPr>
        <p:spPr>
          <a:xfrm>
            <a:off x="266466" y="68974"/>
            <a:ext cx="8701641" cy="377893"/>
          </a:xfrm>
          <a:prstGeom prst="rect">
            <a:avLst/>
          </a:prstGeom>
        </p:spPr>
        <p:txBody>
          <a:bodyPr vert="horz" lIns="62188" tIns="31094" rIns="62188" bIns="31094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ru-RU" sz="12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Секция Ленинградской области </a:t>
            </a: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при Союзе архитекторов СПб</a:t>
            </a:r>
            <a:endParaRPr lang="ru-RU" sz="2400" b="1" dirty="0">
              <a:solidFill>
                <a:schemeClr val="accent2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5" name="AutoShape 8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Picture 2" descr="C:\Users\vp_peskova\Pictures\leningradskyobla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1" b="100000" l="0" r="100000">
                        <a14:foregroundMark x1="20350" y1="36610" x2="17100" y2="32154"/>
                        <a14:foregroundMark x1="12700" y1="26081" x2="3900" y2="36304"/>
                        <a14:foregroundMark x1="4550" y1="36741" x2="35400" y2="71997"/>
                        <a14:foregroundMark x1="35400" y1="71997" x2="62400" y2="89035"/>
                        <a14:foregroundMark x1="62900" y1="88598" x2="92750" y2="82350"/>
                        <a14:foregroundMark x1="92750" y1="81913" x2="91900" y2="51988"/>
                        <a14:foregroundMark x1="91900" y1="51988" x2="25100" y2="25033"/>
                        <a14:foregroundMark x1="25100" y1="25033" x2="11850" y2="26212"/>
                        <a14:foregroundMark x1="26250" y1="50502" x2="37450" y2="45042"/>
                        <a14:foregroundMark x1="37450" y1="43993" x2="36600" y2="43862"/>
                        <a14:foregroundMark x1="34900" y1="42377" x2="42050" y2="40454"/>
                        <a14:foregroundMark x1="11850" y1="28746" x2="26750" y2="41634"/>
                        <a14:foregroundMark x1="8450" y1="34076" x2="23050" y2="28440"/>
                        <a14:foregroundMark x1="24250" y1="31848" x2="21000" y2="39275"/>
                        <a14:foregroundMark x1="12000" y1="33202" x2="14200" y2="40760"/>
                        <a14:foregroundMark x1="14200" y1="40017" x2="26750" y2="40149"/>
                        <a14:foregroundMark x1="34750" y1="48449" x2="63400" y2="63871"/>
                        <a14:foregroundMark x1="64400" y1="64439" x2="80200" y2="79249"/>
                        <a14:foregroundMark x1="81550" y1="78943" x2="68650" y2="83268"/>
                        <a14:foregroundMark x1="81700" y1="70686" x2="83750" y2="77632"/>
                        <a14:foregroundMark x1="82900" y1="60900" x2="80200" y2="53779"/>
                        <a14:foregroundMark x1="63750" y1="83836" x2="55450" y2="83574"/>
                        <a14:foregroundMark x1="1500" y1="23853" x2="98850" y2="874"/>
                        <a14:foregroundMark x1="1000" y1="2796" x2="98500" y2="23853"/>
                        <a14:foregroundMark x1="5250" y1="7689" x2="70000" y2="23984"/>
                        <a14:foregroundMark x1="34250" y1="23984" x2="94400" y2="8301"/>
                        <a14:foregroundMark x1="850" y1="14985" x2="98850" y2="15684"/>
                        <a14:foregroundMark x1="16750" y1="20751" x2="86800" y2="21494"/>
                        <a14:foregroundMark x1="75450" y1="7864" x2="74400" y2="15116"/>
                        <a14:foregroundMark x1="98850" y1="13325" x2="99850" y2="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443" y="86440"/>
            <a:ext cx="368524" cy="4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Прямая соединительная линия 27"/>
          <p:cNvCxnSpPr/>
          <p:nvPr/>
        </p:nvCxnSpPr>
        <p:spPr>
          <a:xfrm flipV="1">
            <a:off x="457708" y="755480"/>
            <a:ext cx="8223068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0" y="769938"/>
            <a:ext cx="4932040" cy="4130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2915" indent="-457200" algn="ctr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900430" algn="l"/>
              </a:tabLst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Создана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секция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Ленинградской области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в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Союзе архитекторов России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под руководством главного архитектора </a:t>
            </a:r>
            <a:b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Ленинградской области</a:t>
            </a:r>
          </a:p>
          <a:p>
            <a:pPr marL="462915" indent="-457200" algn="ctr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900430" algn="l"/>
              </a:tabLst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Выдвижение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в члены Правления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Сергея Ивановича Лутченко – главного архитектора Ленинградской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области. В 2023 году статус будет окончательно присвоен.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56" y="890687"/>
            <a:ext cx="3928051" cy="3928051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 descr="https://arben-textile.ru/upload/medialibrary/469/4691369ae27c60822aca1928ed7546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3928232"/>
            <a:ext cx="795707" cy="89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57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ый треугольник 16"/>
          <p:cNvSpPr/>
          <p:nvPr/>
        </p:nvSpPr>
        <p:spPr>
          <a:xfrm>
            <a:off x="-1764162" y="2110270"/>
            <a:ext cx="9847169" cy="6066458"/>
          </a:xfrm>
          <a:prstGeom prst="rtTriangle">
            <a:avLst/>
          </a:prstGeom>
          <a:solidFill>
            <a:srgbClr val="A2D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Прямоугольный треугольник 15"/>
          <p:cNvSpPr/>
          <p:nvPr/>
        </p:nvSpPr>
        <p:spPr>
          <a:xfrm rot="1433439">
            <a:off x="-3203901" y="5314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Прямоугольный треугольник 13"/>
          <p:cNvSpPr/>
          <p:nvPr/>
        </p:nvSpPr>
        <p:spPr>
          <a:xfrm rot="10800000">
            <a:off x="-540236" y="-739301"/>
            <a:ext cx="11519315" cy="3176744"/>
          </a:xfrm>
          <a:prstGeom prst="rtTriangle">
            <a:avLst/>
          </a:prstGeom>
          <a:solidFill>
            <a:srgbClr val="D54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Прямоугольный треугольник 14"/>
          <p:cNvSpPr/>
          <p:nvPr/>
        </p:nvSpPr>
        <p:spPr>
          <a:xfrm rot="10800000">
            <a:off x="4283477" y="-515847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50222" y="-138500"/>
            <a:ext cx="9302742" cy="5287962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2" name="Заголовок 16"/>
          <p:cNvSpPr txBox="1">
            <a:spLocks/>
          </p:cNvSpPr>
          <p:nvPr/>
        </p:nvSpPr>
        <p:spPr>
          <a:xfrm>
            <a:off x="179508" y="130323"/>
            <a:ext cx="8701641" cy="377893"/>
          </a:xfrm>
          <a:prstGeom prst="rect">
            <a:avLst/>
          </a:prstGeom>
        </p:spPr>
        <p:txBody>
          <a:bodyPr vert="horz" lIns="62188" tIns="31094" rIns="62188" bIns="31094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Методические рекомендации</a:t>
            </a:r>
            <a:endParaRPr lang="ru-RU" sz="2400" b="1" dirty="0">
              <a:solidFill>
                <a:schemeClr val="accent2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6" name="AutoShape 10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Picture 2" descr="C:\Users\vp_peskova\Pictures\leningradskyobla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" b="100000" l="0" r="100000">
                        <a14:foregroundMark x1="20350" y1="36610" x2="17100" y2="32154"/>
                        <a14:foregroundMark x1="12700" y1="26081" x2="3900" y2="36304"/>
                        <a14:foregroundMark x1="4550" y1="36741" x2="35400" y2="71997"/>
                        <a14:foregroundMark x1="35400" y1="71997" x2="62400" y2="89035"/>
                        <a14:foregroundMark x1="62900" y1="88598" x2="92750" y2="82350"/>
                        <a14:foregroundMark x1="92750" y1="81913" x2="91900" y2="51988"/>
                        <a14:foregroundMark x1="91900" y1="51988" x2="25100" y2="25033"/>
                        <a14:foregroundMark x1="25100" y1="25033" x2="11850" y2="26212"/>
                        <a14:foregroundMark x1="26250" y1="50502" x2="37450" y2="45042"/>
                        <a14:foregroundMark x1="37450" y1="43993" x2="36600" y2="43862"/>
                        <a14:foregroundMark x1="34900" y1="42377" x2="42050" y2="40454"/>
                        <a14:foregroundMark x1="11850" y1="28746" x2="26750" y2="41634"/>
                        <a14:foregroundMark x1="8450" y1="34076" x2="23050" y2="28440"/>
                        <a14:foregroundMark x1="24250" y1="31848" x2="21000" y2="39275"/>
                        <a14:foregroundMark x1="12000" y1="33202" x2="14200" y2="40760"/>
                        <a14:foregroundMark x1="14200" y1="40017" x2="26750" y2="40149"/>
                        <a14:foregroundMark x1="34750" y1="48449" x2="63400" y2="63871"/>
                        <a14:foregroundMark x1="64400" y1="64439" x2="80200" y2="79249"/>
                        <a14:foregroundMark x1="81550" y1="78943" x2="68650" y2="83268"/>
                        <a14:foregroundMark x1="81700" y1="70686" x2="83750" y2="77632"/>
                        <a14:foregroundMark x1="82900" y1="60900" x2="80200" y2="53779"/>
                        <a14:foregroundMark x1="63750" y1="83836" x2="55450" y2="83574"/>
                        <a14:foregroundMark x1="1500" y1="23853" x2="98850" y2="874"/>
                        <a14:foregroundMark x1="1000" y1="2796" x2="98500" y2="23853"/>
                        <a14:foregroundMark x1="5250" y1="7689" x2="70000" y2="23984"/>
                        <a14:foregroundMark x1="34250" y1="23984" x2="94400" y2="8301"/>
                        <a14:foregroundMark x1="850" y1="14985" x2="98850" y2="15684"/>
                        <a14:foregroundMark x1="16750" y1="20751" x2="86800" y2="21494"/>
                        <a14:foregroundMark x1="75450" y1="7864" x2="74400" y2="15116"/>
                        <a14:foregroundMark x1="98850" y1="13325" x2="99850" y2="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443" y="86440"/>
            <a:ext cx="368524" cy="4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Прямая соединительная линия 27"/>
          <p:cNvCxnSpPr/>
          <p:nvPr/>
        </p:nvCxnSpPr>
        <p:spPr>
          <a:xfrm>
            <a:off x="1547664" y="555526"/>
            <a:ext cx="6264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-57336" y="3635394"/>
            <a:ext cx="920133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" algn="ctr">
              <a:lnSpc>
                <a:spcPct val="115000"/>
              </a:lnSpc>
              <a:spcAft>
                <a:spcPts val="1200"/>
              </a:spcAft>
              <a:tabLst>
                <a:tab pos="900430" algn="l"/>
              </a:tabLst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по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разработке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Стандарта оформления и размещения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информационных  конструкций на фасадах зданий и в населенных пунктах муниципальных образований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Ленинградской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области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2" name="Рисунок 3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1" b="5631"/>
          <a:stretch/>
        </p:blipFill>
        <p:spPr bwMode="auto">
          <a:xfrm>
            <a:off x="4741" y="589052"/>
            <a:ext cx="4525585" cy="3046342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33" name="Рисунок 32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8" b="4853"/>
          <a:stretch/>
        </p:blipFill>
        <p:spPr bwMode="auto">
          <a:xfrm>
            <a:off x="4604031" y="589052"/>
            <a:ext cx="4413988" cy="3046342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9367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7" r="6654" b="8007"/>
          <a:stretch/>
        </p:blipFill>
        <p:spPr bwMode="auto">
          <a:xfrm>
            <a:off x="6300192" y="1701535"/>
            <a:ext cx="2843808" cy="166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1"/>
            <a:ext cx="2843809" cy="170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b="12786"/>
          <a:stretch/>
        </p:blipFill>
        <p:spPr bwMode="auto">
          <a:xfrm>
            <a:off x="6709228" y="3371147"/>
            <a:ext cx="2434773" cy="177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881" y="1707654"/>
            <a:ext cx="2978311" cy="166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69356"/>
            <a:ext cx="2267743" cy="1774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"/>
          <a:stretch/>
        </p:blipFill>
        <p:spPr bwMode="auto">
          <a:xfrm>
            <a:off x="4427984" y="3371148"/>
            <a:ext cx="2281244" cy="177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371148"/>
            <a:ext cx="2160240" cy="177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56"/>
          <a:stretch/>
        </p:blipFill>
        <p:spPr bwMode="auto">
          <a:xfrm>
            <a:off x="-9851" y="1707654"/>
            <a:ext cx="3331732" cy="166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881" y="0"/>
            <a:ext cx="2978311" cy="170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321880" cy="170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-33068" y="-1"/>
            <a:ext cx="9177067" cy="5157425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6F218C3-68F5-4E0B-B90D-8FA6CCF221C5}"/>
              </a:ext>
            </a:extLst>
          </p:cNvPr>
          <p:cNvSpPr txBox="1"/>
          <p:nvPr/>
        </p:nvSpPr>
        <p:spPr>
          <a:xfrm>
            <a:off x="727122" y="1273837"/>
            <a:ext cx="7848872" cy="2525008"/>
          </a:xfrm>
          <a:prstGeom prst="rect">
            <a:avLst/>
          </a:prstGeom>
          <a:noFill/>
        </p:spPr>
        <p:txBody>
          <a:bodyPr wrap="square" lIns="62188" tIns="31094" rIns="62188" bIns="31094">
            <a:spAutoFit/>
          </a:bodyPr>
          <a:lstStyle/>
          <a:p>
            <a:pPr lvl="0" algn="ctr"/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Times New Roman" panose="02020603050405020304" pitchFamily="18" charset="0"/>
                <a:sym typeface="Century Gothic"/>
              </a:rPr>
              <a:t>Об основных </a:t>
            </a:r>
          </a:p>
          <a:p>
            <a:pPr lvl="0" algn="ctr"/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Times New Roman" panose="02020603050405020304" pitchFamily="18" charset="0"/>
                <a:sym typeface="Century Gothic"/>
              </a:rPr>
              <a:t>направлениях </a:t>
            </a:r>
          </a:p>
          <a:p>
            <a:pPr lvl="0"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Times New Roman" panose="02020603050405020304" pitchFamily="18" charset="0"/>
                <a:sym typeface="Century Gothic"/>
              </a:rPr>
              <a:t>архитектурно-градостроительной деятельности </a:t>
            </a:r>
          </a:p>
          <a:p>
            <a:pPr lvl="0" algn="ctr"/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Times New Roman" panose="02020603050405020304" pitchFamily="18" charset="0"/>
                <a:sym typeface="Century Gothic"/>
              </a:rPr>
              <a:t>в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Times New Roman" panose="02020603050405020304" pitchFamily="18" charset="0"/>
                <a:sym typeface="Century Gothic"/>
              </a:rPr>
              <a:t>2023 году</a:t>
            </a:r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Century Gothic"/>
              <a:cs typeface="Times New Roman" panose="02020603050405020304" pitchFamily="18" charset="0"/>
              <a:sym typeface="Century Gothic"/>
            </a:endParaRPr>
          </a:p>
        </p:txBody>
      </p:sp>
      <p:pic>
        <p:nvPicPr>
          <p:cNvPr id="9" name="Picture 2" descr="C:\Users\vp_peskova\Pictures\leningradskyoblast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31" b="100000" l="0" r="100000">
                        <a14:foregroundMark x1="20350" y1="36610" x2="17100" y2="32154"/>
                        <a14:foregroundMark x1="12700" y1="26081" x2="3900" y2="36304"/>
                        <a14:foregroundMark x1="4550" y1="36741" x2="35400" y2="71997"/>
                        <a14:foregroundMark x1="35400" y1="71997" x2="62400" y2="89035"/>
                        <a14:foregroundMark x1="62900" y1="88598" x2="92750" y2="82350"/>
                        <a14:foregroundMark x1="92750" y1="81913" x2="91900" y2="51988"/>
                        <a14:foregroundMark x1="91900" y1="51988" x2="25100" y2="25033"/>
                        <a14:foregroundMark x1="25100" y1="25033" x2="11850" y2="26212"/>
                        <a14:foregroundMark x1="26250" y1="50502" x2="37450" y2="45042"/>
                        <a14:foregroundMark x1="37450" y1="43993" x2="36600" y2="43862"/>
                        <a14:foregroundMark x1="34900" y1="42377" x2="42050" y2="40454"/>
                        <a14:foregroundMark x1="11850" y1="28746" x2="26750" y2="41634"/>
                        <a14:foregroundMark x1="8450" y1="34076" x2="23050" y2="28440"/>
                        <a14:foregroundMark x1="24250" y1="31848" x2="21000" y2="39275"/>
                        <a14:foregroundMark x1="12000" y1="33202" x2="14200" y2="40760"/>
                        <a14:foregroundMark x1="14200" y1="40017" x2="26750" y2="40149"/>
                        <a14:foregroundMark x1="34750" y1="48449" x2="63400" y2="63871"/>
                        <a14:foregroundMark x1="64400" y1="64439" x2="80200" y2="79249"/>
                        <a14:foregroundMark x1="81550" y1="78943" x2="68650" y2="83268"/>
                        <a14:foregroundMark x1="81700" y1="70686" x2="83750" y2="77632"/>
                        <a14:foregroundMark x1="82900" y1="60900" x2="80200" y2="53779"/>
                        <a14:foregroundMark x1="63750" y1="83836" x2="55450" y2="83574"/>
                        <a14:foregroundMark x1="1500" y1="23853" x2="98850" y2="874"/>
                        <a14:foregroundMark x1="1000" y1="2796" x2="98500" y2="23853"/>
                        <a14:foregroundMark x1="5250" y1="7689" x2="70000" y2="23984"/>
                        <a14:foregroundMark x1="34250" y1="23984" x2="94400" y2="8301"/>
                        <a14:foregroundMark x1="850" y1="14985" x2="98850" y2="15684"/>
                        <a14:foregroundMark x1="16750" y1="20751" x2="86800" y2="21494"/>
                        <a14:foregroundMark x1="75450" y1="7864" x2="74400" y2="15116"/>
                        <a14:foregroundMark x1="98850" y1="13325" x2="99850" y2="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456" y="123478"/>
            <a:ext cx="368524" cy="4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0700B3ED-7B20-408D-986C-0005C6EED17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004" y="169517"/>
            <a:ext cx="1656184" cy="32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5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ый треугольник 16"/>
          <p:cNvSpPr/>
          <p:nvPr/>
        </p:nvSpPr>
        <p:spPr>
          <a:xfrm>
            <a:off x="-1764162" y="2110270"/>
            <a:ext cx="9847169" cy="6066458"/>
          </a:xfrm>
          <a:prstGeom prst="rtTriangle">
            <a:avLst/>
          </a:prstGeom>
          <a:solidFill>
            <a:srgbClr val="A2D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Прямоугольный треугольник 15"/>
          <p:cNvSpPr/>
          <p:nvPr/>
        </p:nvSpPr>
        <p:spPr>
          <a:xfrm rot="1433439">
            <a:off x="-3203901" y="5314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Прямоугольный треугольник 13"/>
          <p:cNvSpPr/>
          <p:nvPr/>
        </p:nvSpPr>
        <p:spPr>
          <a:xfrm rot="10800000">
            <a:off x="-540236" y="-739301"/>
            <a:ext cx="11519315" cy="3176744"/>
          </a:xfrm>
          <a:prstGeom prst="rtTriangle">
            <a:avLst/>
          </a:prstGeom>
          <a:solidFill>
            <a:srgbClr val="D54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Прямоугольный треугольник 14"/>
          <p:cNvSpPr/>
          <p:nvPr/>
        </p:nvSpPr>
        <p:spPr>
          <a:xfrm rot="10800000">
            <a:off x="4283477" y="-515847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50222" y="-76813"/>
            <a:ext cx="9374750" cy="5287962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2" name="Заголовок 16"/>
          <p:cNvSpPr txBox="1">
            <a:spLocks/>
          </p:cNvSpPr>
          <p:nvPr/>
        </p:nvSpPr>
        <p:spPr>
          <a:xfrm>
            <a:off x="179508" y="130323"/>
            <a:ext cx="8701641" cy="377893"/>
          </a:xfrm>
          <a:prstGeom prst="rect">
            <a:avLst/>
          </a:prstGeom>
        </p:spPr>
        <p:txBody>
          <a:bodyPr vert="horz" lIns="62188" tIns="31094" rIns="62188" bIns="31094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Концепция пространственного развития МО ЛО</a:t>
            </a:r>
            <a:endParaRPr lang="ru-RU" sz="2400" b="1" dirty="0">
              <a:solidFill>
                <a:schemeClr val="accent2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6" name="AutoShape 10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27F3E45A-B5DF-47D0-99E3-E320691557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7678273" cy="5505071"/>
          </a:xfrm>
          <a:prstGeom prst="rect">
            <a:avLst/>
          </a:prstGeom>
        </p:spPr>
      </p:pic>
      <p:sp>
        <p:nvSpPr>
          <p:cNvPr id="7" name="AutoShape 12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Picture 2" descr="C:\Users\vp_peskova\Pictures\leningradskyobla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1" b="100000" l="0" r="100000">
                        <a14:foregroundMark x1="20350" y1="36610" x2="17100" y2="32154"/>
                        <a14:foregroundMark x1="12700" y1="26081" x2="3900" y2="36304"/>
                        <a14:foregroundMark x1="4550" y1="36741" x2="35400" y2="71997"/>
                        <a14:foregroundMark x1="35400" y1="71997" x2="62400" y2="89035"/>
                        <a14:foregroundMark x1="62900" y1="88598" x2="92750" y2="82350"/>
                        <a14:foregroundMark x1="92750" y1="81913" x2="91900" y2="51988"/>
                        <a14:foregroundMark x1="91900" y1="51988" x2="25100" y2="25033"/>
                        <a14:foregroundMark x1="25100" y1="25033" x2="11850" y2="26212"/>
                        <a14:foregroundMark x1="26250" y1="50502" x2="37450" y2="45042"/>
                        <a14:foregroundMark x1="37450" y1="43993" x2="36600" y2="43862"/>
                        <a14:foregroundMark x1="34900" y1="42377" x2="42050" y2="40454"/>
                        <a14:foregroundMark x1="11850" y1="28746" x2="26750" y2="41634"/>
                        <a14:foregroundMark x1="8450" y1="34076" x2="23050" y2="28440"/>
                        <a14:foregroundMark x1="24250" y1="31848" x2="21000" y2="39275"/>
                        <a14:foregroundMark x1="12000" y1="33202" x2="14200" y2="40760"/>
                        <a14:foregroundMark x1="14200" y1="40017" x2="26750" y2="40149"/>
                        <a14:foregroundMark x1="34750" y1="48449" x2="63400" y2="63871"/>
                        <a14:foregroundMark x1="64400" y1="64439" x2="80200" y2="79249"/>
                        <a14:foregroundMark x1="81550" y1="78943" x2="68650" y2="83268"/>
                        <a14:foregroundMark x1="81700" y1="70686" x2="83750" y2="77632"/>
                        <a14:foregroundMark x1="82900" y1="60900" x2="80200" y2="53779"/>
                        <a14:foregroundMark x1="63750" y1="83836" x2="55450" y2="83574"/>
                        <a14:foregroundMark x1="1500" y1="23853" x2="98850" y2="874"/>
                        <a14:foregroundMark x1="1000" y1="2796" x2="98500" y2="23853"/>
                        <a14:foregroundMark x1="5250" y1="7689" x2="70000" y2="23984"/>
                        <a14:foregroundMark x1="34250" y1="23984" x2="94400" y2="8301"/>
                        <a14:foregroundMark x1="850" y1="14985" x2="98850" y2="15684"/>
                        <a14:foregroundMark x1="16750" y1="20751" x2="86800" y2="21494"/>
                        <a14:foregroundMark x1="75450" y1="7864" x2="74400" y2="15116"/>
                        <a14:foregroundMark x1="98850" y1="13325" x2="99850" y2="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443" y="86440"/>
            <a:ext cx="368524" cy="4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Прямая соединительная линия 27"/>
          <p:cNvCxnSpPr/>
          <p:nvPr/>
        </p:nvCxnSpPr>
        <p:spPr>
          <a:xfrm>
            <a:off x="612775" y="508216"/>
            <a:ext cx="78476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/>
          <p:cNvSpPr>
            <a:spLocks noGrp="1"/>
          </p:cNvSpPr>
          <p:nvPr>
            <p:ph idx="1"/>
          </p:nvPr>
        </p:nvSpPr>
        <p:spPr>
          <a:xfrm>
            <a:off x="-222201" y="508533"/>
            <a:ext cx="9505056" cy="4169692"/>
          </a:xfrm>
        </p:spPr>
        <p:txBody>
          <a:bodyPr>
            <a:noAutofit/>
          </a:bodyPr>
          <a:lstStyle/>
          <a:p>
            <a:pPr marL="0" lvl="0" indent="0" algn="ctr" fontAlgn="base">
              <a:spcBef>
                <a:spcPts val="0"/>
              </a:spcBef>
              <a:buNone/>
            </a:pPr>
            <a:r>
              <a:rPr lang="ru-RU" sz="175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1) «Мастер-план </a:t>
            </a:r>
            <a:r>
              <a:rPr lang="ru-RU" sz="17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территории в границах объекта культурного </a:t>
            </a:r>
            <a:r>
              <a:rPr lang="ru-RU" sz="175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наследия</a:t>
            </a:r>
          </a:p>
          <a:p>
            <a:pPr marL="0" lvl="0" indent="0" algn="ctr" fontAlgn="base">
              <a:spcBef>
                <a:spcPts val="0"/>
              </a:spcBef>
              <a:buNone/>
            </a:pPr>
            <a:r>
              <a:rPr lang="ru-RU" sz="175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регионального </a:t>
            </a:r>
            <a:r>
              <a:rPr lang="ru-RU" sz="17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значения достопримечательное </a:t>
            </a:r>
            <a:r>
              <a:rPr lang="ru-RU" sz="175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место</a:t>
            </a:r>
          </a:p>
          <a:p>
            <a:pPr marL="0" lvl="0" indent="0" algn="ctr" fontAlgn="base">
              <a:spcBef>
                <a:spcPts val="0"/>
              </a:spcBef>
              <a:buNone/>
            </a:pPr>
            <a:r>
              <a:rPr lang="ru-RU" sz="175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«Поселение </a:t>
            </a:r>
            <a:r>
              <a:rPr lang="ru-RU" sz="175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Старая Ладога</a:t>
            </a:r>
            <a:r>
              <a:rPr lang="ru-RU" sz="175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»</a:t>
            </a:r>
          </a:p>
          <a:p>
            <a:pPr marL="0" lvl="0" indent="0" algn="ctr" fontAlgn="base">
              <a:spcBef>
                <a:spcPts val="0"/>
              </a:spcBef>
              <a:buNone/>
            </a:pPr>
            <a:endParaRPr lang="ru-RU" sz="1750" dirty="0" smtClean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 marL="0" lvl="0" indent="0" algn="ctr" fontAlgn="base">
              <a:spcBef>
                <a:spcPts val="0"/>
              </a:spcBef>
              <a:buNone/>
            </a:pPr>
            <a:r>
              <a:rPr lang="ru-RU" sz="175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2) «Мастер-план </a:t>
            </a:r>
            <a:r>
              <a:rPr lang="ru-RU" sz="17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исторического поселения регионального </a:t>
            </a:r>
            <a:r>
              <a:rPr lang="ru-RU" sz="175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значения</a:t>
            </a:r>
            <a:r>
              <a:rPr lang="ru-RU" sz="17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/>
            </a:r>
            <a:br>
              <a:rPr lang="ru-RU" sz="17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</a:br>
            <a:r>
              <a:rPr lang="ru-RU" sz="17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с численностью от 5 до 15 тыс. человек</a:t>
            </a:r>
            <a:r>
              <a:rPr lang="ru-RU" sz="175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»:</a:t>
            </a:r>
            <a:endParaRPr lang="ru-RU" sz="175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 lvl="0" algn="ctr" fontAlgn="base">
              <a:spcBef>
                <a:spcPts val="0"/>
              </a:spcBef>
            </a:pPr>
            <a:r>
              <a:rPr lang="ru-RU" sz="175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город </a:t>
            </a:r>
            <a:r>
              <a:rPr lang="ru-RU" sz="175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Ивангород</a:t>
            </a:r>
          </a:p>
          <a:p>
            <a:pPr lvl="0" algn="ctr" fontAlgn="base">
              <a:spcBef>
                <a:spcPts val="0"/>
              </a:spcBef>
            </a:pPr>
            <a:r>
              <a:rPr lang="ru-RU" sz="175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город Шлиссельбург</a:t>
            </a:r>
          </a:p>
          <a:p>
            <a:pPr lvl="0" algn="ctr" fontAlgn="base">
              <a:spcBef>
                <a:spcPts val="0"/>
              </a:spcBef>
            </a:pPr>
            <a:r>
              <a:rPr lang="ru-RU" sz="175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город </a:t>
            </a:r>
            <a:r>
              <a:rPr lang="ru-RU" sz="175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Новая </a:t>
            </a:r>
            <a:r>
              <a:rPr lang="ru-RU" sz="175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Ладога</a:t>
            </a:r>
          </a:p>
          <a:p>
            <a:pPr lvl="0" algn="ctr" fontAlgn="base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ru-RU" sz="175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 marL="0" indent="0" algn="ctr" fontAlgn="base">
              <a:spcBef>
                <a:spcPts val="0"/>
              </a:spcBef>
              <a:buNone/>
            </a:pPr>
            <a:r>
              <a:rPr lang="ru-RU" sz="175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3) «Мастер-план </a:t>
            </a:r>
            <a:r>
              <a:rPr lang="ru-RU" sz="17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исторического поселения федерального </a:t>
            </a:r>
            <a:r>
              <a:rPr lang="ru-RU" sz="175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значения</a:t>
            </a:r>
            <a:r>
              <a:rPr lang="ru-RU" sz="17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/>
            </a:r>
            <a:br>
              <a:rPr lang="ru-RU" sz="17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</a:br>
            <a:r>
              <a:rPr lang="ru-RU" sz="17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с численностью населения от 50 до 100 тыс. человек</a:t>
            </a:r>
            <a:r>
              <a:rPr lang="ru-RU" sz="175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»:</a:t>
            </a:r>
            <a:endParaRPr lang="ru-RU" sz="175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 lvl="0" algn="ctr" fontAlgn="base">
              <a:spcBef>
                <a:spcPts val="0"/>
              </a:spcBef>
            </a:pPr>
            <a:r>
              <a:rPr lang="ru-RU" sz="175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город </a:t>
            </a:r>
            <a:r>
              <a:rPr lang="ru-RU" sz="175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Выборг</a:t>
            </a:r>
            <a:endParaRPr lang="ru-RU" sz="175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 algn="ctr" fontAlgn="base">
              <a:spcBef>
                <a:spcPts val="0"/>
              </a:spcBef>
            </a:pPr>
            <a:r>
              <a:rPr lang="ru-RU" sz="175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город </a:t>
            </a:r>
            <a:r>
              <a:rPr lang="ru-RU" sz="175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Гатчина</a:t>
            </a:r>
          </a:p>
          <a:p>
            <a:pPr marL="0" indent="0" algn="ctr" fontAlgn="base">
              <a:spcBef>
                <a:spcPts val="0"/>
              </a:spcBef>
              <a:buNone/>
            </a:pPr>
            <a:endParaRPr lang="ru-RU" sz="1750" dirty="0" smtClean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75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4) «Лучшее </a:t>
            </a:r>
            <a:r>
              <a:rPr lang="ru-RU" sz="17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реализованное (существующее) </a:t>
            </a:r>
            <a:r>
              <a:rPr lang="ru-RU" sz="175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художественно-декоративное пространство </a:t>
            </a:r>
            <a:r>
              <a:rPr lang="ru-RU" sz="17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(</a:t>
            </a:r>
            <a:r>
              <a:rPr lang="ru-RU" sz="175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фотозона) </a:t>
            </a:r>
            <a:r>
              <a:rPr lang="ru-RU" sz="175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в Ленинградской области</a:t>
            </a:r>
            <a:r>
              <a:rPr lang="ru-RU" sz="175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»</a:t>
            </a:r>
            <a:endParaRPr lang="ru-RU" sz="175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Arial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528" y="1072028"/>
            <a:ext cx="228960" cy="288000"/>
          </a:xfrm>
          <a:prstGeom prst="rect">
            <a:avLst/>
          </a:prstGeom>
        </p:spPr>
      </p:pic>
      <p:pic>
        <p:nvPicPr>
          <p:cNvPr id="21" name="Picture 4" descr="C:\Users\ea_ivanova\Desktop\Гербы\ivangorod1998_city_coa_n8352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671" y="2139702"/>
            <a:ext cx="225732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ea_ivanova\Desktop\Гербы\shlisselburg_city_coa_n9950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524" y="2441168"/>
            <a:ext cx="198406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447" y="2693168"/>
            <a:ext cx="280559" cy="3240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18" y="3724275"/>
            <a:ext cx="291992" cy="2880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651" y="4036493"/>
            <a:ext cx="240923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6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ый треугольник 20"/>
          <p:cNvSpPr/>
          <p:nvPr/>
        </p:nvSpPr>
        <p:spPr>
          <a:xfrm rot="1433439">
            <a:off x="-3203901" y="5314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Прямоугольный треугольник 21"/>
          <p:cNvSpPr/>
          <p:nvPr/>
        </p:nvSpPr>
        <p:spPr>
          <a:xfrm>
            <a:off x="-1764162" y="2110270"/>
            <a:ext cx="9847169" cy="6066458"/>
          </a:xfrm>
          <a:prstGeom prst="rtTriangle">
            <a:avLst/>
          </a:prstGeom>
          <a:solidFill>
            <a:srgbClr val="A2D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Прямоугольный треугольник 15"/>
          <p:cNvSpPr/>
          <p:nvPr/>
        </p:nvSpPr>
        <p:spPr>
          <a:xfrm rot="10800000">
            <a:off x="-540236" y="-739301"/>
            <a:ext cx="11519315" cy="3176744"/>
          </a:xfrm>
          <a:prstGeom prst="rtTriangle">
            <a:avLst/>
          </a:prstGeom>
          <a:solidFill>
            <a:srgbClr val="D54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Прямоугольный треугольник 17"/>
          <p:cNvSpPr/>
          <p:nvPr/>
        </p:nvSpPr>
        <p:spPr>
          <a:xfrm rot="10800000">
            <a:off x="4283477" y="-515847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17099" y="-144462"/>
            <a:ext cx="9161099" cy="5287962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10" y="2782921"/>
            <a:ext cx="3564000" cy="2093085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0" y="77269"/>
            <a:ext cx="9144000" cy="540268"/>
          </a:xfrm>
        </p:spPr>
        <p:txBody>
          <a:bodyPr>
            <a:noAutofit/>
          </a:bodyPr>
          <a:lstStyle/>
          <a:p>
            <a:pPr defTabSz="914400">
              <a:spcBef>
                <a:spcPts val="0"/>
              </a:spcBef>
            </a:pPr>
            <a:r>
              <a:rPr lang="ru-RU" sz="2400" b="1" dirty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Лучшее </a:t>
            </a: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фотозоны в </a:t>
            </a:r>
            <a:r>
              <a:rPr lang="ru-RU" sz="2400" b="1" dirty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Ленинградской области</a:t>
            </a:r>
            <a:endParaRPr lang="ru-RU" sz="2400" b="1" dirty="0">
              <a:solidFill>
                <a:schemeClr val="accent2"/>
              </a:solidFill>
              <a:latin typeface="Century Gothic" panose="020B0502020202020204" pitchFamily="34" charset="0"/>
              <a:ea typeface="Century Gothic"/>
              <a:cs typeface="Century Gothic"/>
              <a:sym typeface="Arial"/>
            </a:endParaRPr>
          </a:p>
        </p:txBody>
      </p:sp>
      <p:pic>
        <p:nvPicPr>
          <p:cNvPr id="17" name="Рисунок 16"/>
          <p:cNvPicPr>
            <a:picLocks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06" b="3922"/>
          <a:stretch/>
        </p:blipFill>
        <p:spPr>
          <a:xfrm>
            <a:off x="957640" y="699542"/>
            <a:ext cx="3564000" cy="2051677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24" name="Заголовок 1"/>
          <p:cNvSpPr>
            <a:spLocks noGrp="1"/>
          </p:cNvSpPr>
          <p:nvPr>
            <p:ph idx="1"/>
          </p:nvPr>
        </p:nvSpPr>
        <p:spPr>
          <a:xfrm>
            <a:off x="957639" y="779266"/>
            <a:ext cx="3564001" cy="288032"/>
          </a:xfrm>
        </p:spPr>
        <p:txBody>
          <a:bodyPr>
            <a:noAutofit/>
          </a:bodyPr>
          <a:lstStyle/>
          <a:p>
            <a:pPr marL="0" lvl="0" indent="0" algn="r" fontAlgn="base">
              <a:spcBef>
                <a:spcPts val="0"/>
              </a:spcBef>
              <a:buNone/>
            </a:pP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entury Gothic"/>
                <a:cs typeface="Century Gothic"/>
                <a:sym typeface="Arial"/>
              </a:rPr>
              <a:t>г. Выборг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entury Gothic"/>
              <a:cs typeface="Century Gothic"/>
              <a:sym typeface="Arial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961209" y="2819475"/>
            <a:ext cx="3564001" cy="288032"/>
          </a:xfrm>
          <a:prstGeom prst="rect">
            <a:avLst/>
          </a:prstGeom>
        </p:spPr>
        <p:txBody>
          <a:bodyPr vert="horz" lIns="81628" tIns="40814" rIns="81628" bIns="40814" rtlCol="0">
            <a:noAutofit/>
          </a:bodyPr>
          <a:lstStyle>
            <a:lvl1pPr marL="306107" indent="-306107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3231" indent="-255089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355" indent="-204071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498" indent="-204071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639" indent="-204071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782" indent="-204071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924" indent="-204071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1065" indent="-204071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9208" indent="-204071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entury Gothic"/>
                <a:cs typeface="Century Gothic"/>
                <a:sym typeface="Arial"/>
              </a:rPr>
              <a:t>г. Сосновый Бор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entury Gothic"/>
              <a:cs typeface="Century Gothic"/>
              <a:sym typeface="Arial"/>
            </a:endParaRPr>
          </a:p>
        </p:txBody>
      </p:sp>
      <p:pic>
        <p:nvPicPr>
          <p:cNvPr id="2" name="Рисунок 1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915" y="2782921"/>
            <a:ext cx="3564000" cy="2093085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26" name="Заголовок 1"/>
          <p:cNvSpPr txBox="1">
            <a:spLocks/>
          </p:cNvSpPr>
          <p:nvPr/>
        </p:nvSpPr>
        <p:spPr>
          <a:xfrm>
            <a:off x="4618720" y="2819318"/>
            <a:ext cx="3564000" cy="288032"/>
          </a:xfrm>
          <a:prstGeom prst="rect">
            <a:avLst/>
          </a:prstGeom>
        </p:spPr>
        <p:txBody>
          <a:bodyPr vert="horz" lIns="81628" tIns="40814" rIns="81628" bIns="40814" rtlCol="0">
            <a:noAutofit/>
          </a:bodyPr>
          <a:lstStyle>
            <a:lvl1pPr marL="306107" indent="-306107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3231" indent="-255089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355" indent="-204071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498" indent="-204071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639" indent="-204071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782" indent="-204071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924" indent="-204071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1065" indent="-204071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9208" indent="-204071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entury Gothic"/>
                <a:cs typeface="Century Gothic"/>
                <a:sym typeface="Arial"/>
              </a:rPr>
              <a:t>с. Старая Ладога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entury Gothic"/>
              <a:cs typeface="Century Gothic"/>
              <a:sym typeface="Arial"/>
            </a:endParaRPr>
          </a:p>
        </p:txBody>
      </p:sp>
      <p:pic>
        <p:nvPicPr>
          <p:cNvPr id="3" name="Рисунок 2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4"/>
          <a:stretch/>
        </p:blipFill>
        <p:spPr>
          <a:xfrm>
            <a:off x="4603328" y="699542"/>
            <a:ext cx="3564000" cy="205167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4590951" y="785491"/>
            <a:ext cx="3564000" cy="288032"/>
          </a:xfrm>
          <a:prstGeom prst="rect">
            <a:avLst/>
          </a:prstGeom>
        </p:spPr>
        <p:txBody>
          <a:bodyPr vert="horz" lIns="81628" tIns="40814" rIns="81628" bIns="40814" rtlCol="0">
            <a:noAutofit/>
          </a:bodyPr>
          <a:lstStyle>
            <a:lvl1pPr marL="306107" indent="-306107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3231" indent="-255089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355" indent="-204071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498" indent="-204071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639" indent="-204071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782" indent="-204071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924" indent="-204071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1065" indent="-204071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9208" indent="-204071" algn="l" defTabSz="8162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entury Gothic"/>
                <a:cs typeface="Century Gothic"/>
                <a:sym typeface="Arial"/>
              </a:rPr>
              <a:t>г. Всеволожск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entury Gothic"/>
              <a:cs typeface="Century Gothic"/>
              <a:sym typeface="Arial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460375" y="617537"/>
            <a:ext cx="8223068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C:\Users\vp_peskova\Pictures\leningradskyoblas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1" b="100000" l="0" r="100000">
                        <a14:foregroundMark x1="20350" y1="36610" x2="17100" y2="32154"/>
                        <a14:foregroundMark x1="12700" y1="26081" x2="3900" y2="36304"/>
                        <a14:foregroundMark x1="4550" y1="36741" x2="35400" y2="71997"/>
                        <a14:foregroundMark x1="35400" y1="71997" x2="62400" y2="89035"/>
                        <a14:foregroundMark x1="62900" y1="88598" x2="92750" y2="82350"/>
                        <a14:foregroundMark x1="92750" y1="81913" x2="91900" y2="51988"/>
                        <a14:foregroundMark x1="91900" y1="51988" x2="25100" y2="25033"/>
                        <a14:foregroundMark x1="25100" y1="25033" x2="11850" y2="26212"/>
                        <a14:foregroundMark x1="26250" y1="50502" x2="37450" y2="45042"/>
                        <a14:foregroundMark x1="37450" y1="43993" x2="36600" y2="43862"/>
                        <a14:foregroundMark x1="34900" y1="42377" x2="42050" y2="40454"/>
                        <a14:foregroundMark x1="11850" y1="28746" x2="26750" y2="41634"/>
                        <a14:foregroundMark x1="8450" y1="34076" x2="23050" y2="28440"/>
                        <a14:foregroundMark x1="24250" y1="31848" x2="21000" y2="39275"/>
                        <a14:foregroundMark x1="12000" y1="33202" x2="14200" y2="40760"/>
                        <a14:foregroundMark x1="14200" y1="40017" x2="26750" y2="40149"/>
                        <a14:foregroundMark x1="34750" y1="48449" x2="63400" y2="63871"/>
                        <a14:foregroundMark x1="64400" y1="64439" x2="80200" y2="79249"/>
                        <a14:foregroundMark x1="81550" y1="78943" x2="68650" y2="83268"/>
                        <a14:foregroundMark x1="81700" y1="70686" x2="83750" y2="77632"/>
                        <a14:foregroundMark x1="82900" y1="60900" x2="80200" y2="53779"/>
                        <a14:foregroundMark x1="63750" y1="83836" x2="55450" y2="83574"/>
                        <a14:foregroundMark x1="1500" y1="23853" x2="98850" y2="874"/>
                        <a14:foregroundMark x1="1000" y1="2796" x2="98500" y2="23853"/>
                        <a14:foregroundMark x1="5250" y1="7689" x2="70000" y2="23984"/>
                        <a14:foregroundMark x1="34250" y1="23984" x2="94400" y2="8301"/>
                        <a14:foregroundMark x1="850" y1="14985" x2="98850" y2="15684"/>
                        <a14:foregroundMark x1="16750" y1="20751" x2="86800" y2="21494"/>
                        <a14:foregroundMark x1="75450" y1="7864" x2="74400" y2="15116"/>
                        <a14:foregroundMark x1="98850" y1="13325" x2="99850" y2="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443" y="86440"/>
            <a:ext cx="368524" cy="4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78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ый треугольник 16"/>
          <p:cNvSpPr/>
          <p:nvPr/>
        </p:nvSpPr>
        <p:spPr>
          <a:xfrm>
            <a:off x="-1764162" y="2110270"/>
            <a:ext cx="9847169" cy="6066458"/>
          </a:xfrm>
          <a:prstGeom prst="rtTriangle">
            <a:avLst/>
          </a:prstGeom>
          <a:solidFill>
            <a:srgbClr val="A2D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Прямоугольный треугольник 15"/>
          <p:cNvSpPr/>
          <p:nvPr/>
        </p:nvSpPr>
        <p:spPr>
          <a:xfrm rot="1433439">
            <a:off x="-3203901" y="5314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Прямоугольный треугольник 13"/>
          <p:cNvSpPr/>
          <p:nvPr/>
        </p:nvSpPr>
        <p:spPr>
          <a:xfrm rot="10800000">
            <a:off x="-540236" y="-739301"/>
            <a:ext cx="11519315" cy="3176744"/>
          </a:xfrm>
          <a:prstGeom prst="rtTriangle">
            <a:avLst/>
          </a:prstGeom>
          <a:solidFill>
            <a:srgbClr val="D54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Прямоугольный треугольник 14"/>
          <p:cNvSpPr/>
          <p:nvPr/>
        </p:nvSpPr>
        <p:spPr>
          <a:xfrm rot="10800000">
            <a:off x="4283477" y="-515847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17099" y="-144462"/>
            <a:ext cx="9161099" cy="5287962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2" name="Заголовок 16"/>
          <p:cNvSpPr txBox="1">
            <a:spLocks/>
          </p:cNvSpPr>
          <p:nvPr/>
        </p:nvSpPr>
        <p:spPr>
          <a:xfrm>
            <a:off x="179508" y="130323"/>
            <a:ext cx="8701641" cy="377893"/>
          </a:xfrm>
          <a:prstGeom prst="rect">
            <a:avLst/>
          </a:prstGeom>
        </p:spPr>
        <p:txBody>
          <a:bodyPr vert="horz" lIns="62188" tIns="31094" rIns="62188" bIns="31094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Участие в V</a:t>
            </a:r>
            <a:r>
              <a:rPr lang="en-US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I</a:t>
            </a: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 Всероссийском</a:t>
            </a: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фестивале </a:t>
            </a:r>
            <a:r>
              <a:rPr lang="ru-RU" sz="2400" b="1" dirty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«Архитектурное </a:t>
            </a: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наследие»</a:t>
            </a:r>
            <a:endParaRPr lang="ru-RU" sz="2400" b="1" dirty="0">
              <a:solidFill>
                <a:schemeClr val="accent2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6" name="AutoShape 10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Picture 2" descr="C:\Users\vp_peskova\Pictures\leningradskyobla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" b="100000" l="0" r="100000">
                        <a14:foregroundMark x1="20350" y1="36610" x2="17100" y2="32154"/>
                        <a14:foregroundMark x1="12700" y1="26081" x2="3900" y2="36304"/>
                        <a14:foregroundMark x1="4550" y1="36741" x2="35400" y2="71997"/>
                        <a14:foregroundMark x1="35400" y1="71997" x2="62400" y2="89035"/>
                        <a14:foregroundMark x1="62900" y1="88598" x2="92750" y2="82350"/>
                        <a14:foregroundMark x1="92750" y1="81913" x2="91900" y2="51988"/>
                        <a14:foregroundMark x1="91900" y1="51988" x2="25100" y2="25033"/>
                        <a14:foregroundMark x1="25100" y1="25033" x2="11850" y2="26212"/>
                        <a14:foregroundMark x1="26250" y1="50502" x2="37450" y2="45042"/>
                        <a14:foregroundMark x1="37450" y1="43993" x2="36600" y2="43862"/>
                        <a14:foregroundMark x1="34900" y1="42377" x2="42050" y2="40454"/>
                        <a14:foregroundMark x1="11850" y1="28746" x2="26750" y2="41634"/>
                        <a14:foregroundMark x1="8450" y1="34076" x2="23050" y2="28440"/>
                        <a14:foregroundMark x1="24250" y1="31848" x2="21000" y2="39275"/>
                        <a14:foregroundMark x1="12000" y1="33202" x2="14200" y2="40760"/>
                        <a14:foregroundMark x1="14200" y1="40017" x2="26750" y2="40149"/>
                        <a14:foregroundMark x1="34750" y1="48449" x2="63400" y2="63871"/>
                        <a14:foregroundMark x1="64400" y1="64439" x2="80200" y2="79249"/>
                        <a14:foregroundMark x1="81550" y1="78943" x2="68650" y2="83268"/>
                        <a14:foregroundMark x1="81700" y1="70686" x2="83750" y2="77632"/>
                        <a14:foregroundMark x1="82900" y1="60900" x2="80200" y2="53779"/>
                        <a14:foregroundMark x1="63750" y1="83836" x2="55450" y2="83574"/>
                        <a14:foregroundMark x1="1500" y1="23853" x2="98850" y2="874"/>
                        <a14:foregroundMark x1="1000" y1="2796" x2="98500" y2="23853"/>
                        <a14:foregroundMark x1="5250" y1="7689" x2="70000" y2="23984"/>
                        <a14:foregroundMark x1="34250" y1="23984" x2="94400" y2="8301"/>
                        <a14:foregroundMark x1="850" y1="14985" x2="98850" y2="15684"/>
                        <a14:foregroundMark x1="16750" y1="20751" x2="86800" y2="21494"/>
                        <a14:foregroundMark x1="75450" y1="7864" x2="74400" y2="15116"/>
                        <a14:foregroundMark x1="98850" y1="13325" x2="99850" y2="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443" y="86440"/>
            <a:ext cx="368524" cy="4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Прямая соединительная линия 27"/>
          <p:cNvCxnSpPr/>
          <p:nvPr/>
        </p:nvCxnSpPr>
        <p:spPr>
          <a:xfrm>
            <a:off x="307975" y="699542"/>
            <a:ext cx="85597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-54880" y="4192702"/>
            <a:ext cx="90098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Объект – «Реставрация садово-паркового  и 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усадебного комплекса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«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Парк </a:t>
            </a: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Монрепо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»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8796"/>
            <a:ext cx="9144000" cy="341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422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ый треугольник 17"/>
          <p:cNvSpPr/>
          <p:nvPr/>
        </p:nvSpPr>
        <p:spPr>
          <a:xfrm>
            <a:off x="-1764162" y="2110270"/>
            <a:ext cx="9847169" cy="6066458"/>
          </a:xfrm>
          <a:prstGeom prst="rtTriangle">
            <a:avLst/>
          </a:prstGeom>
          <a:solidFill>
            <a:srgbClr val="A2D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Прямоугольный треугольник 15"/>
          <p:cNvSpPr/>
          <p:nvPr/>
        </p:nvSpPr>
        <p:spPr>
          <a:xfrm rot="10800000">
            <a:off x="-540236" y="-739301"/>
            <a:ext cx="11519315" cy="3176744"/>
          </a:xfrm>
          <a:prstGeom prst="rtTriangle">
            <a:avLst/>
          </a:prstGeom>
          <a:solidFill>
            <a:srgbClr val="D54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rot="1433439">
            <a:off x="-3203901" y="5314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Прямоугольный треугольник 16"/>
          <p:cNvSpPr/>
          <p:nvPr/>
        </p:nvSpPr>
        <p:spPr>
          <a:xfrm rot="10800000">
            <a:off x="4283477" y="-515847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-17099" y="-144462"/>
            <a:ext cx="9161099" cy="5287962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2" name="Заголовок 16"/>
          <p:cNvSpPr txBox="1">
            <a:spLocks/>
          </p:cNvSpPr>
          <p:nvPr/>
        </p:nvSpPr>
        <p:spPr>
          <a:xfrm>
            <a:off x="266466" y="68974"/>
            <a:ext cx="8701641" cy="377893"/>
          </a:xfrm>
          <a:prstGeom prst="rect">
            <a:avLst/>
          </a:prstGeom>
        </p:spPr>
        <p:txBody>
          <a:bodyPr vert="horz" lIns="62188" tIns="31094" rIns="62188" bIns="31094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ru-RU" sz="12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Градостроительный Совет 2022 год </a:t>
            </a:r>
            <a:endParaRPr lang="ru-RU" sz="2400" b="1" dirty="0">
              <a:solidFill>
                <a:schemeClr val="accent2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5" name="AutoShape 8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Picture 2" descr="C:\Users\vp_peskova\Pictures\leningradskyobla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" b="100000" l="0" r="100000">
                        <a14:foregroundMark x1="20350" y1="36610" x2="17100" y2="32154"/>
                        <a14:foregroundMark x1="12700" y1="26081" x2="3900" y2="36304"/>
                        <a14:foregroundMark x1="4550" y1="36741" x2="35400" y2="71997"/>
                        <a14:foregroundMark x1="35400" y1="71997" x2="62400" y2="89035"/>
                        <a14:foregroundMark x1="62900" y1="88598" x2="92750" y2="82350"/>
                        <a14:foregroundMark x1="92750" y1="81913" x2="91900" y2="51988"/>
                        <a14:foregroundMark x1="91900" y1="51988" x2="25100" y2="25033"/>
                        <a14:foregroundMark x1="25100" y1="25033" x2="11850" y2="26212"/>
                        <a14:foregroundMark x1="26250" y1="50502" x2="37450" y2="45042"/>
                        <a14:foregroundMark x1="37450" y1="43993" x2="36600" y2="43862"/>
                        <a14:foregroundMark x1="34900" y1="42377" x2="42050" y2="40454"/>
                        <a14:foregroundMark x1="11850" y1="28746" x2="26750" y2="41634"/>
                        <a14:foregroundMark x1="8450" y1="34076" x2="23050" y2="28440"/>
                        <a14:foregroundMark x1="24250" y1="31848" x2="21000" y2="39275"/>
                        <a14:foregroundMark x1="12000" y1="33202" x2="14200" y2="40760"/>
                        <a14:foregroundMark x1="14200" y1="40017" x2="26750" y2="40149"/>
                        <a14:foregroundMark x1="34750" y1="48449" x2="63400" y2="63871"/>
                        <a14:foregroundMark x1="64400" y1="64439" x2="80200" y2="79249"/>
                        <a14:foregroundMark x1="81550" y1="78943" x2="68650" y2="83268"/>
                        <a14:foregroundMark x1="81700" y1="70686" x2="83750" y2="77632"/>
                        <a14:foregroundMark x1="82900" y1="60900" x2="80200" y2="53779"/>
                        <a14:foregroundMark x1="63750" y1="83836" x2="55450" y2="83574"/>
                        <a14:foregroundMark x1="1500" y1="23853" x2="98850" y2="874"/>
                        <a14:foregroundMark x1="1000" y1="2796" x2="98500" y2="23853"/>
                        <a14:foregroundMark x1="5250" y1="7689" x2="70000" y2="23984"/>
                        <a14:foregroundMark x1="34250" y1="23984" x2="94400" y2="8301"/>
                        <a14:foregroundMark x1="850" y1="14985" x2="98850" y2="15684"/>
                        <a14:foregroundMark x1="16750" y1="20751" x2="86800" y2="21494"/>
                        <a14:foregroundMark x1="75450" y1="7864" x2="74400" y2="15116"/>
                        <a14:foregroundMark x1="98850" y1="13325" x2="99850" y2="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443" y="86440"/>
            <a:ext cx="368524" cy="4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-46789" y="769938"/>
            <a:ext cx="636778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900430" algn="l"/>
              </a:tabLst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Рассмотрено 4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проекта изменений в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ГП. </a:t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Согласованы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3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проекта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285750" lvl="0" indent="-285750" algn="ctr"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900430" algn="l"/>
              </a:tabLst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Рассмотрено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9 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концепций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ППТ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и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ПМТ,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и изменения в них.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Согласовано 7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проектов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285750" lvl="0" indent="-285750" algn="ctr"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900430" algn="l"/>
              </a:tabLst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Рассмотрено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2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предложения на отклонение от предельных параметров разрешенного строительства 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ОКС,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установленных 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ПЗЗ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поселений, в части увеличения максимальной этажности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МЖД. </a:t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Согласовано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1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предложение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1448934" y="593268"/>
            <a:ext cx="63367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7115553" y="4435560"/>
            <a:ext cx="1339821" cy="463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" algn="ctr">
              <a:lnSpc>
                <a:spcPct val="115000"/>
              </a:lnSpc>
              <a:spcAft>
                <a:spcPts val="1200"/>
              </a:spcAft>
              <a:tabLst>
                <a:tab pos="900430" algn="l"/>
              </a:tabLst>
            </a:pPr>
            <a:r>
              <a:rPr lang="ru-RU" sz="1050" dirty="0">
                <a:solidFill>
                  <a:schemeClr val="accent2"/>
                </a:solidFill>
                <a:latin typeface="Century Gothic" panose="020B0502020202020204" pitchFamily="34" charset="0"/>
              </a:rPr>
              <a:t> </a:t>
            </a:r>
            <a:r>
              <a:rPr lang="ru-RU" sz="1050" dirty="0" err="1" smtClean="0">
                <a:solidFill>
                  <a:schemeClr val="accent2"/>
                </a:solidFill>
                <a:latin typeface="Century Gothic" panose="020B0502020202020204" pitchFamily="34" charset="0"/>
              </a:rPr>
              <a:t>ГенПлан</a:t>
            </a:r>
            <a:r>
              <a:rPr lang="ru-RU" sz="1050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 Ивангорода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3" b="100000" l="30586" r="90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9" t="3741" r="14776" b="2110"/>
          <a:stretch/>
        </p:blipFill>
        <p:spPr bwMode="auto">
          <a:xfrm>
            <a:off x="5580111" y="649908"/>
            <a:ext cx="3983351" cy="3769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30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ый треугольник 18"/>
          <p:cNvSpPr/>
          <p:nvPr/>
        </p:nvSpPr>
        <p:spPr>
          <a:xfrm>
            <a:off x="-1764162" y="2110270"/>
            <a:ext cx="9847169" cy="6066458"/>
          </a:xfrm>
          <a:prstGeom prst="rtTriangle">
            <a:avLst/>
          </a:prstGeom>
          <a:solidFill>
            <a:srgbClr val="A2D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Прямоугольный треугольник 17"/>
          <p:cNvSpPr/>
          <p:nvPr/>
        </p:nvSpPr>
        <p:spPr>
          <a:xfrm rot="1433439">
            <a:off x="-3203901" y="5314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Прямоугольный треугольник 14"/>
          <p:cNvSpPr/>
          <p:nvPr/>
        </p:nvSpPr>
        <p:spPr>
          <a:xfrm rot="10800000">
            <a:off x="-540236" y="-739301"/>
            <a:ext cx="11519315" cy="3176744"/>
          </a:xfrm>
          <a:prstGeom prst="rtTriangle">
            <a:avLst/>
          </a:prstGeom>
          <a:solidFill>
            <a:srgbClr val="D54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Прямоугольный треугольник 16"/>
          <p:cNvSpPr/>
          <p:nvPr/>
        </p:nvSpPr>
        <p:spPr>
          <a:xfrm rot="10800000">
            <a:off x="4283477" y="-515847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17099" y="-144462"/>
            <a:ext cx="9161099" cy="5287962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2" name="Заголовок 16"/>
          <p:cNvSpPr txBox="1">
            <a:spLocks/>
          </p:cNvSpPr>
          <p:nvPr/>
        </p:nvSpPr>
        <p:spPr>
          <a:xfrm>
            <a:off x="179508" y="130323"/>
            <a:ext cx="8701641" cy="377893"/>
          </a:xfrm>
          <a:prstGeom prst="rect">
            <a:avLst/>
          </a:prstGeom>
        </p:spPr>
        <p:txBody>
          <a:bodyPr vert="horz" lIns="62188" tIns="31094" rIns="62188" bIns="31094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Участие в V</a:t>
            </a:r>
            <a:r>
              <a:rPr lang="en-US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I</a:t>
            </a: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 Всероссийском</a:t>
            </a: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фестивале </a:t>
            </a:r>
            <a:r>
              <a:rPr lang="ru-RU" sz="2400" b="1" dirty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«Архитектурное </a:t>
            </a: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наследие»</a:t>
            </a:r>
            <a:endParaRPr lang="ru-RU" sz="2400" b="1" dirty="0">
              <a:solidFill>
                <a:schemeClr val="accent2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6" name="AutoShape 10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Picture 2" descr="C:\Users\vp_peskova\Pictures\leningradskyobla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1" b="100000" l="0" r="100000">
                        <a14:foregroundMark x1="20350" y1="36610" x2="17100" y2="32154"/>
                        <a14:foregroundMark x1="12700" y1="26081" x2="3900" y2="36304"/>
                        <a14:foregroundMark x1="4550" y1="36741" x2="35400" y2="71997"/>
                        <a14:foregroundMark x1="35400" y1="71997" x2="62400" y2="89035"/>
                        <a14:foregroundMark x1="62900" y1="88598" x2="92750" y2="82350"/>
                        <a14:foregroundMark x1="92750" y1="81913" x2="91900" y2="51988"/>
                        <a14:foregroundMark x1="91900" y1="51988" x2="25100" y2="25033"/>
                        <a14:foregroundMark x1="25100" y1="25033" x2="11850" y2="26212"/>
                        <a14:foregroundMark x1="26250" y1="50502" x2="37450" y2="45042"/>
                        <a14:foregroundMark x1="37450" y1="43993" x2="36600" y2="43862"/>
                        <a14:foregroundMark x1="34900" y1="42377" x2="42050" y2="40454"/>
                        <a14:foregroundMark x1="11850" y1="28746" x2="26750" y2="41634"/>
                        <a14:foregroundMark x1="8450" y1="34076" x2="23050" y2="28440"/>
                        <a14:foregroundMark x1="24250" y1="31848" x2="21000" y2="39275"/>
                        <a14:foregroundMark x1="12000" y1="33202" x2="14200" y2="40760"/>
                        <a14:foregroundMark x1="14200" y1="40017" x2="26750" y2="40149"/>
                        <a14:foregroundMark x1="34750" y1="48449" x2="63400" y2="63871"/>
                        <a14:foregroundMark x1="64400" y1="64439" x2="80200" y2="79249"/>
                        <a14:foregroundMark x1="81550" y1="78943" x2="68650" y2="83268"/>
                        <a14:foregroundMark x1="81700" y1="70686" x2="83750" y2="77632"/>
                        <a14:foregroundMark x1="82900" y1="60900" x2="80200" y2="53779"/>
                        <a14:foregroundMark x1="63750" y1="83836" x2="55450" y2="83574"/>
                        <a14:foregroundMark x1="1500" y1="23853" x2="98850" y2="874"/>
                        <a14:foregroundMark x1="1000" y1="2796" x2="98500" y2="23853"/>
                        <a14:foregroundMark x1="5250" y1="7689" x2="70000" y2="23984"/>
                        <a14:foregroundMark x1="34250" y1="23984" x2="94400" y2="8301"/>
                        <a14:foregroundMark x1="850" y1="14985" x2="98850" y2="15684"/>
                        <a14:foregroundMark x1="16750" y1="20751" x2="86800" y2="21494"/>
                        <a14:foregroundMark x1="75450" y1="7864" x2="74400" y2="15116"/>
                        <a14:foregroundMark x1="98850" y1="13325" x2="99850" y2="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443" y="86440"/>
            <a:ext cx="368524" cy="4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Прямая соединительная линия 27"/>
          <p:cNvCxnSpPr/>
          <p:nvPr/>
        </p:nvCxnSpPr>
        <p:spPr>
          <a:xfrm>
            <a:off x="307975" y="699542"/>
            <a:ext cx="85597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-34624" y="4186010"/>
            <a:ext cx="87849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Объект – «Реставрация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почтовой станции 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в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дер. Выра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«Музей «Дом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станционного смотрителя»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" t="26968" r="1271" b="18603"/>
          <a:stretch/>
        </p:blipFill>
        <p:spPr bwMode="auto">
          <a:xfrm>
            <a:off x="-1089" y="1372374"/>
            <a:ext cx="9142912" cy="2812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" b="84741"/>
          <a:stretch/>
        </p:blipFill>
        <p:spPr bwMode="auto">
          <a:xfrm>
            <a:off x="-1089" y="792768"/>
            <a:ext cx="9144000" cy="559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106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ый треугольник 18"/>
          <p:cNvSpPr/>
          <p:nvPr/>
        </p:nvSpPr>
        <p:spPr>
          <a:xfrm>
            <a:off x="-1764162" y="2110270"/>
            <a:ext cx="9847169" cy="6066458"/>
          </a:xfrm>
          <a:prstGeom prst="rtTriangle">
            <a:avLst/>
          </a:prstGeom>
          <a:solidFill>
            <a:srgbClr val="A2D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Прямоугольный треугольник 17"/>
          <p:cNvSpPr/>
          <p:nvPr/>
        </p:nvSpPr>
        <p:spPr>
          <a:xfrm rot="1433439">
            <a:off x="-3203901" y="5314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Прямоугольный треугольник 15"/>
          <p:cNvSpPr/>
          <p:nvPr/>
        </p:nvSpPr>
        <p:spPr>
          <a:xfrm rot="10800000">
            <a:off x="-540236" y="-739301"/>
            <a:ext cx="11519315" cy="3176744"/>
          </a:xfrm>
          <a:prstGeom prst="rtTriangle">
            <a:avLst/>
          </a:prstGeom>
          <a:solidFill>
            <a:srgbClr val="D54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Прямоугольный треугольник 16"/>
          <p:cNvSpPr/>
          <p:nvPr/>
        </p:nvSpPr>
        <p:spPr>
          <a:xfrm rot="10800000">
            <a:off x="4283477" y="-515847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8641" y="-144462"/>
            <a:ext cx="9161099" cy="5287962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2" name="Заголовок 16"/>
          <p:cNvSpPr txBox="1">
            <a:spLocks/>
          </p:cNvSpPr>
          <p:nvPr/>
        </p:nvSpPr>
        <p:spPr>
          <a:xfrm>
            <a:off x="266466" y="68974"/>
            <a:ext cx="8701641" cy="377893"/>
          </a:xfrm>
          <a:prstGeom prst="rect">
            <a:avLst/>
          </a:prstGeom>
        </p:spPr>
        <p:txBody>
          <a:bodyPr vert="horz" lIns="62188" tIns="31094" rIns="62188" bIns="31094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ru-RU" sz="12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Выездные пленэры</a:t>
            </a:r>
            <a:endParaRPr lang="ru-RU" sz="2400" b="1" dirty="0">
              <a:solidFill>
                <a:schemeClr val="accent2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5" name="AutoShape 8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Picture 2" descr="C:\Users\vp_peskova\Pictures\leningradskyobla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" b="100000" l="0" r="100000">
                        <a14:foregroundMark x1="20350" y1="36610" x2="17100" y2="32154"/>
                        <a14:foregroundMark x1="12700" y1="26081" x2="3900" y2="36304"/>
                        <a14:foregroundMark x1="4550" y1="36741" x2="35400" y2="71997"/>
                        <a14:foregroundMark x1="35400" y1="71997" x2="62400" y2="89035"/>
                        <a14:foregroundMark x1="62900" y1="88598" x2="92750" y2="82350"/>
                        <a14:foregroundMark x1="92750" y1="81913" x2="91900" y2="51988"/>
                        <a14:foregroundMark x1="91900" y1="51988" x2="25100" y2="25033"/>
                        <a14:foregroundMark x1="25100" y1="25033" x2="11850" y2="26212"/>
                        <a14:foregroundMark x1="26250" y1="50502" x2="37450" y2="45042"/>
                        <a14:foregroundMark x1="37450" y1="43993" x2="36600" y2="43862"/>
                        <a14:foregroundMark x1="34900" y1="42377" x2="42050" y2="40454"/>
                        <a14:foregroundMark x1="11850" y1="28746" x2="26750" y2="41634"/>
                        <a14:foregroundMark x1="8450" y1="34076" x2="23050" y2="28440"/>
                        <a14:foregroundMark x1="24250" y1="31848" x2="21000" y2="39275"/>
                        <a14:foregroundMark x1="12000" y1="33202" x2="14200" y2="40760"/>
                        <a14:foregroundMark x1="14200" y1="40017" x2="26750" y2="40149"/>
                        <a14:foregroundMark x1="34750" y1="48449" x2="63400" y2="63871"/>
                        <a14:foregroundMark x1="64400" y1="64439" x2="80200" y2="79249"/>
                        <a14:foregroundMark x1="81550" y1="78943" x2="68650" y2="83268"/>
                        <a14:foregroundMark x1="81700" y1="70686" x2="83750" y2="77632"/>
                        <a14:foregroundMark x1="82900" y1="60900" x2="80200" y2="53779"/>
                        <a14:foregroundMark x1="63750" y1="83836" x2="55450" y2="83574"/>
                        <a14:foregroundMark x1="1500" y1="23853" x2="98850" y2="874"/>
                        <a14:foregroundMark x1="1000" y1="2796" x2="98500" y2="23853"/>
                        <a14:foregroundMark x1="5250" y1="7689" x2="70000" y2="23984"/>
                        <a14:foregroundMark x1="34250" y1="23984" x2="94400" y2="8301"/>
                        <a14:foregroundMark x1="850" y1="14985" x2="98850" y2="15684"/>
                        <a14:foregroundMark x1="16750" y1="20751" x2="86800" y2="21494"/>
                        <a14:foregroundMark x1="75450" y1="7864" x2="74400" y2="15116"/>
                        <a14:foregroundMark x1="98850" y1="13325" x2="99850" y2="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443" y="86440"/>
            <a:ext cx="368524" cy="4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59570" y="561368"/>
            <a:ext cx="82237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" algn="ctr">
              <a:lnSpc>
                <a:spcPct val="115000"/>
              </a:lnSpc>
              <a:spcAft>
                <a:spcPts val="1200"/>
              </a:spcAft>
              <a:tabLst>
                <a:tab pos="900430" algn="l"/>
              </a:tabLs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Запланирован двухдневный пленэр с 5 по 7 мая 2023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:</a:t>
            </a:r>
          </a:p>
          <a:p>
            <a:pPr marL="462915" indent="-457200" algn="ctr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900430" algn="l"/>
              </a:tabLst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Выезд в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Старую Ладогу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в связи с празднованием 1270-летия со дня основания Старой Ладоги</a:t>
            </a:r>
          </a:p>
          <a:p>
            <a:pPr marL="462915" indent="-457200" algn="ctr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900430" algn="l"/>
              </a:tabLst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Выезд в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Новую Ладогу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V="1">
            <a:off x="460375" y="617537"/>
            <a:ext cx="8223068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https://smorodina.com/uploads/image/image/3453/0_901a0_57025cf2_or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66737"/>
            <a:ext cx="3730724" cy="2514893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90" y="2466737"/>
            <a:ext cx="4067814" cy="25148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72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ый треугольник 19"/>
          <p:cNvSpPr/>
          <p:nvPr/>
        </p:nvSpPr>
        <p:spPr>
          <a:xfrm>
            <a:off x="-1764162" y="2110270"/>
            <a:ext cx="9847169" cy="6066458"/>
          </a:xfrm>
          <a:prstGeom prst="rtTriangle">
            <a:avLst/>
          </a:prstGeom>
          <a:solidFill>
            <a:srgbClr val="A2D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rot="1433439">
            <a:off x="-3203901" y="5314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Прямоугольный треугольник 15"/>
          <p:cNvSpPr/>
          <p:nvPr/>
        </p:nvSpPr>
        <p:spPr>
          <a:xfrm rot="10800000">
            <a:off x="-540236" y="-739301"/>
            <a:ext cx="11519315" cy="3176744"/>
          </a:xfrm>
          <a:prstGeom prst="rtTriangle">
            <a:avLst/>
          </a:prstGeom>
          <a:solidFill>
            <a:srgbClr val="D54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2" name="Picture 4" descr="https://img2.freepng.ru/20180721/blw/kisspng-coloring-book-question-mark-clip-art-charlemagne-5b52c561df91e7.987384681532151137915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8444" y1="70577" x2="54333" y2="75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760" y="1686954"/>
            <a:ext cx="5857574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ый треугольник 17"/>
          <p:cNvSpPr/>
          <p:nvPr/>
        </p:nvSpPr>
        <p:spPr>
          <a:xfrm rot="10800000">
            <a:off x="4283477" y="-515847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17099" y="-68264"/>
            <a:ext cx="9161099" cy="5287962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15366" name="Picture 6" descr="https://cdn.onlinewebfonts.com/svg/download_23890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6" y="699542"/>
            <a:ext cx="1667304" cy="139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337421" y="577246"/>
            <a:ext cx="85597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Заголовок 16"/>
          <p:cNvSpPr txBox="1">
            <a:spLocks/>
          </p:cNvSpPr>
          <p:nvPr/>
        </p:nvSpPr>
        <p:spPr>
          <a:xfrm>
            <a:off x="266466" y="68974"/>
            <a:ext cx="8701641" cy="377893"/>
          </a:xfrm>
          <a:prstGeom prst="rect">
            <a:avLst/>
          </a:prstGeom>
        </p:spPr>
        <p:txBody>
          <a:bodyPr vert="horz" lIns="62188" tIns="31094" rIns="62188" bIns="31094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ru-RU" sz="12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Выездная коллегия в 2023 году</a:t>
            </a:r>
            <a:endParaRPr lang="ru-RU" sz="2400" b="1" dirty="0">
              <a:solidFill>
                <a:schemeClr val="accent2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267744" y="1854501"/>
            <a:ext cx="41764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время и место уточняются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6" name="Picture 2" descr="C:\Users\vp_peskova\Pictures\leningradskyoblas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1" b="100000" l="0" r="100000">
                        <a14:foregroundMark x1="20350" y1="36610" x2="17100" y2="32154"/>
                        <a14:foregroundMark x1="12700" y1="26081" x2="3900" y2="36304"/>
                        <a14:foregroundMark x1="4550" y1="36741" x2="35400" y2="71997"/>
                        <a14:foregroundMark x1="35400" y1="71997" x2="62400" y2="89035"/>
                        <a14:foregroundMark x1="62900" y1="88598" x2="92750" y2="82350"/>
                        <a14:foregroundMark x1="92750" y1="81913" x2="91900" y2="51988"/>
                        <a14:foregroundMark x1="91900" y1="51988" x2="25100" y2="25033"/>
                        <a14:foregroundMark x1="25100" y1="25033" x2="11850" y2="26212"/>
                        <a14:foregroundMark x1="26250" y1="50502" x2="37450" y2="45042"/>
                        <a14:foregroundMark x1="37450" y1="43993" x2="36600" y2="43862"/>
                        <a14:foregroundMark x1="34900" y1="42377" x2="42050" y2="40454"/>
                        <a14:foregroundMark x1="11850" y1="28746" x2="26750" y2="41634"/>
                        <a14:foregroundMark x1="8450" y1="34076" x2="23050" y2="28440"/>
                        <a14:foregroundMark x1="24250" y1="31848" x2="21000" y2="39275"/>
                        <a14:foregroundMark x1="12000" y1="33202" x2="14200" y2="40760"/>
                        <a14:foregroundMark x1="14200" y1="40017" x2="26750" y2="40149"/>
                        <a14:foregroundMark x1="34750" y1="48449" x2="63400" y2="63871"/>
                        <a14:foregroundMark x1="64400" y1="64439" x2="80200" y2="79249"/>
                        <a14:foregroundMark x1="81550" y1="78943" x2="68650" y2="83268"/>
                        <a14:foregroundMark x1="81700" y1="70686" x2="83750" y2="77632"/>
                        <a14:foregroundMark x1="82900" y1="60900" x2="80200" y2="53779"/>
                        <a14:foregroundMark x1="63750" y1="83836" x2="55450" y2="83574"/>
                        <a14:foregroundMark x1="1500" y1="23853" x2="98850" y2="874"/>
                        <a14:foregroundMark x1="1000" y1="2796" x2="98500" y2="23853"/>
                        <a14:foregroundMark x1="5250" y1="7689" x2="70000" y2="23984"/>
                        <a14:foregroundMark x1="34250" y1="23984" x2="94400" y2="8301"/>
                        <a14:foregroundMark x1="850" y1="14985" x2="98850" y2="15684"/>
                        <a14:foregroundMark x1="16750" y1="20751" x2="86800" y2="21494"/>
                        <a14:foregroundMark x1="75450" y1="7864" x2="74400" y2="15116"/>
                        <a14:foregroundMark x1="98850" y1="13325" x2="99850" y2="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443" y="86440"/>
            <a:ext cx="368524" cy="4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s://www.rewardsnap.com/img/influencers/step-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217" y="3407318"/>
            <a:ext cx="1811608" cy="17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трелка вниз 22"/>
          <p:cNvSpPr/>
          <p:nvPr/>
        </p:nvSpPr>
        <p:spPr>
          <a:xfrm>
            <a:off x="3990252" y="735161"/>
            <a:ext cx="731447" cy="1119340"/>
          </a:xfrm>
          <a:prstGeom prst="downArrow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17575" y="2490226"/>
            <a:ext cx="69919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Принимаем </a:t>
            </a:r>
            <a:r>
              <a:rPr lang="ru-RU" sz="36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Ваши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b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пожелания и предложения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03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ый треугольник 21"/>
          <p:cNvSpPr/>
          <p:nvPr/>
        </p:nvSpPr>
        <p:spPr>
          <a:xfrm rot="10800000">
            <a:off x="-540236" y="-739301"/>
            <a:ext cx="11519315" cy="3176744"/>
          </a:xfrm>
          <a:prstGeom prst="rtTriangle">
            <a:avLst/>
          </a:prstGeom>
          <a:solidFill>
            <a:srgbClr val="D54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Прямоугольный треугольник 24"/>
          <p:cNvSpPr/>
          <p:nvPr/>
        </p:nvSpPr>
        <p:spPr>
          <a:xfrm>
            <a:off x="-1764162" y="2110270"/>
            <a:ext cx="9847169" cy="6066458"/>
          </a:xfrm>
          <a:prstGeom prst="rtTriangle">
            <a:avLst/>
          </a:prstGeom>
          <a:solidFill>
            <a:srgbClr val="A2D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Прямоугольный треугольник 26"/>
          <p:cNvSpPr/>
          <p:nvPr/>
        </p:nvSpPr>
        <p:spPr>
          <a:xfrm rot="1433439">
            <a:off x="-3203901" y="5314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Прямоугольный треугольник 23"/>
          <p:cNvSpPr/>
          <p:nvPr/>
        </p:nvSpPr>
        <p:spPr>
          <a:xfrm rot="10800000">
            <a:off x="4283477" y="-515847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-82622" y="-72008"/>
            <a:ext cx="9479158" cy="5452070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2" name="Заголовок 16"/>
          <p:cNvSpPr txBox="1">
            <a:spLocks/>
          </p:cNvSpPr>
          <p:nvPr/>
        </p:nvSpPr>
        <p:spPr>
          <a:xfrm>
            <a:off x="179508" y="130323"/>
            <a:ext cx="8701641" cy="377893"/>
          </a:xfrm>
          <a:prstGeom prst="rect">
            <a:avLst/>
          </a:prstGeom>
        </p:spPr>
        <p:txBody>
          <a:bodyPr vert="horz" lIns="62188" tIns="31094" rIns="62188" bIns="31094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400" b="1" dirty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Проведение </a:t>
            </a: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Совета </a:t>
            </a:r>
            <a:r>
              <a:rPr lang="ru-RU" sz="2400" b="1" dirty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главных </a:t>
            </a:r>
            <a:endParaRPr lang="ru-RU" sz="2400" b="1" dirty="0" smtClean="0">
              <a:solidFill>
                <a:schemeClr val="accent2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архитекторов </a:t>
            </a:r>
            <a:r>
              <a:rPr lang="ru-RU" sz="2400" b="1" dirty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субъектов РФ и </a:t>
            </a: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МО</a:t>
            </a:r>
            <a:endParaRPr lang="ru-RU" sz="2400" b="1" dirty="0">
              <a:solidFill>
                <a:schemeClr val="accent2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6" name="AutoShape 10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1069975" y="46513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Picture 2" descr="C:\Users\vp_peskova\Pictures\leningradskyobla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1" b="100000" l="0" r="100000">
                        <a14:foregroundMark x1="20350" y1="36610" x2="17100" y2="32154"/>
                        <a14:foregroundMark x1="12700" y1="26081" x2="3900" y2="36304"/>
                        <a14:foregroundMark x1="4550" y1="36741" x2="35400" y2="71997"/>
                        <a14:foregroundMark x1="35400" y1="71997" x2="62400" y2="89035"/>
                        <a14:foregroundMark x1="62900" y1="88598" x2="92750" y2="82350"/>
                        <a14:foregroundMark x1="92750" y1="81913" x2="91900" y2="51988"/>
                        <a14:foregroundMark x1="91900" y1="51988" x2="25100" y2="25033"/>
                        <a14:foregroundMark x1="25100" y1="25033" x2="11850" y2="26212"/>
                        <a14:foregroundMark x1="26250" y1="50502" x2="37450" y2="45042"/>
                        <a14:foregroundMark x1="37450" y1="43993" x2="36600" y2="43862"/>
                        <a14:foregroundMark x1="34900" y1="42377" x2="42050" y2="40454"/>
                        <a14:foregroundMark x1="11850" y1="28746" x2="26750" y2="41634"/>
                        <a14:foregroundMark x1="8450" y1="34076" x2="23050" y2="28440"/>
                        <a14:foregroundMark x1="24250" y1="31848" x2="21000" y2="39275"/>
                        <a14:foregroundMark x1="12000" y1="33202" x2="14200" y2="40760"/>
                        <a14:foregroundMark x1="14200" y1="40017" x2="26750" y2="40149"/>
                        <a14:foregroundMark x1="34750" y1="48449" x2="63400" y2="63871"/>
                        <a14:foregroundMark x1="64400" y1="64439" x2="80200" y2="79249"/>
                        <a14:foregroundMark x1="81550" y1="78943" x2="68650" y2="83268"/>
                        <a14:foregroundMark x1="81700" y1="70686" x2="83750" y2="77632"/>
                        <a14:foregroundMark x1="82900" y1="60900" x2="80200" y2="53779"/>
                        <a14:foregroundMark x1="63750" y1="83836" x2="55450" y2="83574"/>
                        <a14:foregroundMark x1="1500" y1="23853" x2="98850" y2="874"/>
                        <a14:foregroundMark x1="1000" y1="2796" x2="98500" y2="23853"/>
                        <a14:foregroundMark x1="5250" y1="7689" x2="70000" y2="23984"/>
                        <a14:foregroundMark x1="34250" y1="23984" x2="94400" y2="8301"/>
                        <a14:foregroundMark x1="850" y1="14985" x2="98850" y2="15684"/>
                        <a14:foregroundMark x1="16750" y1="20751" x2="86800" y2="21494"/>
                        <a14:foregroundMark x1="75450" y1="7864" x2="74400" y2="15116"/>
                        <a14:foregroundMark x1="98850" y1="13325" x2="99850" y2="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443" y="86440"/>
            <a:ext cx="368524" cy="4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Прямая соединительная линия 27"/>
          <p:cNvCxnSpPr/>
          <p:nvPr/>
        </p:nvCxnSpPr>
        <p:spPr>
          <a:xfrm>
            <a:off x="307975" y="699542"/>
            <a:ext cx="85597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08" y="737887"/>
            <a:ext cx="2808312" cy="42569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978469"/>
            <a:ext cx="4670631" cy="3899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0" r="45122"/>
          <a:stretch/>
        </p:blipFill>
        <p:spPr bwMode="auto">
          <a:xfrm>
            <a:off x="7498132" y="849071"/>
            <a:ext cx="1579185" cy="1252530"/>
          </a:xfrm>
          <a:prstGeom prst="ellipse">
            <a:avLst/>
          </a:prstGeom>
          <a:noFill/>
          <a:ln w="1905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" t="6693" r="-570" b="18099"/>
          <a:stretch/>
        </p:blipFill>
        <p:spPr bwMode="auto">
          <a:xfrm>
            <a:off x="7452799" y="2230677"/>
            <a:ext cx="1599168" cy="1271347"/>
          </a:xfrm>
          <a:prstGeom prst="ellipse">
            <a:avLst/>
          </a:prstGeom>
          <a:noFill/>
          <a:ln w="19050" cmpd="sng">
            <a:solidFill>
              <a:schemeClr val="tx2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60" t="5665" r="12060" b="4661"/>
          <a:stretch/>
        </p:blipFill>
        <p:spPr bwMode="auto">
          <a:xfrm>
            <a:off x="7421247" y="3717672"/>
            <a:ext cx="1599168" cy="1260127"/>
          </a:xfrm>
          <a:prstGeom prst="ellipse">
            <a:avLst/>
          </a:prstGeom>
          <a:noFill/>
          <a:ln w="19050" cmpd="sng">
            <a:solidFill>
              <a:schemeClr val="tx2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reflection stA="0"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4753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ый треугольник 4"/>
          <p:cNvSpPr/>
          <p:nvPr/>
        </p:nvSpPr>
        <p:spPr>
          <a:xfrm rot="10800000">
            <a:off x="-540236" y="-739301"/>
            <a:ext cx="11519315" cy="3176744"/>
          </a:xfrm>
          <a:prstGeom prst="rtTriangle">
            <a:avLst/>
          </a:prstGeom>
          <a:solidFill>
            <a:srgbClr val="D54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412" name="Picture 4" descr="Бесплатное фото Сила людей рука встреча успех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8" b="13344"/>
          <a:stretch/>
        </p:blipFill>
        <p:spPr bwMode="auto">
          <a:xfrm>
            <a:off x="-25574" y="0"/>
            <a:ext cx="10044608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ый треугольник 5"/>
          <p:cNvSpPr/>
          <p:nvPr/>
        </p:nvSpPr>
        <p:spPr>
          <a:xfrm rot="10800000">
            <a:off x="4283477" y="-515847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Прямоугольный треугольник 6"/>
          <p:cNvSpPr/>
          <p:nvPr/>
        </p:nvSpPr>
        <p:spPr>
          <a:xfrm>
            <a:off x="-1764162" y="2110270"/>
            <a:ext cx="9847169" cy="6066458"/>
          </a:xfrm>
          <a:prstGeom prst="rtTriangle">
            <a:avLst/>
          </a:prstGeom>
          <a:solidFill>
            <a:srgbClr val="A2D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Прямоугольный треугольник 7"/>
          <p:cNvSpPr/>
          <p:nvPr/>
        </p:nvSpPr>
        <p:spPr>
          <a:xfrm rot="1433439">
            <a:off x="-3183040" y="-7876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08520" y="-236562"/>
            <a:ext cx="10127554" cy="6195790"/>
          </a:xfrm>
          <a:prstGeom prst="rect">
            <a:avLst/>
          </a:prstGeom>
          <a:solidFill>
            <a:srgbClr val="FFFFFF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1923678"/>
            <a:ext cx="7083627" cy="1450868"/>
          </a:xfrm>
          <a:prstGeom prst="rect">
            <a:avLst/>
          </a:prstGeom>
        </p:spPr>
        <p:txBody>
          <a:bodyPr wrap="square" lIns="62188" tIns="31094" rIns="62188" bIns="31094">
            <a:spAutoFit/>
          </a:bodyPr>
          <a:lstStyle/>
          <a:p>
            <a:pPr algn="ctr" defTabSz="779083">
              <a:spcBef>
                <a:spcPct val="20000"/>
              </a:spcBef>
            </a:pPr>
            <a:r>
              <a:rPr lang="ru-RU" sz="4100" b="1" dirty="0">
                <a:solidFill>
                  <a:schemeClr val="tx2">
                    <a:lumMod val="75000"/>
                  </a:schemeClr>
                </a:solidFill>
                <a:latin typeface="Yeseva One" panose="02000503090000020003" pitchFamily="2" charset="0"/>
              </a:rPr>
              <a:t>СПАСИБО ЗА </a:t>
            </a:r>
          </a:p>
          <a:p>
            <a:pPr algn="ctr" defTabSz="779083">
              <a:spcBef>
                <a:spcPct val="20000"/>
              </a:spcBef>
            </a:pPr>
            <a:r>
              <a:rPr lang="ru-RU" sz="4100" b="1" dirty="0">
                <a:solidFill>
                  <a:schemeClr val="tx2">
                    <a:lumMod val="75000"/>
                  </a:schemeClr>
                </a:solidFill>
                <a:latin typeface="Yeseva One" panose="02000503090000020003" pitchFamily="2" charset="0"/>
              </a:rPr>
              <a:t>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65390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ый треугольник 15"/>
          <p:cNvSpPr/>
          <p:nvPr/>
        </p:nvSpPr>
        <p:spPr>
          <a:xfrm rot="10800000">
            <a:off x="-540236" y="-739301"/>
            <a:ext cx="11519315" cy="3176744"/>
          </a:xfrm>
          <a:prstGeom prst="rtTriangle">
            <a:avLst/>
          </a:prstGeom>
          <a:solidFill>
            <a:srgbClr val="D54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Прямоугольный треугольник 21"/>
          <p:cNvSpPr/>
          <p:nvPr/>
        </p:nvSpPr>
        <p:spPr>
          <a:xfrm rot="10800000">
            <a:off x="4283477" y="-515847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AutoShape 8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Прямоугольный треугольник 25"/>
          <p:cNvSpPr/>
          <p:nvPr/>
        </p:nvSpPr>
        <p:spPr>
          <a:xfrm>
            <a:off x="-1764162" y="2110270"/>
            <a:ext cx="9847169" cy="6066458"/>
          </a:xfrm>
          <a:prstGeom prst="rtTriangle">
            <a:avLst/>
          </a:prstGeom>
          <a:solidFill>
            <a:srgbClr val="A2D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Прямоугольный треугольник 24"/>
          <p:cNvSpPr/>
          <p:nvPr/>
        </p:nvSpPr>
        <p:spPr>
          <a:xfrm rot="1433439">
            <a:off x="-3183040" y="-7876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7937"/>
            <a:ext cx="9161099" cy="5135563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AutoShape 12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134184" y="623659"/>
            <a:ext cx="8674961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92;p1"/>
          <p:cNvSpPr txBox="1"/>
          <p:nvPr/>
        </p:nvSpPr>
        <p:spPr>
          <a:xfrm>
            <a:off x="-17099" y="843558"/>
            <a:ext cx="6605323" cy="357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178" tIns="62178" rIns="62178" bIns="62178" anchor="ctr" anchorCtr="0">
            <a:noAutofit/>
          </a:bodyPr>
          <a:lstStyle/>
          <a:p>
            <a:pPr marL="285750" lvl="0" indent="-285750" algn="ctr" defTabSz="816284" fontAlgn="auto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900430" algn="l"/>
              </a:tabLst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+mn-cs"/>
              </a:rPr>
              <a:t>Рассмотрено 8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+mn-cs"/>
              </a:rPr>
              <a:t>проектов 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+mn-cs"/>
              </a:rPr>
            </a:b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+mn-cs"/>
              </a:rPr>
              <a:t>изменений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+mn-cs"/>
              </a:rPr>
              <a:t>в ГП, из них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+mn-cs"/>
              </a:rPr>
              <a:t>согласованы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+mn-cs"/>
              </a:rPr>
              <a:t>4 проекта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+mn-cs"/>
            </a:endParaRPr>
          </a:p>
          <a:p>
            <a:pPr marL="285750" lvl="0" indent="-285750" algn="ctr" defTabSz="816284" fontAlgn="auto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900430" algn="l"/>
              </a:tabLst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Рассмотрено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+mn-cs"/>
              </a:rPr>
              <a:t>22 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+mn-cs"/>
              </a:rPr>
              <a:t>концепции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+mn-cs"/>
              </a:rPr>
              <a:t/>
            </a:r>
            <a:b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+mn-cs"/>
              </a:rPr>
            </a:b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+mn-cs"/>
              </a:rPr>
              <a:t>ППТ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+mn-cs"/>
              </a:rPr>
              <a:t>и ПМТ, и изменения в них.  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+mn-cs"/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+mn-cs"/>
              </a:rPr>
              <a:t>Согласованы 9 концепций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+mn-cs"/>
            </a:endParaRPr>
          </a:p>
          <a:p>
            <a:pPr marL="285750" lvl="0" indent="-285750" algn="ctr" defTabSz="816284" fontAlgn="auto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900430" algn="l"/>
              </a:tabLst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Рассмотрено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+mn-cs"/>
              </a:rPr>
              <a:t>3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+mn-cs"/>
              </a:rPr>
              <a:t>предложения на отклонение от предельных параметров разрешенного строительства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+mn-cs"/>
              </a:rPr>
              <a:t>ОКС,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+mn-cs"/>
              </a:rPr>
              <a:t>установленных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+mn-cs"/>
              </a:rPr>
              <a:t>ПЗЗ поселений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+mn-cs"/>
              </a:rPr>
              <a:t>, в части увеличения максимальной этажности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+mn-cs"/>
              </a:rPr>
              <a:t>МЖД.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+mn-cs"/>
              </a:rPr>
              <a:t>С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+mn-cs"/>
              </a:rPr>
              <a:t>огласовано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+mn-cs"/>
              </a:rPr>
              <a:t>2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+mn-cs"/>
              </a:rPr>
              <a:t>предложения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+mn-cs"/>
            </a:endParaRPr>
          </a:p>
          <a:p>
            <a:pPr marL="285750" lvl="0" indent="-285750" algn="ctr" defTabSz="816284" fontAlgn="auto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900430" algn="l"/>
              </a:tabLs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+mn-cs"/>
              </a:rPr>
              <a:t>Рассмотрен Мастер-План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+mn-cs"/>
              </a:rPr>
              <a:t>г.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+mn-cs"/>
              </a:rPr>
              <a:t>Волхова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2" name="AutoShape 2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Picture 2" descr="C:\Users\vp_peskova\Pictures\leningradskyobla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" b="100000" l="0" r="100000">
                        <a14:foregroundMark x1="20350" y1="36610" x2="17100" y2="32154"/>
                        <a14:foregroundMark x1="12700" y1="26081" x2="3900" y2="36304"/>
                        <a14:foregroundMark x1="4550" y1="36741" x2="35400" y2="71997"/>
                        <a14:foregroundMark x1="35400" y1="71997" x2="62400" y2="89035"/>
                        <a14:foregroundMark x1="62900" y1="88598" x2="92750" y2="82350"/>
                        <a14:foregroundMark x1="92750" y1="81913" x2="91900" y2="51988"/>
                        <a14:foregroundMark x1="91900" y1="51988" x2="25100" y2="25033"/>
                        <a14:foregroundMark x1="25100" y1="25033" x2="11850" y2="26212"/>
                        <a14:foregroundMark x1="26250" y1="50502" x2="37450" y2="45042"/>
                        <a14:foregroundMark x1="37450" y1="43993" x2="36600" y2="43862"/>
                        <a14:foregroundMark x1="34900" y1="42377" x2="42050" y2="40454"/>
                        <a14:foregroundMark x1="11850" y1="28746" x2="26750" y2="41634"/>
                        <a14:foregroundMark x1="8450" y1="34076" x2="23050" y2="28440"/>
                        <a14:foregroundMark x1="24250" y1="31848" x2="21000" y2="39275"/>
                        <a14:foregroundMark x1="12000" y1="33202" x2="14200" y2="40760"/>
                        <a14:foregroundMark x1="14200" y1="40017" x2="26750" y2="40149"/>
                        <a14:foregroundMark x1="34750" y1="48449" x2="63400" y2="63871"/>
                        <a14:foregroundMark x1="64400" y1="64439" x2="80200" y2="79249"/>
                        <a14:foregroundMark x1="81550" y1="78943" x2="68650" y2="83268"/>
                        <a14:foregroundMark x1="81700" y1="70686" x2="83750" y2="77632"/>
                        <a14:foregroundMark x1="82900" y1="60900" x2="80200" y2="53779"/>
                        <a14:foregroundMark x1="63750" y1="83836" x2="55450" y2="83574"/>
                        <a14:foregroundMark x1="1500" y1="23853" x2="98850" y2="874"/>
                        <a14:foregroundMark x1="1000" y1="2796" x2="98500" y2="23853"/>
                        <a14:foregroundMark x1="5250" y1="7689" x2="70000" y2="23984"/>
                        <a14:foregroundMark x1="34250" y1="23984" x2="94400" y2="8301"/>
                        <a14:foregroundMark x1="850" y1="14985" x2="98850" y2="15684"/>
                        <a14:foregroundMark x1="16750" y1="20751" x2="86800" y2="21494"/>
                        <a14:foregroundMark x1="75450" y1="7864" x2="74400" y2="15116"/>
                        <a14:foregroundMark x1="98850" y1="13325" x2="99850" y2="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443" y="86440"/>
            <a:ext cx="368524" cy="4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Заголовок 16"/>
          <p:cNvSpPr txBox="1">
            <a:spLocks/>
          </p:cNvSpPr>
          <p:nvPr/>
        </p:nvSpPr>
        <p:spPr>
          <a:xfrm>
            <a:off x="-96632" y="68973"/>
            <a:ext cx="8968107" cy="377893"/>
          </a:xfrm>
          <a:prstGeom prst="rect">
            <a:avLst/>
          </a:prstGeom>
        </p:spPr>
        <p:txBody>
          <a:bodyPr vert="horz" lIns="62188" tIns="31094" rIns="62188" bIns="31094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ru-RU" sz="12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>
              <a:spcBef>
                <a:spcPts val="0"/>
              </a:spcBef>
            </a:pPr>
            <a:r>
              <a:rPr lang="ru-RU" sz="2400" b="1" dirty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Предварительный Градостроительный Совет 2022 год 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1" t="10703" r="6521" b="5037"/>
          <a:stretch/>
        </p:blipFill>
        <p:spPr bwMode="auto">
          <a:xfrm>
            <a:off x="6602214" y="657935"/>
            <a:ext cx="2491127" cy="1779509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6984942" y="2386162"/>
            <a:ext cx="1678435" cy="278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" algn="ctr">
              <a:lnSpc>
                <a:spcPct val="115000"/>
              </a:lnSpc>
              <a:spcAft>
                <a:spcPts val="1200"/>
              </a:spcAft>
              <a:tabLst>
                <a:tab pos="900430" algn="l"/>
              </a:tabLst>
            </a:pPr>
            <a:r>
              <a:rPr lang="ru-RU" sz="1050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Застройка в </a:t>
            </a:r>
            <a:r>
              <a:rPr lang="ru-RU" sz="1050" dirty="0" err="1" smtClean="0">
                <a:solidFill>
                  <a:schemeClr val="accent2"/>
                </a:solidFill>
                <a:latin typeface="Century Gothic" panose="020B0502020202020204" pitchFamily="34" charset="0"/>
              </a:rPr>
              <a:t>Янино</a:t>
            </a:r>
            <a:endParaRPr lang="ru-RU" sz="1050" dirty="0" smtClean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" r="1"/>
          <a:stretch/>
        </p:blipFill>
        <p:spPr bwMode="auto">
          <a:xfrm>
            <a:off x="6573555" y="2640329"/>
            <a:ext cx="2519786" cy="22356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6994230" y="4876006"/>
            <a:ext cx="1678435" cy="261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" algn="ctr">
              <a:lnSpc>
                <a:spcPct val="115000"/>
              </a:lnSpc>
              <a:spcAft>
                <a:spcPts val="1200"/>
              </a:spcAft>
              <a:tabLst>
                <a:tab pos="900430" algn="l"/>
              </a:tabLst>
            </a:pPr>
            <a:r>
              <a:rPr lang="ru-RU" sz="1050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Мастер-план Волхова</a:t>
            </a:r>
          </a:p>
        </p:txBody>
      </p:sp>
    </p:spTree>
    <p:extLst>
      <p:ext uri="{BB962C8B-B14F-4D97-AF65-F5344CB8AC3E}">
        <p14:creationId xmlns:p14="http://schemas.microsoft.com/office/powerpoint/2010/main" val="380013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ый треугольник 15"/>
          <p:cNvSpPr/>
          <p:nvPr/>
        </p:nvSpPr>
        <p:spPr>
          <a:xfrm>
            <a:off x="-1764162" y="2110270"/>
            <a:ext cx="9847169" cy="6066458"/>
          </a:xfrm>
          <a:prstGeom prst="rtTriangle">
            <a:avLst/>
          </a:prstGeom>
          <a:solidFill>
            <a:srgbClr val="A2D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Прямоугольный треугольник 14"/>
          <p:cNvSpPr/>
          <p:nvPr/>
        </p:nvSpPr>
        <p:spPr>
          <a:xfrm rot="1433439">
            <a:off x="-3203901" y="5314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rot="10800000">
            <a:off x="-540236" y="-739301"/>
            <a:ext cx="11519315" cy="3176744"/>
          </a:xfrm>
          <a:prstGeom prst="rtTriangle">
            <a:avLst/>
          </a:prstGeom>
          <a:solidFill>
            <a:srgbClr val="D54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Прямоугольный треугольник 13"/>
          <p:cNvSpPr/>
          <p:nvPr/>
        </p:nvSpPr>
        <p:spPr>
          <a:xfrm rot="10800000">
            <a:off x="4283477" y="-515847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-17099" y="-92546"/>
            <a:ext cx="9161099" cy="5236045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2" name="Заголовок 16"/>
          <p:cNvSpPr txBox="1">
            <a:spLocks/>
          </p:cNvSpPr>
          <p:nvPr/>
        </p:nvSpPr>
        <p:spPr>
          <a:xfrm>
            <a:off x="216938" y="68973"/>
            <a:ext cx="8701641" cy="377893"/>
          </a:xfrm>
          <a:prstGeom prst="rect">
            <a:avLst/>
          </a:prstGeom>
        </p:spPr>
        <p:txBody>
          <a:bodyPr vert="horz" lIns="62188" tIns="31094" rIns="62188" bIns="31094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ru-RU" sz="12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Распоряжение Губернатора ЛО от 5.12.22 № 915-рг</a:t>
            </a:r>
            <a:endParaRPr lang="ru-RU" sz="2400" b="1" dirty="0">
              <a:solidFill>
                <a:schemeClr val="accent2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5" name="AutoShape 8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Picture 2" descr="C:\Users\vp_peskova\Pictures\leningradskyobla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" b="100000" l="0" r="100000">
                        <a14:foregroundMark x1="20350" y1="36610" x2="17100" y2="32154"/>
                        <a14:foregroundMark x1="12700" y1="26081" x2="3900" y2="36304"/>
                        <a14:foregroundMark x1="4550" y1="36741" x2="35400" y2="71997"/>
                        <a14:foregroundMark x1="35400" y1="71997" x2="62400" y2="89035"/>
                        <a14:foregroundMark x1="62900" y1="88598" x2="92750" y2="82350"/>
                        <a14:foregroundMark x1="92750" y1="81913" x2="91900" y2="51988"/>
                        <a14:foregroundMark x1="91900" y1="51988" x2="25100" y2="25033"/>
                        <a14:foregroundMark x1="25100" y1="25033" x2="11850" y2="26212"/>
                        <a14:foregroundMark x1="26250" y1="50502" x2="37450" y2="45042"/>
                        <a14:foregroundMark x1="37450" y1="43993" x2="36600" y2="43862"/>
                        <a14:foregroundMark x1="34900" y1="42377" x2="42050" y2="40454"/>
                        <a14:foregroundMark x1="11850" y1="28746" x2="26750" y2="41634"/>
                        <a14:foregroundMark x1="8450" y1="34076" x2="23050" y2="28440"/>
                        <a14:foregroundMark x1="24250" y1="31848" x2="21000" y2="39275"/>
                        <a14:foregroundMark x1="12000" y1="33202" x2="14200" y2="40760"/>
                        <a14:foregroundMark x1="14200" y1="40017" x2="26750" y2="40149"/>
                        <a14:foregroundMark x1="34750" y1="48449" x2="63400" y2="63871"/>
                        <a14:foregroundMark x1="64400" y1="64439" x2="80200" y2="79249"/>
                        <a14:foregroundMark x1="81550" y1="78943" x2="68650" y2="83268"/>
                        <a14:foregroundMark x1="81700" y1="70686" x2="83750" y2="77632"/>
                        <a14:foregroundMark x1="82900" y1="60900" x2="80200" y2="53779"/>
                        <a14:foregroundMark x1="63750" y1="83836" x2="55450" y2="83574"/>
                        <a14:foregroundMark x1="1500" y1="23853" x2="98850" y2="874"/>
                        <a14:foregroundMark x1="1000" y1="2796" x2="98500" y2="23853"/>
                        <a14:foregroundMark x1="5250" y1="7689" x2="70000" y2="23984"/>
                        <a14:foregroundMark x1="34250" y1="23984" x2="94400" y2="8301"/>
                        <a14:foregroundMark x1="850" y1="14985" x2="98850" y2="15684"/>
                        <a14:foregroundMark x1="16750" y1="20751" x2="86800" y2="21494"/>
                        <a14:foregroundMark x1="75450" y1="7864" x2="74400" y2="15116"/>
                        <a14:foregroundMark x1="98850" y1="13325" x2="99850" y2="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443" y="86440"/>
            <a:ext cx="368524" cy="4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Прямая соединительная линия 27"/>
          <p:cNvCxnSpPr/>
          <p:nvPr/>
        </p:nvCxnSpPr>
        <p:spPr>
          <a:xfrm>
            <a:off x="460375" y="623659"/>
            <a:ext cx="8223068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6" t="10834" r="26289" b="4583"/>
          <a:stretch/>
        </p:blipFill>
        <p:spPr bwMode="auto">
          <a:xfrm>
            <a:off x="6583887" y="843558"/>
            <a:ext cx="2310830" cy="3362714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5" name="Прямоугольник 24"/>
          <p:cNvSpPr/>
          <p:nvPr/>
        </p:nvSpPr>
        <p:spPr>
          <a:xfrm>
            <a:off x="107504" y="843558"/>
            <a:ext cx="6443293" cy="3417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8615" indent="-342900" algn="ctr"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900430" algn="l"/>
              </a:tabLst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Рассмотрены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и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согласованы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2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проекта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изменений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в ГП</a:t>
            </a:r>
          </a:p>
          <a:p>
            <a:pPr marL="348615" indent="-342900" algn="ctr"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900430" algn="l"/>
              </a:tabLst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Рассмотрены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и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согласованы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4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концепции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ППТ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и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ПМТ,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и изменения в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них</a:t>
            </a:r>
          </a:p>
          <a:p>
            <a:pPr marL="348615" indent="-342900" algn="ctr"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900430" algn="l"/>
              </a:tabLst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Рассмотрены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и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согласованы 3 предложения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на отклонение от предельных параметров разрешенного строительства ОКС, установленных ПЗЗ поселений, в части увеличения максимальной этажности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МЖД</a:t>
            </a:r>
            <a:endParaRPr lang="ru-RU" sz="1400" dirty="0" smtClean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arenR"/>
              <a:tabLst>
                <a:tab pos="900430" algn="l"/>
              </a:tabLst>
            </a:pPr>
            <a:endParaRPr lang="ru-RU" sz="140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0706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ый треугольник 24"/>
          <p:cNvSpPr/>
          <p:nvPr/>
        </p:nvSpPr>
        <p:spPr>
          <a:xfrm rot="10800000">
            <a:off x="-540236" y="-739301"/>
            <a:ext cx="11519315" cy="3176744"/>
          </a:xfrm>
          <a:prstGeom prst="rtTriangle">
            <a:avLst/>
          </a:prstGeom>
          <a:solidFill>
            <a:srgbClr val="D54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Прямоугольный треугольник 26"/>
          <p:cNvSpPr/>
          <p:nvPr/>
        </p:nvSpPr>
        <p:spPr>
          <a:xfrm>
            <a:off x="-1764162" y="2110270"/>
            <a:ext cx="9847169" cy="6066458"/>
          </a:xfrm>
          <a:prstGeom prst="rtTriangle">
            <a:avLst/>
          </a:prstGeom>
          <a:solidFill>
            <a:srgbClr val="A2D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Прямоугольный треугольник 25"/>
          <p:cNvSpPr/>
          <p:nvPr/>
        </p:nvSpPr>
        <p:spPr>
          <a:xfrm rot="10800000">
            <a:off x="4283477" y="-515847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Прямоугольный треугольник 31"/>
          <p:cNvSpPr/>
          <p:nvPr/>
        </p:nvSpPr>
        <p:spPr>
          <a:xfrm rot="1433439">
            <a:off x="-3203901" y="5314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-17099" y="-92546"/>
            <a:ext cx="9161099" cy="5236045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2" name="Заголовок 16"/>
          <p:cNvSpPr txBox="1">
            <a:spLocks/>
          </p:cNvSpPr>
          <p:nvPr/>
        </p:nvSpPr>
        <p:spPr>
          <a:xfrm>
            <a:off x="266466" y="68974"/>
            <a:ext cx="8701641" cy="377893"/>
          </a:xfrm>
          <a:prstGeom prst="rect">
            <a:avLst/>
          </a:prstGeom>
        </p:spPr>
        <p:txBody>
          <a:bodyPr vert="horz" lIns="62188" tIns="31094" rIns="62188" bIns="31094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ru-RU" sz="12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Консультативно-экспертный совет 2022 год </a:t>
            </a:r>
            <a:endParaRPr lang="ru-RU" sz="2400" b="1" dirty="0">
              <a:solidFill>
                <a:schemeClr val="accent2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5" name="AutoShape 8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Picture 2" descr="C:\Users\vp_peskova\Pictures\leningradskyobla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1" b="100000" l="0" r="100000">
                        <a14:foregroundMark x1="20350" y1="36610" x2="17100" y2="32154"/>
                        <a14:foregroundMark x1="12700" y1="26081" x2="3900" y2="36304"/>
                        <a14:foregroundMark x1="4550" y1="36741" x2="35400" y2="71997"/>
                        <a14:foregroundMark x1="35400" y1="71997" x2="62400" y2="89035"/>
                        <a14:foregroundMark x1="62900" y1="88598" x2="92750" y2="82350"/>
                        <a14:foregroundMark x1="92750" y1="81913" x2="91900" y2="51988"/>
                        <a14:foregroundMark x1="91900" y1="51988" x2="25100" y2="25033"/>
                        <a14:foregroundMark x1="25100" y1="25033" x2="11850" y2="26212"/>
                        <a14:foregroundMark x1="26250" y1="50502" x2="37450" y2="45042"/>
                        <a14:foregroundMark x1="37450" y1="43993" x2="36600" y2="43862"/>
                        <a14:foregroundMark x1="34900" y1="42377" x2="42050" y2="40454"/>
                        <a14:foregroundMark x1="11850" y1="28746" x2="26750" y2="41634"/>
                        <a14:foregroundMark x1="8450" y1="34076" x2="23050" y2="28440"/>
                        <a14:foregroundMark x1="24250" y1="31848" x2="21000" y2="39275"/>
                        <a14:foregroundMark x1="12000" y1="33202" x2="14200" y2="40760"/>
                        <a14:foregroundMark x1="14200" y1="40017" x2="26750" y2="40149"/>
                        <a14:foregroundMark x1="34750" y1="48449" x2="63400" y2="63871"/>
                        <a14:foregroundMark x1="64400" y1="64439" x2="80200" y2="79249"/>
                        <a14:foregroundMark x1="81550" y1="78943" x2="68650" y2="83268"/>
                        <a14:foregroundMark x1="81700" y1="70686" x2="83750" y2="77632"/>
                        <a14:foregroundMark x1="82900" y1="60900" x2="80200" y2="53779"/>
                        <a14:foregroundMark x1="63750" y1="83836" x2="55450" y2="83574"/>
                        <a14:foregroundMark x1="1500" y1="23853" x2="98850" y2="874"/>
                        <a14:foregroundMark x1="1000" y1="2796" x2="98500" y2="23853"/>
                        <a14:foregroundMark x1="5250" y1="7689" x2="70000" y2="23984"/>
                        <a14:foregroundMark x1="34250" y1="23984" x2="94400" y2="8301"/>
                        <a14:foregroundMark x1="850" y1="14985" x2="98850" y2="15684"/>
                        <a14:foregroundMark x1="16750" y1="20751" x2="86800" y2="21494"/>
                        <a14:foregroundMark x1="75450" y1="7864" x2="74400" y2="15116"/>
                        <a14:foregroundMark x1="98850" y1="13325" x2="99850" y2="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443" y="86440"/>
            <a:ext cx="368524" cy="4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-340395" y="922338"/>
            <a:ext cx="6999634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8615" indent="-342900" algn="ctr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900430" algn="l"/>
              </a:tabLst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Проведено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13 заседаний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348615" indent="-342900" algn="ctr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900430" algn="l"/>
              </a:tabLst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Рассмотрено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39 проектов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marL="348615" indent="-342900" algn="ctr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900430" algn="l"/>
              </a:tabLst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Из них согласовано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25 проектов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935596" y="617537"/>
            <a:ext cx="7380820" cy="1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9" t="18350" r="12255" b="13456"/>
          <a:stretch/>
        </p:blipFill>
        <p:spPr bwMode="auto">
          <a:xfrm>
            <a:off x="3159422" y="2807766"/>
            <a:ext cx="3271052" cy="1800267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807833"/>
            <a:ext cx="3096292" cy="180020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" t="4185" r="21829" b="26727"/>
          <a:stretch/>
        </p:blipFill>
        <p:spPr bwMode="auto">
          <a:xfrm>
            <a:off x="6470084" y="660617"/>
            <a:ext cx="2638420" cy="1800267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9" r="10338"/>
          <a:stretch/>
        </p:blipFill>
        <p:spPr bwMode="auto">
          <a:xfrm>
            <a:off x="6457512" y="2807833"/>
            <a:ext cx="2650992" cy="180020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950876" y="4567041"/>
            <a:ext cx="1080120" cy="463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" algn="ctr">
              <a:lnSpc>
                <a:spcPct val="115000"/>
              </a:lnSpc>
              <a:spcAft>
                <a:spcPts val="1200"/>
              </a:spcAft>
              <a:tabLst>
                <a:tab pos="900430" algn="l"/>
              </a:tabLst>
            </a:pPr>
            <a:r>
              <a:rPr lang="ru-RU" sz="1050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Школа в Гатчине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356571" y="4567041"/>
            <a:ext cx="9514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" algn="ctr">
              <a:spcAft>
                <a:spcPts val="0"/>
              </a:spcAft>
              <a:tabLst>
                <a:tab pos="900430" algn="l"/>
              </a:tabLst>
            </a:pPr>
            <a:r>
              <a:rPr lang="ru-RU" sz="1050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ФОК в </a:t>
            </a:r>
            <a:r>
              <a:rPr lang="ru-RU" sz="1050" dirty="0" err="1" smtClean="0">
                <a:solidFill>
                  <a:schemeClr val="accent2"/>
                </a:solidFill>
                <a:latin typeface="Century Gothic" panose="020B0502020202020204" pitchFamily="34" charset="0"/>
              </a:rPr>
              <a:t>Мурино</a:t>
            </a:r>
            <a:endParaRPr lang="ru-RU" sz="1050" dirty="0" smtClean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344141" y="2437444"/>
            <a:ext cx="122413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" algn="ctr">
              <a:spcAft>
                <a:spcPts val="1200"/>
              </a:spcAft>
              <a:tabLst>
                <a:tab pos="900430" algn="l"/>
              </a:tabLst>
            </a:pPr>
            <a:r>
              <a:rPr lang="ru-RU" sz="1050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ЖК в </a:t>
            </a:r>
            <a:r>
              <a:rPr lang="ru-RU" sz="1050" dirty="0" err="1" smtClean="0">
                <a:solidFill>
                  <a:schemeClr val="accent2"/>
                </a:solidFill>
                <a:latin typeface="Century Gothic" panose="020B0502020202020204" pitchFamily="34" charset="0"/>
              </a:rPr>
              <a:t>г.п</a:t>
            </a:r>
            <a:r>
              <a:rPr lang="ru-RU" sz="1050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. Новоселье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227938" y="4567040"/>
            <a:ext cx="1455505" cy="463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" algn="ctr">
              <a:lnSpc>
                <a:spcPct val="115000"/>
              </a:lnSpc>
              <a:spcAft>
                <a:spcPts val="1200"/>
              </a:spcAft>
              <a:tabLst>
                <a:tab pos="900430" algn="l"/>
              </a:tabLst>
            </a:pPr>
            <a:r>
              <a:rPr lang="ru-RU" sz="1050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Храм в пос. Лебяжье</a:t>
            </a:r>
          </a:p>
        </p:txBody>
      </p:sp>
    </p:spTree>
    <p:extLst>
      <p:ext uri="{BB962C8B-B14F-4D97-AF65-F5344CB8AC3E}">
        <p14:creationId xmlns:p14="http://schemas.microsoft.com/office/powerpoint/2010/main" val="281408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ый треугольник 24"/>
          <p:cNvSpPr/>
          <p:nvPr/>
        </p:nvSpPr>
        <p:spPr>
          <a:xfrm rot="10800000">
            <a:off x="-540236" y="-739301"/>
            <a:ext cx="11519315" cy="3176744"/>
          </a:xfrm>
          <a:prstGeom prst="rtTriangle">
            <a:avLst/>
          </a:prstGeom>
          <a:solidFill>
            <a:srgbClr val="D54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Прямоугольный треугольник 26"/>
          <p:cNvSpPr/>
          <p:nvPr/>
        </p:nvSpPr>
        <p:spPr>
          <a:xfrm>
            <a:off x="-1764162" y="2110270"/>
            <a:ext cx="9847169" cy="6066458"/>
          </a:xfrm>
          <a:prstGeom prst="rtTriangle">
            <a:avLst/>
          </a:prstGeom>
          <a:solidFill>
            <a:srgbClr val="A2D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Прямоугольный треугольник 25"/>
          <p:cNvSpPr/>
          <p:nvPr/>
        </p:nvSpPr>
        <p:spPr>
          <a:xfrm rot="10800000">
            <a:off x="4283477" y="-515847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Прямоугольный треугольник 31"/>
          <p:cNvSpPr/>
          <p:nvPr/>
        </p:nvSpPr>
        <p:spPr>
          <a:xfrm rot="1433439">
            <a:off x="-3203901" y="5314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-17099" y="-92546"/>
            <a:ext cx="9161099" cy="5236045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2" name="Заголовок 16"/>
          <p:cNvSpPr txBox="1">
            <a:spLocks/>
          </p:cNvSpPr>
          <p:nvPr/>
        </p:nvSpPr>
        <p:spPr>
          <a:xfrm>
            <a:off x="266466" y="68974"/>
            <a:ext cx="8701641" cy="377893"/>
          </a:xfrm>
          <a:prstGeom prst="rect">
            <a:avLst/>
          </a:prstGeom>
        </p:spPr>
        <p:txBody>
          <a:bodyPr vert="horz" lIns="62188" tIns="31094" rIns="62188" bIns="31094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ru-RU" sz="12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Школа в г. Гатчина </a:t>
            </a:r>
            <a:endParaRPr lang="ru-RU" sz="2400" b="1" dirty="0">
              <a:solidFill>
                <a:schemeClr val="accent2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5" name="AutoShape 8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Picture 2" descr="C:\Users\vp_peskova\Pictures\leningradskyobla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1" b="100000" l="0" r="100000">
                        <a14:foregroundMark x1="20350" y1="36610" x2="17100" y2="32154"/>
                        <a14:foregroundMark x1="12700" y1="26081" x2="3900" y2="36304"/>
                        <a14:foregroundMark x1="4550" y1="36741" x2="35400" y2="71997"/>
                        <a14:foregroundMark x1="35400" y1="71997" x2="62400" y2="89035"/>
                        <a14:foregroundMark x1="62900" y1="88598" x2="92750" y2="82350"/>
                        <a14:foregroundMark x1="92750" y1="81913" x2="91900" y2="51988"/>
                        <a14:foregroundMark x1="91900" y1="51988" x2="25100" y2="25033"/>
                        <a14:foregroundMark x1="25100" y1="25033" x2="11850" y2="26212"/>
                        <a14:foregroundMark x1="26250" y1="50502" x2="37450" y2="45042"/>
                        <a14:foregroundMark x1="37450" y1="43993" x2="36600" y2="43862"/>
                        <a14:foregroundMark x1="34900" y1="42377" x2="42050" y2="40454"/>
                        <a14:foregroundMark x1="11850" y1="28746" x2="26750" y2="41634"/>
                        <a14:foregroundMark x1="8450" y1="34076" x2="23050" y2="28440"/>
                        <a14:foregroundMark x1="24250" y1="31848" x2="21000" y2="39275"/>
                        <a14:foregroundMark x1="12000" y1="33202" x2="14200" y2="40760"/>
                        <a14:foregroundMark x1="14200" y1="40017" x2="26750" y2="40149"/>
                        <a14:foregroundMark x1="34750" y1="48449" x2="63400" y2="63871"/>
                        <a14:foregroundMark x1="64400" y1="64439" x2="80200" y2="79249"/>
                        <a14:foregroundMark x1="81550" y1="78943" x2="68650" y2="83268"/>
                        <a14:foregroundMark x1="81700" y1="70686" x2="83750" y2="77632"/>
                        <a14:foregroundMark x1="82900" y1="60900" x2="80200" y2="53779"/>
                        <a14:foregroundMark x1="63750" y1="83836" x2="55450" y2="83574"/>
                        <a14:foregroundMark x1="1500" y1="23853" x2="98850" y2="874"/>
                        <a14:foregroundMark x1="1000" y1="2796" x2="98500" y2="23853"/>
                        <a14:foregroundMark x1="5250" y1="7689" x2="70000" y2="23984"/>
                        <a14:foregroundMark x1="34250" y1="23984" x2="94400" y2="8301"/>
                        <a14:foregroundMark x1="850" y1="14985" x2="98850" y2="15684"/>
                        <a14:foregroundMark x1="16750" y1="20751" x2="86800" y2="21494"/>
                        <a14:foregroundMark x1="75450" y1="7864" x2="74400" y2="15116"/>
                        <a14:foregroundMark x1="98850" y1="13325" x2="99850" y2="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443" y="86440"/>
            <a:ext cx="368524" cy="4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Прямая соединительная линия 27"/>
          <p:cNvCxnSpPr/>
          <p:nvPr/>
        </p:nvCxnSpPr>
        <p:spPr>
          <a:xfrm>
            <a:off x="935596" y="617537"/>
            <a:ext cx="7380820" cy="1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99" y="1203598"/>
            <a:ext cx="4121785" cy="35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6" descr="https://downloader.disk.yandex.ru/preview/f555c501f05a84d964b58eb9c06c40a5a63958cbc9255a26db559138286b9e9c/6321d0bd/lRoVVGTtyfMhanolfVe-aip9DN0KWo0Zj9KJiMdlPMRZloXNwCcLzd-wx9nQwk6MA2prjGsnqckCyUuKMvoNyA%3D%3D?uid=0&amp;filename=01_02.jpg&amp;disposition=inline&amp;hash=&amp;limit=0&amp;content_type=image%2Fjpeg&amp;owner_uid=0&amp;tknv=v2&amp;size=946x9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696" y="1203598"/>
            <a:ext cx="4982303" cy="35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187325" y="737677"/>
            <a:ext cx="2448272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ДО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рассмотрения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269842" y="737677"/>
            <a:ext cx="4124249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ПОСЛЕ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рассмотрения  </a:t>
            </a:r>
          </a:p>
        </p:txBody>
      </p:sp>
      <p:sp>
        <p:nvSpPr>
          <p:cNvPr id="38" name="Овал 37"/>
          <p:cNvSpPr/>
          <p:nvPr/>
        </p:nvSpPr>
        <p:spPr>
          <a:xfrm>
            <a:off x="212726" y="2535276"/>
            <a:ext cx="1054966" cy="1002169"/>
          </a:xfrm>
          <a:prstGeom prst="ellipse">
            <a:avLst/>
          </a:prstGeom>
          <a:solidFill>
            <a:schemeClr val="accent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5630" y="2643950"/>
            <a:ext cx="1389158" cy="7848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Отсутствие </a:t>
            </a:r>
          </a:p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на территории </a:t>
            </a:r>
          </a:p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элементов </a:t>
            </a:r>
            <a:endParaRPr lang="ru-RU" sz="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омплексного</a:t>
            </a:r>
          </a:p>
          <a:p>
            <a:pPr algn="ctr"/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благоустройства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1926703" y="3287375"/>
            <a:ext cx="1031242" cy="909609"/>
          </a:xfrm>
          <a:prstGeom prst="ellipse">
            <a:avLst/>
          </a:prstGeom>
          <a:solidFill>
            <a:schemeClr val="accent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>
            <a:off x="1787235" y="3557131"/>
            <a:ext cx="1281545" cy="50782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Неорганизованное спортивное </a:t>
            </a:r>
          </a:p>
          <a:p>
            <a:pPr algn="ctr"/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ядро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2629736" y="1089795"/>
            <a:ext cx="1329050" cy="1191743"/>
          </a:xfrm>
          <a:prstGeom prst="ellipse">
            <a:avLst/>
          </a:prstGeom>
          <a:solidFill>
            <a:schemeClr val="accent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ru-RU"/>
          </a:p>
        </p:txBody>
      </p:sp>
      <p:sp>
        <p:nvSpPr>
          <p:cNvPr id="44" name="TextBox 43"/>
          <p:cNvSpPr txBox="1"/>
          <p:nvPr/>
        </p:nvSpPr>
        <p:spPr>
          <a:xfrm>
            <a:off x="2555424" y="1224006"/>
            <a:ext cx="1477674" cy="9233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Фасадное </a:t>
            </a:r>
          </a:p>
          <a:p>
            <a:pPr algn="ctr"/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решение </a:t>
            </a:r>
          </a:p>
          <a:p>
            <a:pPr algn="ctr"/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 соответствует существующей градостроительной </a:t>
            </a:r>
          </a:p>
          <a:p>
            <a:pPr algn="ctr"/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среде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4245856" y="1231997"/>
            <a:ext cx="1064856" cy="1049541"/>
          </a:xfrm>
          <a:prstGeom prst="ellipse">
            <a:avLst/>
          </a:prstGeom>
          <a:solidFill>
            <a:schemeClr val="accent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ru-RU"/>
          </a:p>
        </p:txBody>
      </p:sp>
      <p:sp>
        <p:nvSpPr>
          <p:cNvPr id="46" name="TextBox 45"/>
          <p:cNvSpPr txBox="1"/>
          <p:nvPr/>
        </p:nvSpPr>
        <p:spPr>
          <a:xfrm>
            <a:off x="4132352" y="1408235"/>
            <a:ext cx="1301267" cy="64632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Наличие </a:t>
            </a:r>
          </a:p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элементов благоустройства,  МАФов</a:t>
            </a:r>
          </a:p>
        </p:txBody>
      </p:sp>
      <p:sp>
        <p:nvSpPr>
          <p:cNvPr id="47" name="Овал 46"/>
          <p:cNvSpPr/>
          <p:nvPr/>
        </p:nvSpPr>
        <p:spPr>
          <a:xfrm>
            <a:off x="4321619" y="2916809"/>
            <a:ext cx="798817" cy="741133"/>
          </a:xfrm>
          <a:prstGeom prst="ellipse">
            <a:avLst/>
          </a:prstGeom>
          <a:solidFill>
            <a:schemeClr val="accent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ru-RU"/>
          </a:p>
        </p:txBody>
      </p:sp>
      <p:sp>
        <p:nvSpPr>
          <p:cNvPr id="48" name="TextBox 47"/>
          <p:cNvSpPr txBox="1"/>
          <p:nvPr/>
        </p:nvSpPr>
        <p:spPr>
          <a:xfrm>
            <a:off x="4132352" y="3029624"/>
            <a:ext cx="1228530" cy="50782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Разработан </a:t>
            </a:r>
            <a:endParaRPr lang="ru-RU" sz="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единый 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дизайн-код </a:t>
            </a:r>
          </a:p>
        </p:txBody>
      </p:sp>
      <p:sp>
        <p:nvSpPr>
          <p:cNvPr id="49" name="Овал 48"/>
          <p:cNvSpPr/>
          <p:nvPr/>
        </p:nvSpPr>
        <p:spPr>
          <a:xfrm>
            <a:off x="5728856" y="2860315"/>
            <a:ext cx="909482" cy="878397"/>
          </a:xfrm>
          <a:prstGeom prst="ellipse">
            <a:avLst/>
          </a:prstGeom>
          <a:solidFill>
            <a:schemeClr val="accent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ru-RU"/>
          </a:p>
        </p:txBody>
      </p:sp>
      <p:sp>
        <p:nvSpPr>
          <p:cNvPr id="50" name="TextBox 49"/>
          <p:cNvSpPr txBox="1"/>
          <p:nvPr/>
        </p:nvSpPr>
        <p:spPr>
          <a:xfrm>
            <a:off x="5569332" y="2964213"/>
            <a:ext cx="1228530" cy="64632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Организована </a:t>
            </a:r>
          </a:p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ентральная входная </a:t>
            </a:r>
          </a:p>
          <a:p>
            <a:pPr algn="ctr"/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группа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6957882" y="1916040"/>
            <a:ext cx="1035498" cy="981514"/>
          </a:xfrm>
          <a:prstGeom prst="ellipse">
            <a:avLst/>
          </a:prstGeom>
          <a:solidFill>
            <a:schemeClr val="accent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ru-RU"/>
          </a:p>
        </p:txBody>
      </p:sp>
      <p:sp>
        <p:nvSpPr>
          <p:cNvPr id="52" name="TextBox 51"/>
          <p:cNvSpPr txBox="1"/>
          <p:nvPr/>
        </p:nvSpPr>
        <p:spPr>
          <a:xfrm>
            <a:off x="6924185" y="2014718"/>
            <a:ext cx="1100298" cy="7848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Появление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предложений по символу</a:t>
            </a:r>
          </a:p>
          <a:p>
            <a:pPr algn="ctr"/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учебного </a:t>
            </a:r>
          </a:p>
          <a:p>
            <a:pPr algn="ctr"/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заведения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Овал 52"/>
          <p:cNvSpPr/>
          <p:nvPr/>
        </p:nvSpPr>
        <p:spPr>
          <a:xfrm>
            <a:off x="7867786" y="875168"/>
            <a:ext cx="1131686" cy="1179387"/>
          </a:xfrm>
          <a:prstGeom prst="ellipse">
            <a:avLst/>
          </a:prstGeom>
          <a:solidFill>
            <a:schemeClr val="accent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ru-RU"/>
          </a:p>
        </p:txBody>
      </p:sp>
      <p:sp>
        <p:nvSpPr>
          <p:cNvPr id="54" name="TextBox 53"/>
          <p:cNvSpPr txBox="1"/>
          <p:nvPr/>
        </p:nvSpPr>
        <p:spPr>
          <a:xfrm>
            <a:off x="7702880" y="1098529"/>
            <a:ext cx="1461498" cy="7848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Цветовая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гамма 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интегрирует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градостроительной концепцией </a:t>
            </a:r>
            <a:endParaRPr lang="ru-RU" sz="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территории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Овал 54"/>
          <p:cNvSpPr/>
          <p:nvPr/>
        </p:nvSpPr>
        <p:spPr>
          <a:xfrm>
            <a:off x="7702880" y="3384208"/>
            <a:ext cx="1036941" cy="853663"/>
          </a:xfrm>
          <a:prstGeom prst="ellipse">
            <a:avLst/>
          </a:prstGeom>
          <a:solidFill>
            <a:schemeClr val="accent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ru-RU"/>
          </a:p>
        </p:txBody>
      </p:sp>
      <p:sp>
        <p:nvSpPr>
          <p:cNvPr id="59" name="TextBox 58"/>
          <p:cNvSpPr txBox="1"/>
          <p:nvPr/>
        </p:nvSpPr>
        <p:spPr>
          <a:xfrm>
            <a:off x="7607085" y="3470556"/>
            <a:ext cx="1228530" cy="64632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Улучшен </a:t>
            </a:r>
          </a:p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вариант </a:t>
            </a:r>
            <a:endParaRPr lang="ru-RU" sz="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асадного</a:t>
            </a:r>
          </a:p>
          <a:p>
            <a:pPr algn="ctr"/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решения</a:t>
            </a:r>
          </a:p>
        </p:txBody>
      </p:sp>
    </p:spTree>
    <p:extLst>
      <p:ext uri="{BB962C8B-B14F-4D97-AF65-F5344CB8AC3E}">
        <p14:creationId xmlns:p14="http://schemas.microsoft.com/office/powerpoint/2010/main" val="273278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ый треугольник 24"/>
          <p:cNvSpPr/>
          <p:nvPr/>
        </p:nvSpPr>
        <p:spPr>
          <a:xfrm rot="10800000">
            <a:off x="-540236" y="-739301"/>
            <a:ext cx="11519315" cy="3176744"/>
          </a:xfrm>
          <a:prstGeom prst="rtTriangle">
            <a:avLst/>
          </a:prstGeom>
          <a:solidFill>
            <a:srgbClr val="D54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Прямоугольный треугольник 26"/>
          <p:cNvSpPr/>
          <p:nvPr/>
        </p:nvSpPr>
        <p:spPr>
          <a:xfrm>
            <a:off x="-1764162" y="2110270"/>
            <a:ext cx="9847169" cy="6066458"/>
          </a:xfrm>
          <a:prstGeom prst="rtTriangle">
            <a:avLst/>
          </a:prstGeom>
          <a:solidFill>
            <a:srgbClr val="A2D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Прямоугольный треугольник 25"/>
          <p:cNvSpPr/>
          <p:nvPr/>
        </p:nvSpPr>
        <p:spPr>
          <a:xfrm rot="10800000">
            <a:off x="4283477" y="-515847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Прямоугольный треугольник 31"/>
          <p:cNvSpPr/>
          <p:nvPr/>
        </p:nvSpPr>
        <p:spPr>
          <a:xfrm rot="1433439">
            <a:off x="-3203901" y="5314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-17099" y="-92546"/>
            <a:ext cx="9161099" cy="5236045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AutoShape 8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C:\Users\vp_peskova\Pictures\leningradskyoblas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1" b="100000" l="0" r="100000">
                        <a14:foregroundMark x1="20350" y1="36610" x2="17100" y2="32154"/>
                        <a14:foregroundMark x1="12700" y1="26081" x2="3900" y2="36304"/>
                        <a14:foregroundMark x1="4550" y1="36741" x2="35400" y2="71997"/>
                        <a14:foregroundMark x1="35400" y1="71997" x2="62400" y2="89035"/>
                        <a14:foregroundMark x1="62900" y1="88598" x2="92750" y2="82350"/>
                        <a14:foregroundMark x1="92750" y1="81913" x2="91900" y2="51988"/>
                        <a14:foregroundMark x1="91900" y1="51988" x2="25100" y2="25033"/>
                        <a14:foregroundMark x1="25100" y1="25033" x2="11850" y2="26212"/>
                        <a14:foregroundMark x1="26250" y1="50502" x2="37450" y2="45042"/>
                        <a14:foregroundMark x1="37450" y1="43993" x2="36600" y2="43862"/>
                        <a14:foregroundMark x1="34900" y1="42377" x2="42050" y2="40454"/>
                        <a14:foregroundMark x1="11850" y1="28746" x2="26750" y2="41634"/>
                        <a14:foregroundMark x1="8450" y1="34076" x2="23050" y2="28440"/>
                        <a14:foregroundMark x1="24250" y1="31848" x2="21000" y2="39275"/>
                        <a14:foregroundMark x1="12000" y1="33202" x2="14200" y2="40760"/>
                        <a14:foregroundMark x1="14200" y1="40017" x2="26750" y2="40149"/>
                        <a14:foregroundMark x1="34750" y1="48449" x2="63400" y2="63871"/>
                        <a14:foregroundMark x1="64400" y1="64439" x2="80200" y2="79249"/>
                        <a14:foregroundMark x1="81550" y1="78943" x2="68650" y2="83268"/>
                        <a14:foregroundMark x1="81700" y1="70686" x2="83750" y2="77632"/>
                        <a14:foregroundMark x1="82900" y1="60900" x2="80200" y2="53779"/>
                        <a14:foregroundMark x1="63750" y1="83836" x2="55450" y2="83574"/>
                        <a14:foregroundMark x1="1500" y1="23853" x2="98850" y2="874"/>
                        <a14:foregroundMark x1="1000" y1="2796" x2="98500" y2="23853"/>
                        <a14:foregroundMark x1="5250" y1="7689" x2="70000" y2="23984"/>
                        <a14:foregroundMark x1="34250" y1="23984" x2="94400" y2="8301"/>
                        <a14:foregroundMark x1="850" y1="14985" x2="98850" y2="15684"/>
                        <a14:foregroundMark x1="16750" y1="20751" x2="86800" y2="21494"/>
                        <a14:foregroundMark x1="75450" y1="7864" x2="74400" y2="15116"/>
                        <a14:foregroundMark x1="98850" y1="13325" x2="99850" y2="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443" y="86440"/>
            <a:ext cx="368524" cy="4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Прямая соединительная линия 27"/>
          <p:cNvCxnSpPr/>
          <p:nvPr/>
        </p:nvCxnSpPr>
        <p:spPr>
          <a:xfrm>
            <a:off x="935596" y="617537"/>
            <a:ext cx="7380820" cy="1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Заголовок 16"/>
          <p:cNvSpPr txBox="1">
            <a:spLocks/>
          </p:cNvSpPr>
          <p:nvPr/>
        </p:nvSpPr>
        <p:spPr>
          <a:xfrm>
            <a:off x="266466" y="68974"/>
            <a:ext cx="8701641" cy="377893"/>
          </a:xfrm>
          <a:prstGeom prst="rect">
            <a:avLst/>
          </a:prstGeom>
        </p:spPr>
        <p:txBody>
          <a:bodyPr vert="horz" lIns="62188" tIns="31094" rIns="62188" bIns="31094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ru-RU" sz="12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Школа в г. Гатчина </a:t>
            </a:r>
            <a:endParaRPr lang="ru-RU" sz="2400" b="1" dirty="0">
              <a:solidFill>
                <a:schemeClr val="accent2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2998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ый треугольник 24"/>
          <p:cNvSpPr/>
          <p:nvPr/>
        </p:nvSpPr>
        <p:spPr>
          <a:xfrm rot="10800000">
            <a:off x="-540236" y="-739301"/>
            <a:ext cx="11519315" cy="3176744"/>
          </a:xfrm>
          <a:prstGeom prst="rtTriangle">
            <a:avLst/>
          </a:prstGeom>
          <a:solidFill>
            <a:srgbClr val="D54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Прямоугольный треугольник 26"/>
          <p:cNvSpPr/>
          <p:nvPr/>
        </p:nvSpPr>
        <p:spPr>
          <a:xfrm>
            <a:off x="-1764162" y="2110270"/>
            <a:ext cx="9847169" cy="6066458"/>
          </a:xfrm>
          <a:prstGeom prst="rtTriangle">
            <a:avLst/>
          </a:prstGeom>
          <a:solidFill>
            <a:srgbClr val="A2D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Прямоугольный треугольник 25"/>
          <p:cNvSpPr/>
          <p:nvPr/>
        </p:nvSpPr>
        <p:spPr>
          <a:xfrm rot="10800000">
            <a:off x="4283477" y="-515847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Прямоугольный треугольник 31"/>
          <p:cNvSpPr/>
          <p:nvPr/>
        </p:nvSpPr>
        <p:spPr>
          <a:xfrm rot="1433439">
            <a:off x="-3203901" y="5314"/>
            <a:ext cx="6695602" cy="5140806"/>
          </a:xfrm>
          <a:prstGeom prst="rtTriangle">
            <a:avLst/>
          </a:prstGeom>
          <a:solidFill>
            <a:srgbClr val="08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88" tIns="31094" rIns="62188" bIns="31094" rtlCol="0" anchor="ctr"/>
          <a:lstStyle/>
          <a:p>
            <a:pPr algn="ctr" defTabSz="779083"/>
            <a:endParaRPr lang="ru-RU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-17099" y="-92546"/>
            <a:ext cx="9161099" cy="5236045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AutoShape 8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⬇ Скачать картинки 3d man, стоковые фото 3d man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blob:https://web.whatsapp.com/8d767acf-d1d3-4833-9705-b85a149b818b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Picture 2" descr="C:\Users\vp_peskova\Pictures\leningradskyobla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1" b="100000" l="0" r="100000">
                        <a14:foregroundMark x1="20350" y1="36610" x2="17100" y2="32154"/>
                        <a14:foregroundMark x1="12700" y1="26081" x2="3900" y2="36304"/>
                        <a14:foregroundMark x1="4550" y1="36741" x2="35400" y2="71997"/>
                        <a14:foregroundMark x1="35400" y1="71997" x2="62400" y2="89035"/>
                        <a14:foregroundMark x1="62900" y1="88598" x2="92750" y2="82350"/>
                        <a14:foregroundMark x1="92750" y1="81913" x2="91900" y2="51988"/>
                        <a14:foregroundMark x1="91900" y1="51988" x2="25100" y2="25033"/>
                        <a14:foregroundMark x1="25100" y1="25033" x2="11850" y2="26212"/>
                        <a14:foregroundMark x1="26250" y1="50502" x2="37450" y2="45042"/>
                        <a14:foregroundMark x1="37450" y1="43993" x2="36600" y2="43862"/>
                        <a14:foregroundMark x1="34900" y1="42377" x2="42050" y2="40454"/>
                        <a14:foregroundMark x1="11850" y1="28746" x2="26750" y2="41634"/>
                        <a14:foregroundMark x1="8450" y1="34076" x2="23050" y2="28440"/>
                        <a14:foregroundMark x1="24250" y1="31848" x2="21000" y2="39275"/>
                        <a14:foregroundMark x1="12000" y1="33202" x2="14200" y2="40760"/>
                        <a14:foregroundMark x1="14200" y1="40017" x2="26750" y2="40149"/>
                        <a14:foregroundMark x1="34750" y1="48449" x2="63400" y2="63871"/>
                        <a14:foregroundMark x1="64400" y1="64439" x2="80200" y2="79249"/>
                        <a14:foregroundMark x1="81550" y1="78943" x2="68650" y2="83268"/>
                        <a14:foregroundMark x1="81700" y1="70686" x2="83750" y2="77632"/>
                        <a14:foregroundMark x1="82900" y1="60900" x2="80200" y2="53779"/>
                        <a14:foregroundMark x1="63750" y1="83836" x2="55450" y2="83574"/>
                        <a14:foregroundMark x1="1500" y1="23853" x2="98850" y2="874"/>
                        <a14:foregroundMark x1="1000" y1="2796" x2="98500" y2="23853"/>
                        <a14:foregroundMark x1="5250" y1="7689" x2="70000" y2="23984"/>
                        <a14:foregroundMark x1="34250" y1="23984" x2="94400" y2="8301"/>
                        <a14:foregroundMark x1="850" y1="14985" x2="98850" y2="15684"/>
                        <a14:foregroundMark x1="16750" y1="20751" x2="86800" y2="21494"/>
                        <a14:foregroundMark x1="75450" y1="7864" x2="74400" y2="15116"/>
                        <a14:foregroundMark x1="98850" y1="13325" x2="99850" y2="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443" y="86440"/>
            <a:ext cx="368524" cy="4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Прямая соединительная линия 27"/>
          <p:cNvCxnSpPr/>
          <p:nvPr/>
        </p:nvCxnSpPr>
        <p:spPr>
          <a:xfrm>
            <a:off x="935596" y="617537"/>
            <a:ext cx="7380820" cy="1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Заголовок 16"/>
          <p:cNvSpPr txBox="1">
            <a:spLocks/>
          </p:cNvSpPr>
          <p:nvPr/>
        </p:nvSpPr>
        <p:spPr>
          <a:xfrm>
            <a:off x="266466" y="68974"/>
            <a:ext cx="8701641" cy="377893"/>
          </a:xfrm>
          <a:prstGeom prst="rect">
            <a:avLst/>
          </a:prstGeom>
        </p:spPr>
        <p:txBody>
          <a:bodyPr vert="horz" lIns="62188" tIns="31094" rIns="62188" bIns="31094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ru-RU" sz="12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ФОК в </a:t>
            </a:r>
            <a:r>
              <a:rPr lang="ru-RU" sz="2400" b="1" dirty="0" err="1" smtClean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Мурино</a:t>
            </a:r>
            <a:endParaRPr lang="ru-RU" sz="2400" b="1" dirty="0">
              <a:solidFill>
                <a:schemeClr val="accent2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pic>
        <p:nvPicPr>
          <p:cNvPr id="18" name="Picture 2" descr="https://arch.lenobl.ru/media/uploads/userfiles/2022/05/19/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99" y="830568"/>
            <a:ext cx="4560614" cy="339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arch.lenobl.ru/media/uploads/userfiles/2022/05/19/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828" y="830568"/>
            <a:ext cx="4529820" cy="339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00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11459</TotalTime>
  <Words>735</Words>
  <Application>Microsoft Office PowerPoint</Application>
  <PresentationFormat>Экран (16:9)</PresentationFormat>
  <Paragraphs>254</Paragraphs>
  <Slides>34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Лучшее фотозоны в Ленинградской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Dell</dc:creator>
  <cp:lastModifiedBy>Вероника Павловна Пескова</cp:lastModifiedBy>
  <cp:revision>328</cp:revision>
  <dcterms:created xsi:type="dcterms:W3CDTF">2021-02-15T15:02:48Z</dcterms:created>
  <dcterms:modified xsi:type="dcterms:W3CDTF">2023-02-13T10:03:47Z</dcterms:modified>
</cp:coreProperties>
</file>