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1" r:id="rId2"/>
    <p:sldId id="419" r:id="rId3"/>
    <p:sldId id="432" r:id="rId4"/>
    <p:sldId id="437" r:id="rId5"/>
    <p:sldId id="439" r:id="rId6"/>
    <p:sldId id="440" r:id="rId7"/>
    <p:sldId id="436" r:id="rId8"/>
    <p:sldId id="438" r:id="rId9"/>
    <p:sldId id="429" r:id="rId10"/>
  </p:sldIdLst>
  <p:sldSz cx="9144000" cy="5143500" type="screen16x9"/>
  <p:notesSz cx="6797675" cy="9926638"/>
  <p:defaultTextStyle>
    <a:defPPr>
      <a:defRPr lang="ru-RU"/>
    </a:defPPr>
    <a:lvl1pPr marL="0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1pPr>
    <a:lvl2pPr marL="389613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2pPr>
    <a:lvl3pPr marL="779227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3pPr>
    <a:lvl4pPr marL="1168840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4pPr>
    <a:lvl5pPr marL="1558454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5pPr>
    <a:lvl6pPr marL="1948067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6pPr>
    <a:lvl7pPr marL="2337681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7pPr>
    <a:lvl8pPr marL="2727295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8pPr>
    <a:lvl9pPr marL="3116909" algn="l" defTabSz="779227" rtl="0" eaLnBrk="1" latinLnBrk="0" hangingPunct="1">
      <a:defRPr sz="15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3F8822C-C249-4B86-8683-DA528F479A40}">
          <p14:sldIdLst>
            <p14:sldId id="361"/>
            <p14:sldId id="419"/>
            <p14:sldId id="432"/>
            <p14:sldId id="437"/>
            <p14:sldId id="439"/>
            <p14:sldId id="440"/>
            <p14:sldId id="436"/>
            <p14:sldId id="43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243" userDrawn="1">
          <p15:clr>
            <a:srgbClr val="A4A3A4"/>
          </p15:clr>
        </p15:guide>
        <p15:guide id="3" pos="55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02A"/>
    <a:srgbClr val="002060"/>
    <a:srgbClr val="C6D9F1"/>
    <a:srgbClr val="4172AD"/>
    <a:srgbClr val="000000"/>
    <a:srgbClr val="5383BD"/>
    <a:srgbClr val="7A9FCC"/>
    <a:srgbClr val="C00000"/>
    <a:srgbClr val="DACB08"/>
    <a:srgbClr val="779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7" autoAdjust="0"/>
    <p:restoredTop sz="94145" autoAdjust="0"/>
  </p:normalViewPr>
  <p:slideViewPr>
    <p:cSldViewPr>
      <p:cViewPr varScale="1">
        <p:scale>
          <a:sx n="145" d="100"/>
          <a:sy n="145" d="100"/>
        </p:scale>
        <p:origin x="381" y="210"/>
      </p:cViewPr>
      <p:guideLst>
        <p:guide orient="horz" pos="2175"/>
        <p:guide pos="243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9" cy="49585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5857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82ECED75-8A50-4367-892F-74D10BA5918E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2"/>
            <a:ext cx="5438140" cy="4467462"/>
          </a:xfrm>
          <a:prstGeom prst="rect">
            <a:avLst/>
          </a:prstGeom>
        </p:spPr>
        <p:txBody>
          <a:bodyPr vert="horz" lIns="94320" tIns="47160" rIns="94320" bIns="471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203"/>
            <a:ext cx="2945659" cy="495857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9203"/>
            <a:ext cx="2945659" cy="495857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6FE1A636-F0FF-4F21-B4F3-F7BD6F830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3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05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60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41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219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024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682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4633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2438" algn="l" defTabSz="715609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05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6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75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0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4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6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1A636-F0FF-4F21-B4F3-F7BD6F8306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5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A7AA-87EC-49C3-B8FC-75A98609E2CE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8270-406C-437D-929F-9FB0B011B047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5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C755-F99D-42C1-9570-49654303FD4A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6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2098-0118-412A-8C42-3066E3A3128E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F2BB-1FB5-47D8-AF73-E4CEF25B82BD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6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D9D4-1D4A-40C9-A18D-71B71A117F9B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9BA2-FCB2-4007-AEB2-80C8174C0E01}" type="datetime1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70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D3DF1-8201-448A-9111-789A712E5EFE}" type="datetime1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8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5F4B-8E4B-43D7-86E1-4D0AA0F141DE}" type="datetime1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6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49" cy="438983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71AB-E261-48A7-B163-638391F4BF38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12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49F5-0C3A-47D2-A996-7A935FEB8BB3}" type="datetime1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2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B9E6-1EDB-408A-B2E9-79DDE42BF83D}" type="datetime1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150CB-5F04-4CF1-A18D-A518E79DB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3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19F2E-A54D-4720-B6EB-D4F0A8B44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236562"/>
            <a:ext cx="7221330" cy="6142572"/>
          </a:xfrm>
          <a:prstGeom prst="rect">
            <a:avLst/>
          </a:prstGeom>
        </p:spPr>
      </p:pic>
      <p:pic>
        <p:nvPicPr>
          <p:cNvPr id="1026" name="Picture 2" descr="D:\Documents and Settings\ps_platunova\Мои документы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958" y="123478"/>
            <a:ext cx="83408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968" y="119668"/>
            <a:ext cx="8264063" cy="485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ИНФОРМАЦИОННОГО ОБЕСПЕЧЕНИЯ ГРАДОСТРОИТЕЛЬНОЙ ДЕЯТЕЛЬНОСТИ ЛЕНИНГРАДСКОЙ ОБЛАСТИ»</a:t>
            </a: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результатах деятельности ГБУ «ЦИОГД ЛО»</a:t>
            </a:r>
            <a:br>
              <a:rPr lang="ru-RU" sz="2400" b="1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за 2022 год и об основных направлениях работы учреждения в 2023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     	</a:t>
            </a:r>
          </a:p>
          <a:p>
            <a:r>
              <a:rPr lang="ru-RU" sz="18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Докладчик</a:t>
            </a:r>
            <a:r>
              <a:rPr lang="en-US" sz="18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			         </a:t>
            </a:r>
            <a:r>
              <a:rPr lang="ru-RU" sz="1800" dirty="0" err="1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и.о</a:t>
            </a:r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руководителя </a:t>
            </a:r>
            <a:b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				  </a:t>
            </a:r>
            <a:r>
              <a:rPr lang="ru-RU" sz="18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Сидельников Сергей Спартакович</a:t>
            </a:r>
            <a:endParaRPr lang="en-US" sz="1800" b="1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</a:t>
            </a:r>
            <a:r>
              <a:rPr lang="en-US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год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A6F3AB-17EA-4EEA-9581-C69A514EBEE6}"/>
              </a:ext>
            </a:extLst>
          </p:cNvPr>
          <p:cNvCxnSpPr>
            <a:cxnSpLocks/>
          </p:cNvCxnSpPr>
          <p:nvPr/>
        </p:nvCxnSpPr>
        <p:spPr>
          <a:xfrm>
            <a:off x="233493" y="4968640"/>
            <a:ext cx="867701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4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6DD5250-45CB-4DDE-95FE-66CBBD26E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9027" r="14223" b="15574"/>
          <a:stretch/>
        </p:blipFill>
        <p:spPr>
          <a:xfrm>
            <a:off x="-108520" y="1037974"/>
            <a:ext cx="5544616" cy="418629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2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0" y="644858"/>
            <a:ext cx="8172400" cy="660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cap="all" dirty="0">
                <a:latin typeface="Century Gothic" panose="020B0502020202020204" pitchFamily="34" charset="0"/>
              </a:rPr>
              <a:t>ГБУ «ЦИОГД ЛО» Создание, Цели и задачи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РЕЗУЛЬТАТАХ ДЕЯТЕЛЬНОСТИ ГБУ «ЦИОГД ЛО» ЗА 2022 ГОД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DB3CB4-F35E-4BD3-852C-FDA6BD97705A}"/>
              </a:ext>
            </a:extLst>
          </p:cNvPr>
          <p:cNvSpPr txBox="1"/>
          <p:nvPr/>
        </p:nvSpPr>
        <p:spPr>
          <a:xfrm>
            <a:off x="49141" y="1561429"/>
            <a:ext cx="604867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tabLst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Постановление Правительства Ленинградской области № 836-р </a:t>
            </a:r>
          </a:p>
          <a:p>
            <a:pPr marR="0" lvl="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tabLst/>
              <a:defRPr/>
            </a:pPr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 создании государственного бюджетного учреждения</a:t>
            </a:r>
          </a:p>
          <a:p>
            <a:pPr marR="0" lvl="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tabLst/>
              <a:defRPr/>
            </a:pPr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информационного обеспечения градостроительной деятельности Ленинградской области»</a:t>
            </a: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вышло 30.12.2021 года и вступило в силу с 1.01.2022 года.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tabLst/>
              <a:defRPr/>
            </a:pPr>
            <a:endParaRPr kumimoji="0" lang="ru-RU" sz="1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Устав ГБУ «ЦИОГД ЛО» </a:t>
            </a: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утвержден Распоряжением Комитета по градостроительной политики Ленинградской области от 28.01.2022 № 15</a:t>
            </a:r>
            <a:r>
              <a:rPr lang="ru-RU" sz="10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Установлены цели деятельности ГБУ «ЦИОГД ЛО»:</a:t>
            </a:r>
          </a:p>
          <a:p>
            <a:pPr marL="171450" indent="-17145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Ведение ГИСОГД ЛО в части, относящейся к полномочиям субъекта РФ;</a:t>
            </a: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Осуществление функций и полномочий оператора ГИСОГ ЛО; </a:t>
            </a:r>
          </a:p>
          <a:p>
            <a:pPr marL="228600" marR="0" lvl="0" indent="-22860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buFont typeface="+mj-lt"/>
              <a:buAutoNum type="arabicPeriod"/>
              <a:tabLst/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77922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B602A"/>
              </a:buClr>
              <a:buSzTx/>
              <a:buFont typeface="+mj-lt"/>
              <a:buAutoNum type="arabicPeriod"/>
              <a:tabLst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Методологическое сопровождение ГИСОГД ЛО;</a:t>
            </a: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Информационное наполнение ГИСОГД ЛО в части, относящейся к полномочиям субъекта РФ;</a:t>
            </a:r>
            <a:endParaRPr lang="en-US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endParaRPr lang="en-US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+mj-lt"/>
              <a:buAutoNum type="arabicPeriod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Осуществление функций и полномочий оператора государственной информационной системы «Обеспечение деятельности межведомственной рабочей группы по рассмотрению вопросов, связанных с приведением в соответствие сведений Единого государственного реестра недвижимости на территории Ленинградской области; 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EAF05-B435-F652-458B-437D94024B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" t="2116" r="2487" b="3800"/>
          <a:stretch/>
        </p:blipFill>
        <p:spPr>
          <a:xfrm>
            <a:off x="6660232" y="652463"/>
            <a:ext cx="2232248" cy="3261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1998A8-B7A7-293D-830B-76EB21862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5201" r="8425" b="49108"/>
          <a:stretch/>
        </p:blipFill>
        <p:spPr>
          <a:xfrm>
            <a:off x="6372200" y="2989008"/>
            <a:ext cx="2407840" cy="194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12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3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0" y="710488"/>
            <a:ext cx="8892480" cy="660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latin typeface="Century Gothic" panose="020B0502020202020204" pitchFamily="34" charset="0"/>
              </a:rPr>
              <a:t>ВЫПОЛНЕНИЕ ГОСУДАРСТВЕННОГО ЗАДАНИЯ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РЕЗУЛЬТАТАХ ДЕЯТЕЛЬНОСТИ ГБУ «ЦИОГД ЛО» ЗА 2022 ГОД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7139440-821D-B325-A601-6CFEFB036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480499"/>
              </p:ext>
            </p:extLst>
          </p:nvPr>
        </p:nvGraphicFramePr>
        <p:xfrm>
          <a:off x="107504" y="1402785"/>
          <a:ext cx="5904656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24">
                  <a:extLst>
                    <a:ext uri="{9D8B030D-6E8A-4147-A177-3AD203B41FA5}">
                      <a16:colId xmlns:a16="http://schemas.microsoft.com/office/drawing/2014/main" val="9258401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23037389"/>
                    </a:ext>
                  </a:extLst>
                </a:gridCol>
                <a:gridCol w="1147796">
                  <a:extLst>
                    <a:ext uri="{9D8B030D-6E8A-4147-A177-3AD203B41FA5}">
                      <a16:colId xmlns:a16="http://schemas.microsoft.com/office/drawing/2014/main" val="82385452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44060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Показатель, характеризующий содержание </a:t>
                      </a:r>
                    </a:p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работы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Показатель, качества работы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Значение Показателя качества работы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Выполнение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615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Сбор, документирование, актуализация, обработка, систематизация, учет, хранение и размещение сведений, документов и материалов 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Соблюдение установленного срока размещения сведений, документов и материалов 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Соблюдено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Соблюдено 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в полном объёме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767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размещенных в ГИСОГД ЛО сведений, документов и материалов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646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и эксплуатация ГИСОГД ЛО, в том числе обеспечение доступа, распределение прав доступа к сведениям, документам и материалам, содержащимся 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Отсутствие долговременных сбоев в работе ГИСОГД ЛО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(количество долговременных сбоев)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481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пользователей, в отношении которых осуществлены обеспечение доступа, разграничение прав доступа, прекращение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3980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5FF45F-4B45-ED09-C94A-DC9FEB4D76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443" r="3062" b="2435"/>
          <a:stretch/>
        </p:blipFill>
        <p:spPr>
          <a:xfrm>
            <a:off x="6093761" y="708756"/>
            <a:ext cx="2942735" cy="416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35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4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1" y="699542"/>
            <a:ext cx="5796135" cy="660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latin typeface="Century Gothic" panose="020B0502020202020204" pitchFamily="34" charset="0"/>
              </a:rPr>
              <a:t>ГОСУДАРСТВЕННОЕ ЗАДАНИЕ НА 2023 ГОД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ПЛАНИРУЕМОЙ ДЕЯТЕЛЬНОСТИ ГБУ «ЦИОГД ЛО» В 2023 ГОДУ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7139440-821D-B325-A601-6CFEFB036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908211"/>
              </p:ext>
            </p:extLst>
          </p:nvPr>
        </p:nvGraphicFramePr>
        <p:xfrm>
          <a:off x="179512" y="1528926"/>
          <a:ext cx="5616624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9258401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72303738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23854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Показатель, характеризующий содержание </a:t>
                      </a:r>
                    </a:p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работы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Показатель, качества работы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Значение Показателя качества работы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161567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Сбор, документирование, актуализация, обработка, систематизация, учет, хранение и размещение сведений, документов и материалов 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Соблюдение установленного срока размещения сведений, документов и материалов 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Соблюдено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7767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размещенных в ГИСОГД ЛО сведений, документов и материалов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36461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Создание и эксплуатация ГИСОГД ЛО, в том числе обеспечение доступа, распределение прав доступа к сведениям, документам и материалам, содержащимся 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ГИСОГД 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Отсутствие долговременных сбоев в работе ГИСОГД ЛО</a:t>
                      </a:r>
                    </a:p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(количество долговременных сбоев)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4814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9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Количество пользователей, в отношении которых осуществлены обеспечение доступа, разграничение прав доступа, прекращение доступа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9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313980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6A190E-6754-E5F1-948A-D500DA1A6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45" y="737219"/>
            <a:ext cx="2974518" cy="411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476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5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0" y="655664"/>
            <a:ext cx="8892480" cy="4237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>
                <a:latin typeface="Century Gothic" panose="020B0502020202020204" pitchFamily="34" charset="0"/>
              </a:rPr>
              <a:t>Основные направления деятельности в 2023 году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ПЛАНИРУЕМОЙ ДЕЯТЕЛЬНОСТИ ГБУ «ЦИОГД ЛО» В 2023 ГОДУ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77522C-1371-559B-97FF-8D183B23F404}"/>
              </a:ext>
            </a:extLst>
          </p:cNvPr>
          <p:cNvSpPr txBox="1"/>
          <p:nvPr/>
        </p:nvSpPr>
        <p:spPr>
          <a:xfrm>
            <a:off x="35496" y="1125498"/>
            <a:ext cx="83529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Участие в исполнении плана мероприятий («дорожная карта») по запуску интеграции ГИСОГД ЛО с ГИСОГД РФ</a:t>
            </a: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A47C97C-956B-F65C-9FEE-BCE22CC9F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22439"/>
              </p:ext>
            </p:extLst>
          </p:nvPr>
        </p:nvGraphicFramePr>
        <p:xfrm>
          <a:off x="107503" y="1464447"/>
          <a:ext cx="8784977" cy="3462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417">
                  <a:extLst>
                    <a:ext uri="{9D8B030D-6E8A-4147-A177-3AD203B41FA5}">
                      <a16:colId xmlns:a16="http://schemas.microsoft.com/office/drawing/2014/main" val="3514695985"/>
                    </a:ext>
                  </a:extLst>
                </a:gridCol>
                <a:gridCol w="1842502">
                  <a:extLst>
                    <a:ext uri="{9D8B030D-6E8A-4147-A177-3AD203B41FA5}">
                      <a16:colId xmlns:a16="http://schemas.microsoft.com/office/drawing/2014/main" val="2788123895"/>
                    </a:ext>
                  </a:extLst>
                </a:gridCol>
                <a:gridCol w="2008449">
                  <a:extLst>
                    <a:ext uri="{9D8B030D-6E8A-4147-A177-3AD203B41FA5}">
                      <a16:colId xmlns:a16="http://schemas.microsoft.com/office/drawing/2014/main" val="399459932"/>
                    </a:ext>
                  </a:extLst>
                </a:gridCol>
                <a:gridCol w="1873845">
                  <a:extLst>
                    <a:ext uri="{9D8B030D-6E8A-4147-A177-3AD203B41FA5}">
                      <a16:colId xmlns:a16="http://schemas.microsoft.com/office/drawing/2014/main" val="1053059430"/>
                    </a:ext>
                  </a:extLst>
                </a:gridCol>
                <a:gridCol w="930944">
                  <a:extLst>
                    <a:ext uri="{9D8B030D-6E8A-4147-A177-3AD203B41FA5}">
                      <a16:colId xmlns:a16="http://schemas.microsoft.com/office/drawing/2014/main" val="4012180556"/>
                    </a:ext>
                  </a:extLst>
                </a:gridCol>
                <a:gridCol w="1834820">
                  <a:extLst>
                    <a:ext uri="{9D8B030D-6E8A-4147-A177-3AD203B41FA5}">
                      <a16:colId xmlns:a16="http://schemas.microsoft.com/office/drawing/2014/main" val="1109507205"/>
                    </a:ext>
                  </a:extLst>
                </a:gridCol>
              </a:tblGrid>
              <a:tr h="24626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№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Наименование мероприятия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Вид документа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Ответственные исполнители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Сроки исполнения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Ожидаемый результат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 anchor="ctr"/>
                </a:tc>
                <a:extLst>
                  <a:ext uri="{0D108BD9-81ED-4DB2-BD59-A6C34878D82A}">
                    <a16:rowId xmlns:a16="http://schemas.microsoft.com/office/drawing/2014/main" val="3392627802"/>
                  </a:ext>
                </a:extLst>
              </a:tr>
              <a:tr h="64501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1.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Назначение ответственного лица от Ленинградской области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Постановление Правительства Ленинградской области от 25.04.2022 №271 «О внесении изменений в Постановление Правительства Ленинградской области от 18.08.2021 №539 «Об утверждении положения о ГИСОГД ЛО»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ГБУ «Центр информационного обеспечения градостроительной деятельности Ленинградской области» </a:t>
                      </a:r>
                    </a:p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(далее – ГБУ «ЦИОГД ЛО»)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19.09.2022 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Назначен ответственный не ниже заместителя руководителя организации, обеспечивающей развитие ГИСОГД субъекта Российской Федерации и интеграцию с ГИСОГД РФ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2006314260"/>
                  </a:ext>
                </a:extLst>
              </a:tr>
              <a:tr h="63217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2.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Формирование рабочей группы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Приказ о формировании рабочей группы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Комитет градостроительной политики Ленинградской области</a:t>
                      </a:r>
                    </a:p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Комитет цифрового развития Ленинградской области</a:t>
                      </a:r>
                    </a:p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ГБУ «ЦИОГД ЛО»</a:t>
                      </a:r>
                    </a:p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ГКУ ЛО «ОЭП»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30.10.2022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Сформирована рабочая группа, назначены ответственные не ниже заместителя руководителя организации, обеспечивающей развитие ГИСОГД субъекта Российской Федерации и интеграцию с ГИСОГД РФ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2571285636"/>
                  </a:ext>
                </a:extLst>
              </a:tr>
              <a:tr h="31608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3.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Подготовка файла выгрузки данных из ГИСОГД Ленинградской области в соответствии с предоставленным форматом данных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Файл выгрузки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ГКУ ЛО «ОЭП»</a:t>
                      </a:r>
                    </a:p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ГБУ «ЦИОГД ЛО»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28.04.2023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В ГИСОГД РФ успешно загружен файл выгрузки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1308988686"/>
                  </a:ext>
                </a:extLst>
              </a:tr>
              <a:tr h="44536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4.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Тестирование интеграции ГИСОГД субъекта Российской Федерации с ГИСОГД РФ посредством технологических интерфейсов в тестовом контуре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Отчет об объектах капитального строительства в системе ГИСОГД РФ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ГКУ ЛО «ОЭП»</a:t>
                      </a:r>
                    </a:p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ГБУ «ЦИОГД ЛО»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01.07.2023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Тестирование интеграции посредством технологических интерфейсов выполнено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163449526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5.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Заключение соглашения об информационном взаимодействии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Соглашение с субъектом Российской Федерации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Орган исполнительной власти субъекта Российской Федерации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23.12.2022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Подписано соглашение с субъектами РФ, описывающие модель данных с приложением АРI и механизмов реализации интеграции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147959353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6.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Запуск интеграции ГИСОГД субъекта Российской Федерации с ГИСОГД РФ посредством технологических интерфейсов в регламентном режиме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Отчет об объектах капитального строительства в системе ГИСОГД РФ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ГКУ ЛО «ОЭП»</a:t>
                      </a:r>
                    </a:p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ГБУ «ЦИОГД ЛО»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30.07.2023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Интеграции посредством технологических интерфейсов функционируют в регламентном режиме</a:t>
                      </a:r>
                      <a:endParaRPr lang="ru-RU" sz="7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55" marR="19755" marT="0" marB="0"/>
                </a:tc>
                <a:extLst>
                  <a:ext uri="{0D108BD9-81ED-4DB2-BD59-A6C34878D82A}">
                    <a16:rowId xmlns:a16="http://schemas.microsoft.com/office/drawing/2014/main" val="2114248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05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6DD5250-45CB-4DDE-95FE-66CBBD26E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9027" r="14223" b="15574"/>
          <a:stretch/>
        </p:blipFill>
        <p:spPr>
          <a:xfrm>
            <a:off x="-108520" y="1076477"/>
            <a:ext cx="5234089" cy="395184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6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-1" y="644858"/>
            <a:ext cx="8903602" cy="486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cap="all" dirty="0">
                <a:latin typeface="Century Gothic" panose="020B0502020202020204" pitchFamily="34" charset="0"/>
              </a:rPr>
              <a:t>Основные направления деятельности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ПЛАНИРУЕМОЙ ДЕЯТЕЛЬНОСТИ ГБУ «ЦИОГД ЛО» В 2023 ГОДУ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77522C-1371-559B-97FF-8D183B23F404}"/>
              </a:ext>
            </a:extLst>
          </p:cNvPr>
          <p:cNvSpPr txBox="1"/>
          <p:nvPr/>
        </p:nvSpPr>
        <p:spPr>
          <a:xfrm>
            <a:off x="35495" y="1304444"/>
            <a:ext cx="4790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FD9024-67F7-0EF6-6059-489CF74781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"/>
          <a:stretch/>
        </p:blipFill>
        <p:spPr>
          <a:xfrm>
            <a:off x="5760923" y="640607"/>
            <a:ext cx="3168352" cy="44526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216E46-7D36-4C99-62F7-3EF27496D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17255" r="4401" b="57000"/>
          <a:stretch/>
        </p:blipFill>
        <p:spPr>
          <a:xfrm>
            <a:off x="4386908" y="3239314"/>
            <a:ext cx="4546581" cy="1879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FEFCD0-F84D-17E3-6249-38604AAA0F6B}"/>
              </a:ext>
            </a:extLst>
          </p:cNvPr>
          <p:cNvSpPr txBox="1"/>
          <p:nvPr/>
        </p:nvSpPr>
        <p:spPr>
          <a:xfrm>
            <a:off x="240399" y="1726516"/>
            <a:ext cx="4634580" cy="172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Субъектам Российской Федерации обеспечить прохождение контрольных точек интеграции ГИСОГД субъектов РФ с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ГИСОГД РФ в сроки, установленные Минстроем России, по результатам реализации мероприятий, предусмотренных контрольными точками, направить в Минстрой России информацию об исполнении. Срок ­ по факту исполнения.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95173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1305DE-FFB3-46F8-BEF7-94966D300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19027" r="14223" b="15574"/>
          <a:stretch/>
        </p:blipFill>
        <p:spPr>
          <a:xfrm>
            <a:off x="-374057" y="1275606"/>
            <a:ext cx="5234089" cy="3951844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7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530" y="705225"/>
            <a:ext cx="4883916" cy="4484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latin typeface="Century Gothic" panose="020B0502020202020204" pitchFamily="34" charset="0"/>
              </a:rPr>
              <a:t>КОНТРОЛЬ ВНЕСЕНИЯ ДАННЫХ В ГИСОГД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НАПРАВЛЕНИЯХ РАБОТЫ В 2023 ГОДУ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B76FC3-3020-1CD8-3D9B-2181AC3BA930}"/>
              </a:ext>
            </a:extLst>
          </p:cNvPr>
          <p:cNvSpPr txBox="1"/>
          <p:nvPr/>
        </p:nvSpPr>
        <p:spPr>
          <a:xfrm>
            <a:off x="43885" y="1501759"/>
            <a:ext cx="4741816" cy="283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100" b="1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Проверка заполнения карточек сведений, документов, материалов, размещённых в ГИСОГД ЛО и подготовка сводной таблицы с рекомендациями по их заполнению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результате проверки были проанализированы сведения, содержащиеся в следующих карточках ГИСОГД ЛО: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 № 3 «Документы территориального планирования муниципальных образований»;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 № 5 «Градостроительное зонирование»;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 № 7 «Планировка территории»;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 № 8 «Инженерные изыскания»;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80000"/>
              </a:lnSpc>
              <a:buClr>
                <a:srgbClr val="3B602A"/>
              </a:buClr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Раздел № 13 «Дела о застроенных или подлежащих застройке земельных участках».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результатам проведенной проверки были разработаны рекомендации по заполнению необязательных полей.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813087F-E594-7042-373D-445ABF37C2B7}"/>
              </a:ext>
            </a:extLst>
          </p:cNvPr>
          <p:cNvSpPr txBox="1"/>
          <p:nvPr/>
        </p:nvSpPr>
        <p:spPr>
          <a:xfrm>
            <a:off x="8297362" y="1851670"/>
            <a:ext cx="595118" cy="247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910DF9-BD28-9AAE-9849-BE61F8F4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7" y="2775303"/>
            <a:ext cx="4008033" cy="19114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5895D3F-AA63-22E1-F48C-0C81D52C94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7" y="699542"/>
            <a:ext cx="4008032" cy="19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69147B-775E-4FEF-96B0-3C50908E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4854638"/>
            <a:ext cx="2133600" cy="273844"/>
          </a:xfrm>
        </p:spPr>
        <p:txBody>
          <a:bodyPr/>
          <a:lstStyle/>
          <a:p>
            <a:fld id="{4CE150CB-5F04-4CF1-A18D-A518E79DB789}" type="slidenum">
              <a:rPr lang="ru-RU" sz="1000" smtClean="0">
                <a:latin typeface="Century Gothic" panose="020B0502020202020204" pitchFamily="34" charset="0"/>
              </a:rPr>
              <a:t>8</a:t>
            </a:fld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3FF63F-2E7F-484B-9DA8-72C4366E4CF3}"/>
              </a:ext>
            </a:extLst>
          </p:cNvPr>
          <p:cNvSpPr/>
          <p:nvPr/>
        </p:nvSpPr>
        <p:spPr>
          <a:xfrm>
            <a:off x="0" y="729980"/>
            <a:ext cx="8881926" cy="4484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latin typeface="Century Gothic" panose="020B0502020202020204" pitchFamily="34" charset="0"/>
              </a:rPr>
              <a:t>РЕКОМЕНДАЦИЙ ПО ЗАПОЛНЕНИЮ КАРТОЧЕК ГИСОГД ЛО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6265816-C203-4DC8-ABFA-BE9E981C49BB}"/>
              </a:ext>
            </a:extLst>
          </p:cNvPr>
          <p:cNvSpPr/>
          <p:nvPr/>
        </p:nvSpPr>
        <p:spPr>
          <a:xfrm>
            <a:off x="3607626" y="205035"/>
            <a:ext cx="5325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3B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 НАПРАВЛЕНИЯХ РАБОТЫ В 2023 ГОДУ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70DD92-E58C-45B6-A751-0816C585279A}"/>
              </a:ext>
            </a:extLst>
          </p:cNvPr>
          <p:cNvSpPr txBox="1"/>
          <p:nvPr/>
        </p:nvSpPr>
        <p:spPr>
          <a:xfrm>
            <a:off x="624895" y="108838"/>
            <a:ext cx="3285016" cy="483892"/>
          </a:xfrm>
          <a:prstGeom prst="rect">
            <a:avLst/>
          </a:prstGeom>
          <a:noFill/>
        </p:spPr>
        <p:txBody>
          <a:bodyPr wrap="square" lIns="67731" tIns="33866" rIns="67731" bIns="33866" rtlCol="0">
            <a:spAutoFit/>
          </a:bodyPr>
          <a:lstStyle/>
          <a:p>
            <a:r>
              <a:rPr lang="ru-RU" sz="9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 «Центр информационного обеспечения градостроительной деятельности Ленинградской области»</a:t>
            </a:r>
          </a:p>
        </p:txBody>
      </p:sp>
      <p:pic>
        <p:nvPicPr>
          <p:cNvPr id="21" name="Picture 2" descr="D:\Documents and Settings\ps_platunova\Мои документы\герб.png">
            <a:extLst>
              <a:ext uri="{FF2B5EF4-FFF2-40B4-BE49-F238E27FC236}">
                <a16:creationId xmlns:a16="http://schemas.microsoft.com/office/drawing/2014/main" id="{2A8C9000-2433-40D4-8400-11D94BCC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" y="144403"/>
            <a:ext cx="372824" cy="4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50FC1-EB24-4B59-AA94-A104ECBF43D2}"/>
              </a:ext>
            </a:extLst>
          </p:cNvPr>
          <p:cNvCxnSpPr>
            <a:cxnSpLocks/>
          </p:cNvCxnSpPr>
          <p:nvPr/>
        </p:nvCxnSpPr>
        <p:spPr>
          <a:xfrm>
            <a:off x="215466" y="609626"/>
            <a:ext cx="867701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6B76FC3-3020-1CD8-3D9B-2181AC3BA930}"/>
              </a:ext>
            </a:extLst>
          </p:cNvPr>
          <p:cNvSpPr txBox="1"/>
          <p:nvPr/>
        </p:nvSpPr>
        <p:spPr>
          <a:xfrm>
            <a:off x="107504" y="1203598"/>
            <a:ext cx="8797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r>
              <a:rPr lang="ru-RU" sz="10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результатам проверки информации, внесенной в карточки размещённых в ГИСОГД ЛО сведений, документов, материалов (далее – СДМ), были сформированы рекомендации по их заполнению, которые позволят систематизировать процесс размещения СДМ в ГИСОГД ЛО и повысить качество анализа, проводимого по внесённым сведениям о размещённых СДМ.</a:t>
            </a:r>
          </a:p>
          <a:p>
            <a:pPr algn="just">
              <a:lnSpc>
                <a:spcPct val="80000"/>
              </a:lnSpc>
              <a:buClr>
                <a:srgbClr val="3B602A"/>
              </a:buClr>
              <a:defRPr/>
            </a:pPr>
            <a:endParaRPr lang="ru-RU" sz="1000" dirty="0">
              <a:solidFill>
                <a:srgbClr val="3B602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813087F-E594-7042-373D-445ABF37C2B7}"/>
              </a:ext>
            </a:extLst>
          </p:cNvPr>
          <p:cNvSpPr txBox="1"/>
          <p:nvPr/>
        </p:nvSpPr>
        <p:spPr>
          <a:xfrm>
            <a:off x="8297362" y="1851670"/>
            <a:ext cx="595118" cy="247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EAF54F9-A74D-3744-51A5-4157FE0C0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123856"/>
              </p:ext>
            </p:extLst>
          </p:nvPr>
        </p:nvGraphicFramePr>
        <p:xfrm>
          <a:off x="215466" y="1848537"/>
          <a:ext cx="8677013" cy="287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390">
                  <a:extLst>
                    <a:ext uri="{9D8B030D-6E8A-4147-A177-3AD203B41FA5}">
                      <a16:colId xmlns:a16="http://schemas.microsoft.com/office/drawing/2014/main" val="1273677695"/>
                    </a:ext>
                  </a:extLst>
                </a:gridCol>
                <a:gridCol w="5616623">
                  <a:extLst>
                    <a:ext uri="{9D8B030D-6E8A-4147-A177-3AD203B41FA5}">
                      <a16:colId xmlns:a16="http://schemas.microsoft.com/office/drawing/2014/main" val="1573586675"/>
                    </a:ext>
                  </a:extLst>
                </a:gridCol>
              </a:tblGrid>
              <a:tr h="189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Выявленные замечания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Рекомендации к заполнению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3140627288"/>
                  </a:ext>
                </a:extLst>
              </a:tr>
              <a:tr h="317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</a:t>
                      </a:r>
                      <a:r>
                        <a:rPr lang="ru-RU" sz="800" b="1" kern="1200" dirty="0">
                          <a:solidFill>
                            <a:schemeClr val="lt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полной информации об объекте</a:t>
                      </a: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заполнять все известные сведения об адрес объекта (индекс, область, город, поселок, район, улица, дом и т.д.)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379342586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об отправителе 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необходимо указывать наименование отправителя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3039756453"/>
                  </a:ext>
                </a:extLst>
              </a:tr>
              <a:tr h="283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об исходящем номере и дате отправки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указывать информацию об исходящем номере (при его наличии) и дате отправки документа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393802925"/>
                  </a:ext>
                </a:extLst>
              </a:tr>
              <a:tr h="249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 месте хранения оригиналов документов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указывать наименование учреждения / организации, где хранятся документы. Адрес указывать </a:t>
                      </a:r>
                      <a:r>
                        <a:rPr lang="ru-RU" sz="800">
                          <a:effectLst/>
                          <a:latin typeface="Century Gothic" panose="020B0502020202020204" pitchFamily="34" charset="0"/>
                        </a:rPr>
                        <a:t>не нужно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659867739"/>
                  </a:ext>
                </a:extLst>
              </a:tr>
              <a:tr h="262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в поле «кем утвержден»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указывать информацию о том кем был утвержден документ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2025740346"/>
                  </a:ext>
                </a:extLst>
              </a:tr>
              <a:tr h="3002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 номере и дате утверждающего документа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 указывать информацию о номере и дате утверждающего документа (при ее наличии)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1435046372"/>
                  </a:ext>
                </a:extLst>
              </a:tr>
              <a:tr h="394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 разработчике и годе разработки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указывать информацию о разработчике и годе разработки (в случае, если разработка документа была в разработке несколько лет, то необходимо указывать дату завершения разработки документа / дату утверждения документа)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3996443273"/>
                  </a:ext>
                </a:extLst>
              </a:tr>
              <a:tr h="289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 заказчике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 указывать информацию о заказчике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4115343791"/>
                  </a:ext>
                </a:extLst>
              </a:tr>
              <a:tr h="289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Отсутствие информации об основаниях разработки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Century Gothic" panose="020B0502020202020204" pitchFamily="34" charset="0"/>
                        </a:rPr>
                        <a:t>В данном поле рекомендовано указывать информацию о документе – основании разработки с указанием его номера и даты (при наличии)</a:t>
                      </a:r>
                      <a:endParaRPr lang="ru-RU" sz="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90" marR="41590" marT="0" marB="0" anchor="ctr"/>
                </a:tc>
                <a:extLst>
                  <a:ext uri="{0D108BD9-81ED-4DB2-BD59-A6C34878D82A}">
                    <a16:rowId xmlns:a16="http://schemas.microsoft.com/office/drawing/2014/main" val="185532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407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EDB4C0-1005-4970-9735-906390547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668610"/>
            <a:ext cx="8135968" cy="69205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63117" y="2279363"/>
            <a:ext cx="641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>
                <a:solidFill>
                  <a:srgbClr val="3B602A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39D41EE-DF0C-4928-BA12-5F97959C6532}"/>
              </a:ext>
            </a:extLst>
          </p:cNvPr>
          <p:cNvCxnSpPr>
            <a:cxnSpLocks/>
          </p:cNvCxnSpPr>
          <p:nvPr/>
        </p:nvCxnSpPr>
        <p:spPr>
          <a:xfrm>
            <a:off x="233493" y="4968640"/>
            <a:ext cx="86770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CFCEDC-2B65-47FE-B40D-A35CB06563F3}"/>
              </a:ext>
            </a:extLst>
          </p:cNvPr>
          <p:cNvCxnSpPr>
            <a:cxnSpLocks/>
          </p:cNvCxnSpPr>
          <p:nvPr/>
        </p:nvCxnSpPr>
        <p:spPr>
          <a:xfrm>
            <a:off x="215466" y="267494"/>
            <a:ext cx="867701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57AF04-6D5B-E5F5-539A-6EF5EECB6536}"/>
              </a:ext>
            </a:extLst>
          </p:cNvPr>
          <p:cNvSpPr txBox="1"/>
          <p:nvPr/>
        </p:nvSpPr>
        <p:spPr>
          <a:xfrm>
            <a:off x="215465" y="283215"/>
            <a:ext cx="8677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1600" dirty="0">
                <a:solidFill>
                  <a:srgbClr val="3B602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«ЦЕНТР ИНФОРМАЦИОННОГО ОБЕСПЕЧЕНИЯ ГРАДОСТРОИТЕЛЬНОЙ ДЕЯТЕЛЬНОСТИ ЛЕНИНГРАДСКОЙ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515826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14082</TotalTime>
  <Words>1391</Words>
  <Application>Microsoft Office PowerPoint</Application>
  <PresentationFormat>Экран (16:9)</PresentationFormat>
  <Paragraphs>196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Комитет архитектуры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Вариант пространственного развития территорий Ленинградской области, примыкающих к Санкт-Петербургу</dc:title>
  <dc:creator>Платунова Полина Сергеевна</dc:creator>
  <cp:lastModifiedBy>Сидельников Сергей Спартакович</cp:lastModifiedBy>
  <cp:revision>1045</cp:revision>
  <cp:lastPrinted>2021-02-12T10:00:28Z</cp:lastPrinted>
  <dcterms:created xsi:type="dcterms:W3CDTF">2016-11-07T07:50:50Z</dcterms:created>
  <dcterms:modified xsi:type="dcterms:W3CDTF">2023-02-13T17:21:27Z</dcterms:modified>
</cp:coreProperties>
</file>