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144" y="-14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 о принятии решений о подготовке ППТ и ПМТ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275</c:v>
                </c:pt>
                <c:pt idx="1">
                  <c:v>129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Решения о подготовке ППТ и ПМТ, о внесении изменений  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184</c:v>
                </c:pt>
                <c:pt idx="1">
                  <c:v>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Отказано в принятии решений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91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4784512"/>
        <c:axId val="124713728"/>
      </c:barChart>
      <c:catAx>
        <c:axId val="547845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24713728"/>
        <c:crosses val="autoZero"/>
        <c:auto val="1"/>
        <c:lblAlgn val="ctr"/>
        <c:lblOffset val="100"/>
        <c:noMultiLvlLbl val="0"/>
      </c:catAx>
      <c:valAx>
        <c:axId val="12471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54784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2506780439313989"/>
          <c:w val="0.82374208569893315"/>
          <c:h val="0.27493219560686005"/>
        </c:manualLayout>
      </c:layout>
      <c:overlay val="0"/>
      <c:txPr>
        <a:bodyPr/>
        <a:lstStyle/>
        <a:p>
          <a:pPr>
            <a:defRPr b="0" kern="200" baseline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1760448475471E-2"/>
          <c:y val="4.2926157275235098E-2"/>
          <c:w val="0.90792678684065176"/>
          <c:h val="0.451061738544196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Обращения о рассмотрении материалов ППТ и ПМТ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227</c:v>
                </c:pt>
                <c:pt idx="1">
                  <c:v>301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Утверждено ППТ и ПМТ в целях размещения объектов регионального значения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Утверждено ППТ и ПМТ в целях размещения объектов местного значения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61</c:v>
                </c:pt>
                <c:pt idx="1">
                  <c:v>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Направлено на доработку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155</c:v>
                </c:pt>
                <c:pt idx="1">
                  <c:v>203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5243264"/>
        <c:axId val="54792704"/>
      </c:barChart>
      <c:catAx>
        <c:axId val="552432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54792704"/>
        <c:crosses val="autoZero"/>
        <c:auto val="1"/>
        <c:lblAlgn val="ctr"/>
        <c:lblOffset val="100"/>
        <c:noMultiLvlLbl val="0"/>
      </c:catAx>
      <c:valAx>
        <c:axId val="54792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552432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58582587212701998"/>
          <c:w val="0.98815678147133013"/>
          <c:h val="0.41417412787298002"/>
        </c:manualLayout>
      </c:layout>
      <c:overlay val="0"/>
      <c:txPr>
        <a:bodyPr/>
        <a:lstStyle/>
        <a:p>
          <a:pPr>
            <a:defRPr b="0" kern="200" baseline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41760448475471E-2"/>
          <c:y val="4.2926157275235098E-2"/>
          <c:w val="0.90792678684065176"/>
          <c:h val="0.43159517036659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Принято решений о предоставлении разрешений на отклонение от предельных параметров разрешенного строительства, реконструкции ОКС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Отказано в принятии решения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26</c:v>
                </c:pt>
                <c:pt idx="1">
                  <c:v>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Принято решений о предоставлении разрешений на условно разрешенный вид использования земельных участков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58</c:v>
                </c:pt>
                <c:pt idx="1">
                  <c:v>67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Отказано в принятии решения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2">
                        <a:lumMod val="75000"/>
                      </a:schemeClr>
                    </a:solidFill>
                    <a:latin typeface="Century Gothic" panose="020B050202020202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72</c:v>
                </c:pt>
                <c:pt idx="1">
                  <c:v>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6668160"/>
        <c:axId val="116659264"/>
      </c:barChart>
      <c:catAx>
        <c:axId val="56668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16659264"/>
        <c:crosses val="autoZero"/>
        <c:auto val="1"/>
        <c:lblAlgn val="ctr"/>
        <c:lblOffset val="100"/>
        <c:noMultiLvlLbl val="0"/>
      </c:catAx>
      <c:valAx>
        <c:axId val="116659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2"/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56668160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 algn="l">
              <a:defRPr sz="1600" b="0" kern="200" baseline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709898658304216E-2"/>
          <c:y val="0.56788866492848933"/>
          <c:w val="0.98073039092695702"/>
          <c:h val="0.43211133507151056"/>
        </c:manualLayout>
      </c:layout>
      <c:overlay val="0"/>
      <c:txPr>
        <a:bodyPr/>
        <a:lstStyle/>
        <a:p>
          <a:pPr algn="l">
            <a:defRPr sz="1600" b="0" kern="200" baseline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009DA-567A-496D-9F1D-E704E68CD777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396505-D85A-4C52-879B-2B97D0022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5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1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20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1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08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02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32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3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0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18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0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9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F78C-96C0-4EA1-99B8-59B41888EFF1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A49E5-1448-4DD9-B315-57FF061EB1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53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5" t="10567" r="10227" b="29908"/>
          <a:stretch/>
        </p:blipFill>
        <p:spPr bwMode="auto">
          <a:xfrm>
            <a:off x="0" y="0"/>
            <a:ext cx="9160397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ый треугольник 7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1433439">
            <a:off x="-3183040" y="-7876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8336" y="-13925"/>
            <a:ext cx="9177067" cy="5157425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6F218C3-68F5-4E0B-B90D-8FA6CCF221C5}"/>
              </a:ext>
            </a:extLst>
          </p:cNvPr>
          <p:cNvSpPr txBox="1"/>
          <p:nvPr/>
        </p:nvSpPr>
        <p:spPr>
          <a:xfrm>
            <a:off x="701316" y="622373"/>
            <a:ext cx="7848872" cy="3017450"/>
          </a:xfrm>
          <a:prstGeom prst="rect">
            <a:avLst/>
          </a:prstGeom>
          <a:noFill/>
        </p:spPr>
        <p:txBody>
          <a:bodyPr wrap="square" lIns="62188" tIns="31094" rIns="62188" bIns="31094">
            <a:spAutoFit/>
          </a:bodyPr>
          <a:lstStyle/>
          <a:p>
            <a:pPr lvl="0"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О результатах деятельности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отдела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реализации документов территориального планирования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за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2022 год и об основных направлениях работы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отдела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в 2023 году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Century Gothic"/>
              <a:cs typeface="Times New Roman" panose="02020603050405020304" pitchFamily="18" charset="0"/>
              <a:sym typeface="Century Gothic"/>
            </a:endParaRPr>
          </a:p>
        </p:txBody>
      </p:sp>
      <p:sp>
        <p:nvSpPr>
          <p:cNvPr id="11" name="Google Shape;92;p1"/>
          <p:cNvSpPr txBox="1"/>
          <p:nvPr/>
        </p:nvSpPr>
        <p:spPr>
          <a:xfrm>
            <a:off x="388718" y="3885810"/>
            <a:ext cx="1807018" cy="74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78" tIns="62178" rIns="62178" bIns="62178" anchor="ctr" anchorCtr="0">
            <a:noAutofit/>
          </a:bodyPr>
          <a:lstStyle/>
          <a:p>
            <a:pPr lvl="0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Докладчик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: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 </a:t>
            </a:r>
          </a:p>
        </p:txBody>
      </p:sp>
      <p:sp>
        <p:nvSpPr>
          <p:cNvPr id="12" name="Google Shape;92;p1"/>
          <p:cNvSpPr txBox="1"/>
          <p:nvPr/>
        </p:nvSpPr>
        <p:spPr>
          <a:xfrm>
            <a:off x="3923516" y="3446049"/>
            <a:ext cx="5121464" cy="162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178" tIns="62178" rIns="62178" bIns="62178" anchor="ctr" anchorCtr="0">
            <a:noAutofit/>
          </a:bodyPr>
          <a:lstStyle/>
          <a:p>
            <a:pPr lvl="0"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Заместитель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председателя Комитета – начальник отдела реализации документов территориального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планирования – </a:t>
            </a:r>
          </a:p>
          <a:p>
            <a:pPr lvl="0" algn="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entury Gothic"/>
                <a:cs typeface="Times New Roman" panose="02020603050405020304" pitchFamily="18" charset="0"/>
                <a:sym typeface="Century Gothic"/>
              </a:rPr>
              <a:t>Борисова Елена Анатольевна</a:t>
            </a:r>
          </a:p>
        </p:txBody>
      </p:sp>
      <p:pic>
        <p:nvPicPr>
          <p:cNvPr id="9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123478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00B3ED-7B20-408D-986C-0005C6EED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04" y="169517"/>
            <a:ext cx="1656184" cy="32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19" y="-308570"/>
            <a:ext cx="9306354" cy="554461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5" y="3881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В период с 1.01.2022 по 30.12. 2022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рассмотрены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612775" y="491884"/>
            <a:ext cx="7919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688167369"/>
              </p:ext>
            </p:extLst>
          </p:nvPr>
        </p:nvGraphicFramePr>
        <p:xfrm>
          <a:off x="143900" y="491883"/>
          <a:ext cx="8824206" cy="465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491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19" y="-308570"/>
            <a:ext cx="9306354" cy="554461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5" y="3881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В период с 1.01.2022 по 30.12.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2022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612775" y="491884"/>
            <a:ext cx="7919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93289028"/>
              </p:ext>
            </p:extLst>
          </p:nvPr>
        </p:nvGraphicFramePr>
        <p:xfrm>
          <a:off x="43499" y="508216"/>
          <a:ext cx="8824206" cy="465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29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20" y="-236562"/>
            <a:ext cx="9252521" cy="549994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Планы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48934" y="59326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182117" y="617537"/>
            <a:ext cx="9234084" cy="43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1.	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Совершенствование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регионального законодательства о градостроительной деятельности в части требований к документации по планировке территории в целях создания на территории комфортной городской среды, обеспечения благоприятных условий жизнедеятельности населения и устойчивого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развития территорий.</a:t>
            </a:r>
            <a:b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marL="360000" lvl="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2. Предоставление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государственной услуги по утверждению документации по планировке территории для размещения объектов, указанных в частях 4, 4.1, 5, 5.1 и 5.2 статьи 45 Градостроительного кодекса Российской Федерации, за исключением проектов межевания территории в границах одного элемента планировочной структуры, застроенного многоквартирными домами, документации по планировке территории ведения гражданами садоводства или огородничества для собственных нужд, документации по планировке территории для размещения линейных объектов в границах одного поселения, </a:t>
            </a:r>
            <a:r>
              <a:rPr lang="ru-RU" sz="16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городского </a:t>
            </a:r>
            <a:r>
              <a:rPr lang="ru-RU" sz="160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округа,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в электронном виде.</a:t>
            </a:r>
          </a:p>
        </p:txBody>
      </p:sp>
    </p:spTree>
    <p:extLst>
      <p:ext uri="{BB962C8B-B14F-4D97-AF65-F5344CB8AC3E}">
        <p14:creationId xmlns:p14="http://schemas.microsoft.com/office/powerpoint/2010/main" val="15775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412" name="Picture 4" descr="Бесплатное фото Сила людей рука встреча успех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8" b="13344"/>
          <a:stretch/>
        </p:blipFill>
        <p:spPr bwMode="auto">
          <a:xfrm>
            <a:off x="-25574" y="0"/>
            <a:ext cx="1004460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ый треугольник 5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 rot="1433439">
            <a:off x="-3183040" y="-7876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08520" y="-236562"/>
            <a:ext cx="10127554" cy="6195790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923678"/>
            <a:ext cx="7083627" cy="1450868"/>
          </a:xfrm>
          <a:prstGeom prst="rect">
            <a:avLst/>
          </a:prstGeom>
        </p:spPr>
        <p:txBody>
          <a:bodyPr wrap="square" lIns="62188" tIns="31094" rIns="62188" bIns="31094">
            <a:spAutoFit/>
          </a:bodyPr>
          <a:lstStyle/>
          <a:p>
            <a:pPr algn="ctr" defTabSz="779083">
              <a:spcBef>
                <a:spcPct val="20000"/>
              </a:spcBef>
            </a:pPr>
            <a:r>
              <a:rPr lang="ru-RU" sz="4100" b="1" dirty="0">
                <a:solidFill>
                  <a:schemeClr val="tx2">
                    <a:lumMod val="75000"/>
                  </a:schemeClr>
                </a:solidFill>
                <a:latin typeface="Yeseva One" panose="02000503090000020003" pitchFamily="2" charset="0"/>
              </a:rPr>
              <a:t>СПАСИБО ЗА </a:t>
            </a:r>
          </a:p>
          <a:p>
            <a:pPr algn="ctr" defTabSz="779083">
              <a:spcBef>
                <a:spcPct val="20000"/>
              </a:spcBef>
            </a:pPr>
            <a:r>
              <a:rPr lang="ru-RU" sz="4100" b="1" dirty="0">
                <a:solidFill>
                  <a:schemeClr val="tx2">
                    <a:lumMod val="75000"/>
                  </a:schemeClr>
                </a:solidFill>
                <a:latin typeface="Yeseva One" panose="02000503090000020003" pitchFamily="2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132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7099" y="-144462"/>
            <a:ext cx="9161099" cy="528796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Полномочия  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46789" y="699542"/>
            <a:ext cx="909875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принятие решений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 подготовке документации по планировке территории, о подготовке изменений в документацию по планировке территории;</a:t>
            </a:r>
          </a:p>
          <a:p>
            <a:pPr marL="285750" lvl="0" indent="-285750" algn="ctr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осуществление проверки документации по планировке территории, изменений в документацию по планировке территории;</a:t>
            </a:r>
          </a:p>
          <a:p>
            <a:pPr marL="285750" lvl="0" indent="-285750" algn="ctr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принятие решений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об утверждении подготовленной документации по планировке территории, изменений в документацию по планировке территории;</a:t>
            </a:r>
          </a:p>
          <a:p>
            <a:pPr marL="285750" lvl="0" indent="-285750" algn="ctr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принятие решений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 предоставлении разрешений на отклонение от предельных параметров разрешенного строительства, реконструкции объектов капитального строительства;</a:t>
            </a:r>
          </a:p>
          <a:p>
            <a:pPr marL="285750" lvl="0" indent="-285750" algn="ctr"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900430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принятие решений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о предоставлении разрешений на условно разрешенный вид использования земельных участков.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448934" y="59326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20" y="0"/>
            <a:ext cx="9252521" cy="523604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Основные документы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48934" y="59326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114870" y="644600"/>
            <a:ext cx="8968107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Постановление Правительства РФ от 02.04.2022 № 575 «Об особенностях подготовки, согласования, утверждения, продления сроков действия документации по планировке территории, градостроительных планов земельных участков, выдачи разрешений на строительство объектов капитального строительства, разрешений на ввод в эксплуатацию».</a:t>
            </a:r>
          </a:p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Постановление Правительства Ленинградской области от 05.04.2022 № 203 «Об установлении случаев утверждения в Ленинградской области в 2022 и 2023 годах генеральных планов, правил землепользования и застройки, проектов планировки территории, проектов межевания территории, изменений в генеральные планы, правила землепользования и застройки, проекты планировки территории, проекты межевания территории без проведения общественных обсуждений или публичных слушаний».</a:t>
            </a:r>
          </a:p>
        </p:txBody>
      </p:sp>
    </p:spTree>
    <p:extLst>
      <p:ext uri="{BB962C8B-B14F-4D97-AF65-F5344CB8AC3E}">
        <p14:creationId xmlns:p14="http://schemas.microsoft.com/office/powerpoint/2010/main" val="37056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20" y="-236562"/>
            <a:ext cx="9252521" cy="549994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Основные документы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48934" y="59326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108520" y="1020649"/>
            <a:ext cx="8968107" cy="324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Порядок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подготовки документации по планировке территории, подготовка которой осуществляется для размещения объектов, указанных в частях 4, 4.1 и 5 - 5.2 статьи 45 Градостроительного кодекса Российской Федерации, на основании решений органов местного самоуправления или органа исполнительной власти Ленинградской области, уполномоченного Правительством Ленинградской области на осуществление полномочий органов местного самоуправления в области градостроительной деятельности, утвержденный постановлением Правительства Ленинградской области от 20.05.2019 №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227.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10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20" y="-236562"/>
            <a:ext cx="9252521" cy="549994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Основные документы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48934" y="59326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330983" y="646757"/>
            <a:ext cx="923408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Порядок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утверждения документации по планировке территории для размещения объектов, указанных в частях 4, 4.1, 5, 5.1 и 5.2 статьи 45 Градостроительного кодекса Российской Федерации, за исключением проектов межевания территории в границах одного элемента планировочной структуры, застроенного многоквартирными домами, документации по планировке территории ведения гражданами садоводства или огородничества для собственных нужд, документации по планировке территории для размещения линейных объектов в границах одного поселения, городского округа, решения о внесении изменений в такую документацию, решения об отмене такой документации или ее отдельных частей, решения о признании отдельных частей такой документации не подлежащими применению, утвержденный Приказом Комитета градостроительной политики Ленинградской области от 24.05.2021 № 52.</a:t>
            </a:r>
          </a:p>
        </p:txBody>
      </p:sp>
    </p:spTree>
    <p:extLst>
      <p:ext uri="{BB962C8B-B14F-4D97-AF65-F5344CB8AC3E}">
        <p14:creationId xmlns:p14="http://schemas.microsoft.com/office/powerpoint/2010/main" val="2037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20" y="-236562"/>
            <a:ext cx="9252521" cy="549994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Основные документы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48934" y="59326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251169" y="617538"/>
            <a:ext cx="923408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Положение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о предоставлении Комитетом градостроительной политики Ленинградской области разрешений на условно разрешенный вид использования земельных участков или объектов капитального строительства, утвержденное приказом Комитета градостроительной политики Ленинградской области от 28.12.2019 № 80 (с изменениями).</a:t>
            </a:r>
          </a:p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Положение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о предоставлении Комитетом градостроительной политики Ленинградской области разрешений на отклонение от предельных параметров разрешенного строительства, реконструкции объектов капитального строительства, утвержденное приказом Комитета градостроительной политики Ленинградской области от 28.12.2019 № 79 (с изменениями).</a:t>
            </a:r>
          </a:p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Приказ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Комитета от 12.09.2019 № 61 «Об утверждении типовой формы задания на выполнение инженерных изысканий для подготовки документации по планировке территории». </a:t>
            </a:r>
          </a:p>
        </p:txBody>
      </p:sp>
    </p:spTree>
    <p:extLst>
      <p:ext uri="{BB962C8B-B14F-4D97-AF65-F5344CB8AC3E}">
        <p14:creationId xmlns:p14="http://schemas.microsoft.com/office/powerpoint/2010/main" val="8269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20" y="-236562"/>
            <a:ext cx="9252521" cy="549994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Основные документы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48934" y="59326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265977" y="606426"/>
            <a:ext cx="9234084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Областной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закон Ленинградской области от 20.02.2018 № 20-оз «Об отдельных вопросах подготовки и утверждении документации по планировке территории, подготовка которой осуществляется на основании решений органов исполнительной власти Ленинградской области».</a:t>
            </a:r>
          </a:p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Постановление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Правительства Ленинградской области от 25.05.2017 № 173 «Об утверждении Порядка проверки документации по планировке территории органами исполнительной власти Ленинградской области в целях размещения объектов регионального значения».</a:t>
            </a:r>
          </a:p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Приказ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Комитета градостроительной политики Ленинградской области от 12.11.2019 № 74 (с изменениями) «О Порядке представления на проверку документации по планировке территории, подготовка которой осуществляется на основании решений органов исполнительной власти Ленинградской области».</a:t>
            </a:r>
          </a:p>
        </p:txBody>
      </p:sp>
    </p:spTree>
    <p:extLst>
      <p:ext uri="{BB962C8B-B14F-4D97-AF65-F5344CB8AC3E}">
        <p14:creationId xmlns:p14="http://schemas.microsoft.com/office/powerpoint/2010/main" val="20593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20" y="-236562"/>
            <a:ext cx="9252521" cy="5499942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630555" algn="l"/>
              </a:tabLst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6" y="68974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Основные документы </a:t>
            </a:r>
            <a:r>
              <a:rPr lang="ru-RU" sz="2400" b="1" dirty="0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 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48934" y="59326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-254699" y="837959"/>
            <a:ext cx="9234084" cy="388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Порядок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проведения согласительного совещания в целях урегулирования разногласий при подготовке документации по планировке территории, подготовка которой осуществляется на основании решений органов исполнительной власти Ленинградской области, утвержденный приказом комитета по архитектуре и градостроительству Ленинградской области от 26.06.2019 № 36.</a:t>
            </a:r>
          </a:p>
          <a:p>
            <a:pPr marL="645750" lvl="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630555" algn="l"/>
              </a:tabLs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Административный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регламент предоставления Комитетом градостроительной политики Ленинградской области государственной услуги по утверждению документации по планировке территории для размещения объектов, указанных в частях 4, 4.1, 5, 5.1 и 5.2 статьи 45 Градостроительного кодекса Российской Федерации, утвержденный Приказом Комитета от 10.09.2020 № 51.</a:t>
            </a:r>
          </a:p>
        </p:txBody>
      </p:sp>
    </p:spTree>
    <p:extLst>
      <p:ext uri="{BB962C8B-B14F-4D97-AF65-F5344CB8AC3E}">
        <p14:creationId xmlns:p14="http://schemas.microsoft.com/office/powerpoint/2010/main" val="7740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ый треугольник 17"/>
          <p:cNvSpPr/>
          <p:nvPr/>
        </p:nvSpPr>
        <p:spPr>
          <a:xfrm>
            <a:off x="-1764162" y="2110270"/>
            <a:ext cx="9847169" cy="6066458"/>
          </a:xfrm>
          <a:prstGeom prst="rtTriangle">
            <a:avLst/>
          </a:prstGeom>
          <a:solidFill>
            <a:srgbClr val="A2D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рямоугольный треугольник 15"/>
          <p:cNvSpPr/>
          <p:nvPr/>
        </p:nvSpPr>
        <p:spPr>
          <a:xfrm rot="10800000">
            <a:off x="-540236" y="-739301"/>
            <a:ext cx="11519315" cy="3176744"/>
          </a:xfrm>
          <a:prstGeom prst="rtTriangle">
            <a:avLst/>
          </a:prstGeom>
          <a:solidFill>
            <a:srgbClr val="D54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1433439">
            <a:off x="-3203901" y="5314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4283477" y="-515847"/>
            <a:ext cx="6695602" cy="5140806"/>
          </a:xfrm>
          <a:prstGeom prst="rtTriangle">
            <a:avLst/>
          </a:prstGeom>
          <a:solidFill>
            <a:srgbClr val="085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188" tIns="31094" rIns="62188" bIns="31094" rtlCol="0" anchor="ctr"/>
          <a:lstStyle/>
          <a:p>
            <a:pPr algn="ctr" defTabSz="779083"/>
            <a:endParaRPr lang="ru-RU" sz="16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108519" y="-308570"/>
            <a:ext cx="9306354" cy="5544616"/>
          </a:xfrm>
          <a:prstGeom prst="rect">
            <a:avLst/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Заголовок 16"/>
          <p:cNvSpPr txBox="1">
            <a:spLocks/>
          </p:cNvSpPr>
          <p:nvPr/>
        </p:nvSpPr>
        <p:spPr>
          <a:xfrm>
            <a:off x="266465" y="38811"/>
            <a:ext cx="8701641" cy="377893"/>
          </a:xfrm>
          <a:prstGeom prst="rect">
            <a:avLst/>
          </a:prstGeom>
        </p:spPr>
        <p:txBody>
          <a:bodyPr vert="horz" lIns="62188" tIns="31094" rIns="62188" bIns="3109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В период с 1.01.2022 по 30.12. </a:t>
            </a:r>
            <a:r>
              <a:rPr lang="ru-RU" sz="2400" b="1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2022 </a:t>
            </a:r>
            <a:r>
              <a:rPr lang="ru-RU" sz="2400" b="1" smtClean="0">
                <a:solidFill>
                  <a:schemeClr val="accent2"/>
                </a:solidFill>
                <a:latin typeface="Century Gothic" panose="020B0502020202020204" pitchFamily="34" charset="0"/>
                <a:ea typeface="Century Gothic"/>
                <a:cs typeface="Century Gothic"/>
              </a:rPr>
              <a:t>рассмотрены</a:t>
            </a:r>
            <a:endParaRPr lang="ru-RU" sz="2400" b="1" dirty="0">
              <a:solidFill>
                <a:schemeClr val="accent2"/>
              </a:solidFill>
              <a:latin typeface="Century Gothic" panose="020B0502020202020204" pitchFamily="34" charset="0"/>
              <a:ea typeface="Century Gothic"/>
              <a:cs typeface="Century Gothic"/>
            </a:endParaRPr>
          </a:p>
        </p:txBody>
      </p:sp>
      <p:sp>
        <p:nvSpPr>
          <p:cNvPr id="5" name="AutoShape 8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⬇ Скачать картинки 3d man, стоковые фото 3d man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blob:https://web.whatsapp.com/8d767acf-d1d3-4833-9705-b85a149b818b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Picture 2" descr="C:\Users\vp_peskova\Pictures\leningradskyobla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" b="100000" l="0" r="100000">
                        <a14:foregroundMark x1="20350" y1="36610" x2="17100" y2="32154"/>
                        <a14:foregroundMark x1="12700" y1="26081" x2="3900" y2="36304"/>
                        <a14:foregroundMark x1="4550" y1="36741" x2="35400" y2="71997"/>
                        <a14:foregroundMark x1="35400" y1="71997" x2="62400" y2="89035"/>
                        <a14:foregroundMark x1="62900" y1="88598" x2="92750" y2="82350"/>
                        <a14:foregroundMark x1="92750" y1="81913" x2="91900" y2="51988"/>
                        <a14:foregroundMark x1="91900" y1="51988" x2="25100" y2="25033"/>
                        <a14:foregroundMark x1="25100" y1="25033" x2="11850" y2="26212"/>
                        <a14:foregroundMark x1="26250" y1="50502" x2="37450" y2="45042"/>
                        <a14:foregroundMark x1="37450" y1="43993" x2="36600" y2="43862"/>
                        <a14:foregroundMark x1="34900" y1="42377" x2="42050" y2="40454"/>
                        <a14:foregroundMark x1="11850" y1="28746" x2="26750" y2="41634"/>
                        <a14:foregroundMark x1="8450" y1="34076" x2="23050" y2="28440"/>
                        <a14:foregroundMark x1="24250" y1="31848" x2="21000" y2="39275"/>
                        <a14:foregroundMark x1="12000" y1="33202" x2="14200" y2="40760"/>
                        <a14:foregroundMark x1="14200" y1="40017" x2="26750" y2="40149"/>
                        <a14:foregroundMark x1="34750" y1="48449" x2="63400" y2="63871"/>
                        <a14:foregroundMark x1="64400" y1="64439" x2="80200" y2="79249"/>
                        <a14:foregroundMark x1="81550" y1="78943" x2="68650" y2="83268"/>
                        <a14:foregroundMark x1="81700" y1="70686" x2="83750" y2="77632"/>
                        <a14:foregroundMark x1="82900" y1="60900" x2="80200" y2="53779"/>
                        <a14:foregroundMark x1="63750" y1="83836" x2="55450" y2="83574"/>
                        <a14:foregroundMark x1="1500" y1="23853" x2="98850" y2="874"/>
                        <a14:foregroundMark x1="1000" y1="2796" x2="98500" y2="23853"/>
                        <a14:foregroundMark x1="5250" y1="7689" x2="70000" y2="23984"/>
                        <a14:foregroundMark x1="34250" y1="23984" x2="94400" y2="8301"/>
                        <a14:foregroundMark x1="850" y1="14985" x2="98850" y2="15684"/>
                        <a14:foregroundMark x1="16750" y1="20751" x2="86800" y2="21494"/>
                        <a14:foregroundMark x1="75450" y1="7864" x2="74400" y2="15116"/>
                        <a14:foregroundMark x1="98850" y1="13325" x2="99850" y2="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443" y="86440"/>
            <a:ext cx="368524" cy="42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612775" y="491884"/>
            <a:ext cx="79196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8723274"/>
              </p:ext>
            </p:extLst>
          </p:nvPr>
        </p:nvGraphicFramePr>
        <p:xfrm>
          <a:off x="143900" y="491884"/>
          <a:ext cx="8824206" cy="465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467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716</Words>
  <Application>Microsoft Office PowerPoint</Application>
  <PresentationFormat>Экран (16:9)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Павловна Пескова</dc:creator>
  <cp:lastModifiedBy>Вероника Павловна Пескова</cp:lastModifiedBy>
  <cp:revision>2</cp:revision>
  <dcterms:created xsi:type="dcterms:W3CDTF">2023-02-09T08:08:37Z</dcterms:created>
  <dcterms:modified xsi:type="dcterms:W3CDTF">2023-02-13T10:01:11Z</dcterms:modified>
</cp:coreProperties>
</file>