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92" r:id="rId1"/>
  </p:sldMasterIdLst>
  <p:notesMasterIdLst>
    <p:notesMasterId r:id="rId30"/>
  </p:notesMasterIdLst>
  <p:sldIdLst>
    <p:sldId id="419" r:id="rId2"/>
    <p:sldId id="421" r:id="rId3"/>
    <p:sldId id="423" r:id="rId4"/>
    <p:sldId id="425" r:id="rId5"/>
    <p:sldId id="427" r:id="rId6"/>
    <p:sldId id="428" r:id="rId7"/>
    <p:sldId id="398" r:id="rId8"/>
    <p:sldId id="392" r:id="rId9"/>
    <p:sldId id="397" r:id="rId10"/>
    <p:sldId id="400" r:id="rId11"/>
    <p:sldId id="409" r:id="rId12"/>
    <p:sldId id="403" r:id="rId13"/>
    <p:sldId id="431" r:id="rId14"/>
    <p:sldId id="404" r:id="rId15"/>
    <p:sldId id="432" r:id="rId16"/>
    <p:sldId id="405" r:id="rId17"/>
    <p:sldId id="406" r:id="rId18"/>
    <p:sldId id="407" r:id="rId19"/>
    <p:sldId id="416" r:id="rId20"/>
    <p:sldId id="415" r:id="rId21"/>
    <p:sldId id="411" r:id="rId22"/>
    <p:sldId id="408" r:id="rId23"/>
    <p:sldId id="433" r:id="rId24"/>
    <p:sldId id="418" r:id="rId25"/>
    <p:sldId id="429" r:id="rId26"/>
    <p:sldId id="430" r:id="rId27"/>
    <p:sldId id="413" r:id="rId28"/>
    <p:sldId id="399" r:id="rId29"/>
  </p:sldIdLst>
  <p:sldSz cx="9144000" cy="5143500" type="screen16x9"/>
  <p:notesSz cx="6797675" cy="9926638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3030">
          <p15:clr>
            <a:srgbClr val="A4A3A4"/>
          </p15:clr>
        </p15:guide>
        <p15:guide id="4" orient="horz" pos="449">
          <p15:clr>
            <a:srgbClr val="A4A3A4"/>
          </p15:clr>
        </p15:guide>
        <p15:guide id="5" orient="horz" pos="1043">
          <p15:clr>
            <a:srgbClr val="A4A3A4"/>
          </p15:clr>
        </p15:guide>
        <p15:guide id="6" pos="134">
          <p15:clr>
            <a:srgbClr val="A4A3A4"/>
          </p15:clr>
        </p15:guide>
        <p15:guide id="7" pos="5615">
          <p15:clr>
            <a:srgbClr val="A4A3A4"/>
          </p15:clr>
        </p15:guide>
        <p15:guide id="8" pos="392">
          <p15:clr>
            <a:srgbClr val="A4A3A4"/>
          </p15:clr>
        </p15:guide>
        <p15:guide id="9" pos="5149">
          <p15:clr>
            <a:srgbClr val="A4A3A4"/>
          </p15:clr>
        </p15:guide>
        <p15:guide id="10" orient="horz" pos="1617">
          <p15:clr>
            <a:srgbClr val="A4A3A4"/>
          </p15:clr>
        </p15:guide>
        <p15:guide id="11" orient="horz" pos="2860">
          <p15:clr>
            <a:srgbClr val="A4A3A4"/>
          </p15:clr>
        </p15:guide>
        <p15:guide id="12" orient="horz" pos="362">
          <p15:clr>
            <a:srgbClr val="A4A3A4"/>
          </p15:clr>
        </p15:guide>
        <p15:guide id="13" pos="604">
          <p15:clr>
            <a:srgbClr val="A4A3A4"/>
          </p15:clr>
        </p15:guide>
        <p15:guide id="14" pos="5595">
          <p15:clr>
            <a:srgbClr val="A4A3A4"/>
          </p15:clr>
        </p15:guide>
        <p15:guide id="15" pos="15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E5KxZ6j+YdDNQUwvrTw56FCXLG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гданова Юлия Васильевна" initials="БЮВ" lastIdx="2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2BBF2B"/>
    <a:srgbClr val="90E1EC"/>
    <a:srgbClr val="4E97C4"/>
    <a:srgbClr val="00A8E6"/>
    <a:srgbClr val="17375E"/>
    <a:srgbClr val="78B832"/>
    <a:srgbClr val="CCE4EC"/>
    <a:srgbClr val="CD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8" autoAdjust="0"/>
    <p:restoredTop sz="93954" autoAdjust="0"/>
  </p:normalViewPr>
  <p:slideViewPr>
    <p:cSldViewPr snapToGrid="0">
      <p:cViewPr>
        <p:scale>
          <a:sx n="113" d="100"/>
          <a:sy n="113" d="100"/>
        </p:scale>
        <p:origin x="-114" y="-1638"/>
      </p:cViewPr>
      <p:guideLst>
        <p:guide orient="horz" pos="1620"/>
        <p:guide orient="horz" pos="3030"/>
        <p:guide orient="horz" pos="449"/>
        <p:guide orient="horz" pos="1050"/>
        <p:guide orient="horz" pos="1617"/>
        <p:guide orient="horz" pos="2860"/>
        <p:guide orient="horz" pos="362"/>
        <p:guide pos="2880"/>
        <p:guide pos="134"/>
        <p:guide pos="5615"/>
        <p:guide pos="392"/>
        <p:guide pos="5149"/>
        <p:guide pos="604"/>
        <p:guide pos="5595"/>
        <p:guide pos="156"/>
      </p:guideLst>
    </p:cSldViewPr>
  </p:slideViewPr>
  <p:outlineViewPr>
    <p:cViewPr>
      <p:scale>
        <a:sx n="33" d="100"/>
        <a:sy n="33" d="100"/>
      </p:scale>
      <p:origin x="0" y="149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A72BB-C8E4-405B-BEAB-437A5C805F3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0E346A-CFD1-4380-9883-92E96C91A37B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Обеспечение визуальной привлекательности и комфорта застройки</a:t>
          </a:r>
        </a:p>
      </dgm:t>
    </dgm:pt>
    <dgm:pt modelId="{84928401-B441-4EC6-92DC-5508291968C3}" type="parTrans" cxnId="{49BFAAEB-07E3-452A-916D-6DC677699AD3}">
      <dgm:prSet/>
      <dgm:spPr/>
      <dgm:t>
        <a:bodyPr/>
        <a:lstStyle/>
        <a:p>
          <a:endParaRPr lang="ru-RU"/>
        </a:p>
      </dgm:t>
    </dgm:pt>
    <dgm:pt modelId="{8F312021-084A-4AD8-B457-AB8FE1E14FCD}" type="sibTrans" cxnId="{49BFAAEB-07E3-452A-916D-6DC677699AD3}">
      <dgm:prSet/>
      <dgm:spPr/>
      <dgm:t>
        <a:bodyPr/>
        <a:lstStyle/>
        <a:p>
          <a:endParaRPr lang="ru-RU"/>
        </a:p>
      </dgm:t>
    </dgm:pt>
    <dgm:pt modelId="{FAB60ABB-EE48-40BA-9CEE-BECA80B9E3D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Формирование силуэта, стиля, композиции и колористического решения застройки с учетом сложившейся архитектурной среды</a:t>
          </a:r>
        </a:p>
      </dgm:t>
    </dgm:pt>
    <dgm:pt modelId="{1D7BA72F-62FB-4912-8455-B525BC474B31}" type="parTrans" cxnId="{8EB8DD85-6EF8-4F0B-840B-43F48980AC43}">
      <dgm:prSet/>
      <dgm:spPr/>
      <dgm:t>
        <a:bodyPr/>
        <a:lstStyle/>
        <a:p>
          <a:endParaRPr lang="ru-RU"/>
        </a:p>
      </dgm:t>
    </dgm:pt>
    <dgm:pt modelId="{C3D3A7F4-8DE7-42D6-8072-9D94D2404797}" type="sibTrans" cxnId="{8EB8DD85-6EF8-4F0B-840B-43F48980AC43}">
      <dgm:prSet/>
      <dgm:spPr/>
      <dgm:t>
        <a:bodyPr/>
        <a:lstStyle/>
        <a:p>
          <a:endParaRPr lang="ru-RU"/>
        </a:p>
      </dgm:t>
    </dgm:pt>
    <dgm:pt modelId="{AD076D61-33AD-4C1A-B70D-AE223375ABD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Формирование архитектурных решений, исходя из современных стандартов качества организации территорий</a:t>
          </a:r>
        </a:p>
      </dgm:t>
    </dgm:pt>
    <dgm:pt modelId="{4249DDE2-8F52-4125-AD5F-BC90C625D7F6}" type="parTrans" cxnId="{A9EA5258-6BF8-4946-A1EE-061AC70207CB}">
      <dgm:prSet/>
      <dgm:spPr/>
      <dgm:t>
        <a:bodyPr/>
        <a:lstStyle/>
        <a:p>
          <a:endParaRPr lang="ru-RU"/>
        </a:p>
      </dgm:t>
    </dgm:pt>
    <dgm:pt modelId="{E0552334-06DA-456E-8083-32B781276B5A}" type="sibTrans" cxnId="{A9EA5258-6BF8-4946-A1EE-061AC70207CB}">
      <dgm:prSet/>
      <dgm:spPr/>
      <dgm:t>
        <a:bodyPr/>
        <a:lstStyle/>
        <a:p>
          <a:endParaRPr lang="ru-RU"/>
        </a:p>
      </dgm:t>
    </dgm:pt>
    <dgm:pt modelId="{70EF1C13-9E7B-42EC-B99A-AE921B148C25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Обеспечение при создании ОКС комфортного движения пешеходов и транспорта с учетом маломобильных групп населения</a:t>
          </a:r>
        </a:p>
      </dgm:t>
    </dgm:pt>
    <dgm:pt modelId="{B0294403-BAC7-48C1-9AF5-C180DB991822}" type="parTrans" cxnId="{FAE836BE-8034-4761-B56E-9EE396FE828A}">
      <dgm:prSet/>
      <dgm:spPr/>
      <dgm:t>
        <a:bodyPr/>
        <a:lstStyle/>
        <a:p>
          <a:endParaRPr lang="ru-RU"/>
        </a:p>
      </dgm:t>
    </dgm:pt>
    <dgm:pt modelId="{AFB699A5-F088-4FD1-9D57-AFBABF978FB6}" type="sibTrans" cxnId="{FAE836BE-8034-4761-B56E-9EE396FE828A}">
      <dgm:prSet/>
      <dgm:spPr/>
      <dgm:t>
        <a:bodyPr/>
        <a:lstStyle/>
        <a:p>
          <a:endParaRPr lang="ru-RU"/>
        </a:p>
      </dgm:t>
    </dgm:pt>
    <dgm:pt modelId="{8EBB1D46-F29A-4A6E-90C7-8F9DB1B2493E}" type="pres">
      <dgm:prSet presAssocID="{41BA72BB-C8E4-405B-BEAB-437A5C805F3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C01B32-345A-4B2B-B528-438B83CE5406}" type="pres">
      <dgm:prSet presAssocID="{41BA72BB-C8E4-405B-BEAB-437A5C805F31}" presName="cycle" presStyleCnt="0"/>
      <dgm:spPr/>
    </dgm:pt>
    <dgm:pt modelId="{FCA057B9-FD7E-4D6A-A5AE-89B7C3BE53E5}" type="pres">
      <dgm:prSet presAssocID="{CA0E346A-CFD1-4380-9883-92E96C91A37B}" presName="nodeFirstNode" presStyleLbl="node1" presStyleIdx="0" presStyleCnt="4" custRadScaleRad="101945" custRadScaleInc="-15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646DF-CB39-47AF-B87E-53C75EDFAA54}" type="pres">
      <dgm:prSet presAssocID="{8F312021-084A-4AD8-B457-AB8FE1E14FC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E66B3A4-627C-4566-853D-21E192D51587}" type="pres">
      <dgm:prSet presAssocID="{FAB60ABB-EE48-40BA-9CEE-BECA80B9E3DA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7E4EA-4622-49F4-A75B-34ABBF840E86}" type="pres">
      <dgm:prSet presAssocID="{AD076D61-33AD-4C1A-B70D-AE223375ABDD}" presName="nodeFollowingNodes" presStyleLbl="node1" presStyleIdx="2" presStyleCnt="4" custRadScaleRad="98667" custRadScaleInc="-5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F8C15-715B-4F80-A362-4AD0211BBEE8}" type="pres">
      <dgm:prSet presAssocID="{70EF1C13-9E7B-42EC-B99A-AE921B148C25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B8DD85-6EF8-4F0B-840B-43F48980AC43}" srcId="{41BA72BB-C8E4-405B-BEAB-437A5C805F31}" destId="{FAB60ABB-EE48-40BA-9CEE-BECA80B9E3DA}" srcOrd="1" destOrd="0" parTransId="{1D7BA72F-62FB-4912-8455-B525BC474B31}" sibTransId="{C3D3A7F4-8DE7-42D6-8072-9D94D2404797}"/>
    <dgm:cxn modelId="{A9EA5258-6BF8-4946-A1EE-061AC70207CB}" srcId="{41BA72BB-C8E4-405B-BEAB-437A5C805F31}" destId="{AD076D61-33AD-4C1A-B70D-AE223375ABDD}" srcOrd="2" destOrd="0" parTransId="{4249DDE2-8F52-4125-AD5F-BC90C625D7F6}" sibTransId="{E0552334-06DA-456E-8083-32B781276B5A}"/>
    <dgm:cxn modelId="{9171710C-42B5-4E6F-AD90-0C32B0B10444}" type="presOf" srcId="{41BA72BB-C8E4-405B-BEAB-437A5C805F31}" destId="{8EBB1D46-F29A-4A6E-90C7-8F9DB1B2493E}" srcOrd="0" destOrd="0" presId="urn:microsoft.com/office/officeart/2005/8/layout/cycle3"/>
    <dgm:cxn modelId="{595A026D-EBE2-4C13-965B-D8C1FF6486A5}" type="presOf" srcId="{8F312021-084A-4AD8-B457-AB8FE1E14FCD}" destId="{97D646DF-CB39-47AF-B87E-53C75EDFAA54}" srcOrd="0" destOrd="0" presId="urn:microsoft.com/office/officeart/2005/8/layout/cycle3"/>
    <dgm:cxn modelId="{B998E217-444D-4419-98E5-025FD0B1AFE3}" type="presOf" srcId="{AD076D61-33AD-4C1A-B70D-AE223375ABDD}" destId="{D197E4EA-4622-49F4-A75B-34ABBF840E86}" srcOrd="0" destOrd="0" presId="urn:microsoft.com/office/officeart/2005/8/layout/cycle3"/>
    <dgm:cxn modelId="{092B25C1-1C80-4181-8E2B-580677A178A1}" type="presOf" srcId="{70EF1C13-9E7B-42EC-B99A-AE921B148C25}" destId="{993F8C15-715B-4F80-A362-4AD0211BBEE8}" srcOrd="0" destOrd="0" presId="urn:microsoft.com/office/officeart/2005/8/layout/cycle3"/>
    <dgm:cxn modelId="{FAE836BE-8034-4761-B56E-9EE396FE828A}" srcId="{41BA72BB-C8E4-405B-BEAB-437A5C805F31}" destId="{70EF1C13-9E7B-42EC-B99A-AE921B148C25}" srcOrd="3" destOrd="0" parTransId="{B0294403-BAC7-48C1-9AF5-C180DB991822}" sibTransId="{AFB699A5-F088-4FD1-9D57-AFBABF978FB6}"/>
    <dgm:cxn modelId="{49BFAAEB-07E3-452A-916D-6DC677699AD3}" srcId="{41BA72BB-C8E4-405B-BEAB-437A5C805F31}" destId="{CA0E346A-CFD1-4380-9883-92E96C91A37B}" srcOrd="0" destOrd="0" parTransId="{84928401-B441-4EC6-92DC-5508291968C3}" sibTransId="{8F312021-084A-4AD8-B457-AB8FE1E14FCD}"/>
    <dgm:cxn modelId="{E1855E99-CCCF-41E2-93B7-9ABE2FB56795}" type="presOf" srcId="{CA0E346A-CFD1-4380-9883-92E96C91A37B}" destId="{FCA057B9-FD7E-4D6A-A5AE-89B7C3BE53E5}" srcOrd="0" destOrd="0" presId="urn:microsoft.com/office/officeart/2005/8/layout/cycle3"/>
    <dgm:cxn modelId="{D5C5A40E-5BDD-418B-A1AB-4D0089EA4265}" type="presOf" srcId="{FAB60ABB-EE48-40BA-9CEE-BECA80B9E3DA}" destId="{BE66B3A4-627C-4566-853D-21E192D51587}" srcOrd="0" destOrd="0" presId="urn:microsoft.com/office/officeart/2005/8/layout/cycle3"/>
    <dgm:cxn modelId="{4160E145-246F-4E7C-86A6-39C1B87BC578}" type="presParOf" srcId="{8EBB1D46-F29A-4A6E-90C7-8F9DB1B2493E}" destId="{88C01B32-345A-4B2B-B528-438B83CE5406}" srcOrd="0" destOrd="0" presId="urn:microsoft.com/office/officeart/2005/8/layout/cycle3"/>
    <dgm:cxn modelId="{037ED29C-F2F2-45F0-834E-3F65898E65FC}" type="presParOf" srcId="{88C01B32-345A-4B2B-B528-438B83CE5406}" destId="{FCA057B9-FD7E-4D6A-A5AE-89B7C3BE53E5}" srcOrd="0" destOrd="0" presId="urn:microsoft.com/office/officeart/2005/8/layout/cycle3"/>
    <dgm:cxn modelId="{96127970-0837-4168-A921-F699AD1BC9A7}" type="presParOf" srcId="{88C01B32-345A-4B2B-B528-438B83CE5406}" destId="{97D646DF-CB39-47AF-B87E-53C75EDFAA54}" srcOrd="1" destOrd="0" presId="urn:microsoft.com/office/officeart/2005/8/layout/cycle3"/>
    <dgm:cxn modelId="{68AD0544-8AD9-4B9E-A86D-C75F254BAED8}" type="presParOf" srcId="{88C01B32-345A-4B2B-B528-438B83CE5406}" destId="{BE66B3A4-627C-4566-853D-21E192D51587}" srcOrd="2" destOrd="0" presId="urn:microsoft.com/office/officeart/2005/8/layout/cycle3"/>
    <dgm:cxn modelId="{DD6D45EC-9914-4BC7-A314-EDE5CB854893}" type="presParOf" srcId="{88C01B32-345A-4B2B-B528-438B83CE5406}" destId="{D197E4EA-4622-49F4-A75B-34ABBF840E86}" srcOrd="3" destOrd="0" presId="urn:microsoft.com/office/officeart/2005/8/layout/cycle3"/>
    <dgm:cxn modelId="{0638E3F9-D932-45A3-BB29-B52A3E271D68}" type="presParOf" srcId="{88C01B32-345A-4B2B-B528-438B83CE5406}" destId="{993F8C15-715B-4F80-A362-4AD0211BBEE8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646DF-CB39-47AF-B87E-53C75EDFAA54}">
      <dsp:nvSpPr>
        <dsp:cNvPr id="0" name=""/>
        <dsp:cNvSpPr/>
      </dsp:nvSpPr>
      <dsp:spPr>
        <a:xfrm>
          <a:off x="978442" y="-75952"/>
          <a:ext cx="3866196" cy="3866196"/>
        </a:xfrm>
        <a:prstGeom prst="circularArrow">
          <a:avLst>
            <a:gd name="adj1" fmla="val 4668"/>
            <a:gd name="adj2" fmla="val 272909"/>
            <a:gd name="adj3" fmla="val 12980755"/>
            <a:gd name="adj4" fmla="val 1792983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057B9-FD7E-4D6A-A5AE-89B7C3BE53E5}">
      <dsp:nvSpPr>
        <dsp:cNvPr id="0" name=""/>
        <dsp:cNvSpPr/>
      </dsp:nvSpPr>
      <dsp:spPr>
        <a:xfrm>
          <a:off x="1673606" y="2429"/>
          <a:ext cx="2475868" cy="123793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Обеспечение визуальной привлекательности и комфорта застройки</a:t>
          </a:r>
        </a:p>
      </dsp:txBody>
      <dsp:txXfrm>
        <a:off x="1734037" y="62860"/>
        <a:ext cx="2355006" cy="1117072"/>
      </dsp:txXfrm>
    </dsp:sp>
    <dsp:sp modelId="{BE66B3A4-627C-4566-853D-21E192D51587}">
      <dsp:nvSpPr>
        <dsp:cNvPr id="0" name=""/>
        <dsp:cNvSpPr/>
      </dsp:nvSpPr>
      <dsp:spPr>
        <a:xfrm>
          <a:off x="3343346" y="1389368"/>
          <a:ext cx="2475868" cy="123793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Формирование силуэта, стиля, композиции и колористического решения застройки с учетом сложившейся архитектурной среды</a:t>
          </a:r>
        </a:p>
      </dsp:txBody>
      <dsp:txXfrm>
        <a:off x="3403777" y="1449799"/>
        <a:ext cx="2355006" cy="1117072"/>
      </dsp:txXfrm>
    </dsp:sp>
    <dsp:sp modelId="{D197E4EA-4622-49F4-A75B-34ABBF840E86}">
      <dsp:nvSpPr>
        <dsp:cNvPr id="0" name=""/>
        <dsp:cNvSpPr/>
      </dsp:nvSpPr>
      <dsp:spPr>
        <a:xfrm>
          <a:off x="2045562" y="2756096"/>
          <a:ext cx="2475868" cy="123793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Формирование архитектурных решений, исходя из современных стандартов качества организации территорий</a:t>
          </a:r>
        </a:p>
      </dsp:txBody>
      <dsp:txXfrm>
        <a:off x="2105993" y="2816527"/>
        <a:ext cx="2355006" cy="1117072"/>
      </dsp:txXfrm>
    </dsp:sp>
    <dsp:sp modelId="{993F8C15-715B-4F80-A362-4AD0211BBEE8}">
      <dsp:nvSpPr>
        <dsp:cNvPr id="0" name=""/>
        <dsp:cNvSpPr/>
      </dsp:nvSpPr>
      <dsp:spPr>
        <a:xfrm>
          <a:off x="566903" y="1389368"/>
          <a:ext cx="2475868" cy="123793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>
              <a:solidFill>
                <a:schemeClr val="accent1">
                  <a:lumMod val="50000"/>
                </a:schemeClr>
              </a:solidFill>
              <a:latin typeface="РР Pangram Sans Semibold"/>
            </a:rPr>
            <a:t>Обеспечение при создании ОКС комфортного движения пешеходов и транспорта с учетом маломобильных групп населения</a:t>
          </a:r>
        </a:p>
      </dsp:txBody>
      <dsp:txXfrm>
        <a:off x="627334" y="1449799"/>
        <a:ext cx="2355006" cy="1117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7" tIns="45476" rIns="90977" bIns="45476" anchor="b" anchorCtr="0">
            <a:noAutofit/>
          </a:bodyPr>
          <a:lstStyle/>
          <a:p>
            <a:pPr algn="r"/>
            <a:fld id="{00000000-1234-1234-1234-123412341234}" type="slidenum">
              <a:rPr lang="ru-RU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ru-RU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303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0977" tIns="45476" rIns="90977" bIns="454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2460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317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1729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8041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9865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3480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385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846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2684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519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790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8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f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image" Target="../media/image6.gif"/><Relationship Id="rId7" Type="http://schemas.microsoft.com/office/2007/relationships/hdphoto" Target="../media/hdphoto3.wdp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microsoft.com/office/2007/relationships/hdphoto" Target="../media/hdphoto2.wdp"/><Relationship Id="rId10" Type="http://schemas.openxmlformats.org/officeDocument/2006/relationships/image" Target="../media/image9.gif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6.gif"/><Relationship Id="rId4" Type="http://schemas.microsoft.com/office/2007/relationships/hdphoto" Target="../media/hdphoto2.wdp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7" t="2035" r="-108" b="21237"/>
          <a:stretch/>
        </p:blipFill>
        <p:spPr>
          <a:xfrm flipH="1">
            <a:off x="-11813" y="0"/>
            <a:ext cx="9155811" cy="4017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7967" r="3258" b="9599"/>
          <a:stretch/>
        </p:blipFill>
        <p:spPr>
          <a:xfrm>
            <a:off x="8190507" y="3965592"/>
            <a:ext cx="720000" cy="7852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1811" y="495300"/>
            <a:ext cx="9166294" cy="208853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960" y="4188949"/>
            <a:ext cx="4338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Докладчик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РР Pangram Sans Semibold"/>
              <a:ea typeface="Century Gothic"/>
              <a:cs typeface="Times New Roman" panose="02020603050405020304" pitchFamily="18" charset="0"/>
            </a:endParaRPr>
          </a:p>
        </p:txBody>
      </p:sp>
      <p:cxnSp>
        <p:nvCxnSpPr>
          <p:cNvPr id="12" name="Google Shape;90;p1"/>
          <p:cNvCxnSpPr/>
          <p:nvPr/>
        </p:nvCxnSpPr>
        <p:spPr>
          <a:xfrm>
            <a:off x="233493" y="4818720"/>
            <a:ext cx="867701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Прямоугольник 12"/>
          <p:cNvSpPr/>
          <p:nvPr/>
        </p:nvSpPr>
        <p:spPr>
          <a:xfrm>
            <a:off x="3116725" y="3942726"/>
            <a:ext cx="5073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Первый заместитель председателя комитета – главный архитектор Ленинградской области</a:t>
            </a:r>
          </a:p>
          <a:p>
            <a:pPr algn="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Лутченко Сергей Иванович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РР Pangram Sans Semibold"/>
              <a:ea typeface="Century Gothic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08520" y="504169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КОМИТЕТ ГРАДОСТРОИТЕЛЬНОЙ ПОЛИТИКИ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ЛЕНИНГРАДСКОЙ ОБЛАСТИ</a:t>
            </a:r>
          </a:p>
          <a:p>
            <a:pPr algn="ctr"/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РР Pangram Sans Semibold"/>
              <a:ea typeface="Century Gothic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РР Pangram Sans Semibold"/>
              <a:ea typeface="Century Gothic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Внедрение государственной информационной системы обеспечения градостроительной деятельности Ленинградской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01355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-637503" y="-10521"/>
            <a:ext cx="9637966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ОБЪЕКТЫ КАПИТАЛЬНОГО СТРОИТЕЛЬСТВА, ПОДЛЕЖАЩИЕ РАССМОТРЕНИЮ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10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05049" y="545005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5680BC0-45D0-E4DC-CDC1-DD8D2688C15D}"/>
              </a:ext>
            </a:extLst>
          </p:cNvPr>
          <p:cNvSpPr/>
          <p:nvPr/>
        </p:nvSpPr>
        <p:spPr>
          <a:xfrm>
            <a:off x="247650" y="764607"/>
            <a:ext cx="4324350" cy="3509893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проектирование и (или) строительство, которых предусмотрено за счет бюджетных средств Ленинградской области или муниципальных образований Ленинградской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по рекомендации Градостроительного совета Ленинградской области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указанных объектов, строительство которых не завершено и облик которых был рассмотрен ранее – в случае принятия решения об изменении конструктивных и проектных решений 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22F6E4C0-227D-5ACC-3E33-A5A19D906E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4450" y="1805178"/>
            <a:ext cx="1428750" cy="1428750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="" xmlns:a16="http://schemas.microsoft.com/office/drawing/2014/main" id="{4D940C2B-FBA6-CC67-DAF2-C76286BC4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124" y="744211"/>
            <a:ext cx="1324049" cy="1324049"/>
          </a:xfrm>
          <a:prstGeom prst="rect">
            <a:avLst/>
          </a:prstGeom>
        </p:spPr>
      </p:pic>
      <p:pic>
        <p:nvPicPr>
          <p:cNvPr id="1051" name="Рисунок 1050">
            <a:extLst>
              <a:ext uri="{FF2B5EF4-FFF2-40B4-BE49-F238E27FC236}">
                <a16:creationId xmlns="" xmlns:a16="http://schemas.microsoft.com/office/drawing/2014/main" id="{8DBCCF29-D7AF-55E4-1522-78F89EAD79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5650" y="3186124"/>
            <a:ext cx="1276652" cy="12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25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0" y="1"/>
            <a:ext cx="8913813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ТИПОВЫЕ ЗАМЕЧАНИЯ И ПРЕДЛОЖЕНИЯ К МАТЕРИАЛАМ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11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05049" y="545005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5680BC0-45D0-E4DC-CDC1-DD8D2688C15D}"/>
              </a:ext>
            </a:extLst>
          </p:cNvPr>
          <p:cNvSpPr/>
          <p:nvPr/>
        </p:nvSpPr>
        <p:spPr>
          <a:xfrm>
            <a:off x="406400" y="1574158"/>
            <a:ext cx="8193590" cy="3109783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фасадные решения 1-х этажей зданий и жилых домов;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благоустройство среды дворовых пространств;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дизайн-код информационных вывесок и рекламы;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навигация местности и парадных;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соблюдение нормативных требований и регламентов проектирования, 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в том числе в части обеспечения комфортного проживания 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маломобильных групп населения</a:t>
            </a:r>
          </a:p>
        </p:txBody>
      </p:sp>
      <p:pic>
        <p:nvPicPr>
          <p:cNvPr id="2050" name="Picture 2" descr="строительство, проект, план, здание, архитектор, дизайн, разработка, дерево, дом значо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38" y="693803"/>
            <a:ext cx="766740" cy="7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троительство, проект, план, здание, архитектор, дизайн, разработка, дом, договор значо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092" y="674529"/>
            <a:ext cx="766741" cy="7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троительство, дом, архитектор, дизайн, дома значо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7" y="637793"/>
            <a:ext cx="766741" cy="7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оставка ключа, ручной значо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00" y="733687"/>
            <a:ext cx="766741" cy="76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строительство, проект, план, здание, архитектор, дизайн, разработка, карандаш, дом значо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1649" y="754313"/>
            <a:ext cx="753401" cy="7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099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ДЕТСКИЙ САД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НА 220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МЕСТ В ГП. НОВОСЕЛЬЕ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1" t="30808" r="23606" b="25547"/>
          <a:stretch/>
        </p:blipFill>
        <p:spPr bwMode="auto">
          <a:xfrm>
            <a:off x="4612691" y="1431708"/>
            <a:ext cx="4367287" cy="26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52" y="67848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67848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31818" r="28250" b="25130"/>
          <a:stretch/>
        </p:blipFill>
        <p:spPr bwMode="auto">
          <a:xfrm>
            <a:off x="215466" y="1431708"/>
            <a:ext cx="4349173" cy="266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вал 16"/>
          <p:cNvSpPr/>
          <p:nvPr/>
        </p:nvSpPr>
        <p:spPr>
          <a:xfrm>
            <a:off x="503040" y="1431708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46321" y="1609840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Отсутствие </a:t>
            </a:r>
          </a:p>
          <a:p>
            <a:pPr algn="ctr"/>
            <a:r>
              <a:rPr lang="ru-RU" sz="900" b="1" dirty="0"/>
              <a:t>зон</a:t>
            </a:r>
          </a:p>
          <a:p>
            <a:pPr algn="ctr"/>
            <a:r>
              <a:rPr lang="ru-RU" sz="900" b="1" dirty="0"/>
              <a:t>отдыха</a:t>
            </a:r>
          </a:p>
        </p:txBody>
      </p:sp>
      <p:sp>
        <p:nvSpPr>
          <p:cNvPr id="19" name="Овал 18"/>
          <p:cNvSpPr/>
          <p:nvPr/>
        </p:nvSpPr>
        <p:spPr>
          <a:xfrm>
            <a:off x="1362639" y="2349250"/>
            <a:ext cx="974266" cy="910708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235507" y="2533221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Отсутствие </a:t>
            </a:r>
          </a:p>
          <a:p>
            <a:pPr algn="ctr"/>
            <a:r>
              <a:rPr lang="ru-RU" sz="900" b="1" dirty="0"/>
              <a:t>н</a:t>
            </a:r>
            <a:r>
              <a:rPr lang="ru-RU" sz="900" b="1" dirty="0" smtClean="0"/>
              <a:t>авигации на</a:t>
            </a:r>
            <a:br>
              <a:rPr lang="ru-RU" sz="900" b="1" dirty="0" smtClean="0"/>
            </a:br>
            <a:r>
              <a:rPr lang="ru-RU" sz="900" b="1" dirty="0" smtClean="0"/>
              <a:t>территории ДДУ</a:t>
            </a:r>
            <a:endParaRPr lang="ru-RU" sz="900" b="1" dirty="0"/>
          </a:p>
        </p:txBody>
      </p:sp>
      <p:sp>
        <p:nvSpPr>
          <p:cNvPr id="22" name="Овал 21"/>
          <p:cNvSpPr/>
          <p:nvPr/>
        </p:nvSpPr>
        <p:spPr>
          <a:xfrm>
            <a:off x="3132217" y="977926"/>
            <a:ext cx="1031896" cy="907561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046446" y="1171847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Использование</a:t>
            </a:r>
            <a:br>
              <a:rPr lang="ru-RU" sz="900" b="1" dirty="0"/>
            </a:br>
            <a:r>
              <a:rPr lang="ru-RU" sz="900" b="1" dirty="0"/>
              <a:t>темных тонов </a:t>
            </a:r>
            <a:r>
              <a:rPr lang="ru-RU" sz="900" b="1" dirty="0" smtClean="0"/>
              <a:t>в</a:t>
            </a:r>
            <a:br>
              <a:rPr lang="ru-RU" sz="900" b="1" dirty="0" smtClean="0"/>
            </a:br>
            <a:r>
              <a:rPr lang="ru-RU" sz="900" b="1" dirty="0" smtClean="0"/>
              <a:t>фасадных</a:t>
            </a:r>
            <a:br>
              <a:rPr lang="ru-RU" sz="900" b="1" dirty="0" smtClean="0"/>
            </a:br>
            <a:r>
              <a:rPr lang="ru-RU" sz="900" b="1" dirty="0" smtClean="0"/>
              <a:t>решениях</a:t>
            </a:r>
            <a:endParaRPr lang="ru-RU" sz="900" b="1" dirty="0"/>
          </a:p>
        </p:txBody>
      </p:sp>
      <p:sp>
        <p:nvSpPr>
          <p:cNvPr id="23" name="Овал 22"/>
          <p:cNvSpPr/>
          <p:nvPr/>
        </p:nvSpPr>
        <p:spPr>
          <a:xfrm>
            <a:off x="3271822" y="2902884"/>
            <a:ext cx="1000561" cy="93244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150703" y="3073392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Не проработан </a:t>
            </a:r>
            <a:br>
              <a:rPr lang="ru-RU" sz="900" b="1" dirty="0"/>
            </a:br>
            <a:r>
              <a:rPr lang="ru-RU" sz="900" b="1" dirty="0"/>
              <a:t>вопрос</a:t>
            </a:r>
            <a:br>
              <a:rPr lang="ru-RU" sz="900" b="1" dirty="0"/>
            </a:br>
            <a:r>
              <a:rPr lang="ru-RU" sz="900" b="1" dirty="0"/>
              <a:t>используемых</a:t>
            </a:r>
            <a:br>
              <a:rPr lang="ru-RU" sz="900" b="1" dirty="0"/>
            </a:br>
            <a:r>
              <a:rPr lang="ru-RU" sz="900" b="1" dirty="0"/>
              <a:t>материалов</a:t>
            </a:r>
          </a:p>
        </p:txBody>
      </p:sp>
      <p:sp>
        <p:nvSpPr>
          <p:cNvPr id="25" name="Овал 24"/>
          <p:cNvSpPr/>
          <p:nvPr/>
        </p:nvSpPr>
        <p:spPr>
          <a:xfrm>
            <a:off x="5429069" y="2855627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272351" y="2885681"/>
            <a:ext cx="1228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Отсутствие</a:t>
            </a:r>
            <a:br>
              <a:rPr lang="ru-RU" sz="900" b="1" dirty="0"/>
            </a:br>
            <a:r>
              <a:rPr lang="ru-RU" sz="900" b="1" dirty="0"/>
              <a:t>пересечения </a:t>
            </a:r>
            <a:br>
              <a:rPr lang="ru-RU" sz="900" b="1" dirty="0"/>
            </a:br>
            <a:r>
              <a:rPr lang="ru-RU" sz="900" b="1" dirty="0"/>
              <a:t>транспортных и</a:t>
            </a:r>
            <a:br>
              <a:rPr lang="ru-RU" sz="900" b="1" dirty="0"/>
            </a:br>
            <a:r>
              <a:rPr lang="ru-RU" sz="900" b="1" dirty="0"/>
              <a:t>пешеходных</a:t>
            </a:r>
            <a:br>
              <a:rPr lang="ru-RU" sz="900" b="1" dirty="0"/>
            </a:br>
            <a:r>
              <a:rPr lang="ru-RU" sz="900" b="1" dirty="0"/>
              <a:t>потоков</a:t>
            </a:r>
          </a:p>
        </p:txBody>
      </p:sp>
      <p:sp>
        <p:nvSpPr>
          <p:cNvPr id="28" name="Овал 27"/>
          <p:cNvSpPr/>
          <p:nvPr/>
        </p:nvSpPr>
        <p:spPr>
          <a:xfrm>
            <a:off x="4544679" y="1378259"/>
            <a:ext cx="1071811" cy="970991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466320" y="1609840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Появились</a:t>
            </a:r>
            <a:br>
              <a:rPr lang="ru-RU" sz="900" b="1" dirty="0"/>
            </a:br>
            <a:r>
              <a:rPr lang="ru-RU" sz="900" b="1" dirty="0"/>
              <a:t>информационные</a:t>
            </a:r>
            <a:br>
              <a:rPr lang="ru-RU" sz="900" b="1" dirty="0"/>
            </a:br>
            <a:r>
              <a:rPr lang="ru-RU" sz="900" b="1" dirty="0"/>
              <a:t>стенды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6562725" y="1101144"/>
            <a:ext cx="1071811" cy="940744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484365" y="1179101"/>
            <a:ext cx="1228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Доработан </a:t>
            </a:r>
            <a:r>
              <a:rPr lang="ru-RU" sz="900" b="1" dirty="0"/>
              <a:t>вопрос материалов, используемых для фасадов</a:t>
            </a:r>
          </a:p>
        </p:txBody>
      </p:sp>
      <p:sp>
        <p:nvSpPr>
          <p:cNvPr id="32" name="Овал 31"/>
          <p:cNvSpPr/>
          <p:nvPr/>
        </p:nvSpPr>
        <p:spPr>
          <a:xfrm>
            <a:off x="7833599" y="1431707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998720" y="3173018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7676880" y="1540590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Приоритет светлых </a:t>
            </a:r>
            <a:r>
              <a:rPr lang="ru-RU" sz="900" b="1" dirty="0" smtClean="0"/>
              <a:t>тонов</a:t>
            </a:r>
            <a:br>
              <a:rPr lang="ru-RU" sz="900" b="1" dirty="0" smtClean="0"/>
            </a:br>
            <a:r>
              <a:rPr lang="ru-RU" sz="900" b="1" dirty="0" smtClean="0"/>
              <a:t>в фасадных</a:t>
            </a:r>
            <a:br>
              <a:rPr lang="ru-RU" sz="900" b="1" dirty="0" smtClean="0"/>
            </a:br>
            <a:r>
              <a:rPr lang="ru-RU" sz="900" b="1" dirty="0" smtClean="0"/>
              <a:t>решениях</a:t>
            </a:r>
            <a:endParaRPr lang="ru-RU" sz="9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7842001" y="3327496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Увеличена </a:t>
            </a:r>
          </a:p>
          <a:p>
            <a:pPr algn="ctr"/>
            <a:r>
              <a:rPr lang="ru-RU" sz="900" b="1" dirty="0"/>
              <a:t>пешеходная </a:t>
            </a:r>
          </a:p>
          <a:p>
            <a:pPr algn="ctr"/>
            <a:r>
              <a:rPr lang="ru-RU" sz="900" b="1" dirty="0"/>
              <a:t>зона</a:t>
            </a:r>
          </a:p>
        </p:txBody>
      </p:sp>
      <p:sp>
        <p:nvSpPr>
          <p:cNvPr id="36" name="Овал 35"/>
          <p:cNvSpPr/>
          <p:nvPr/>
        </p:nvSpPr>
        <p:spPr>
          <a:xfrm>
            <a:off x="6657600" y="3173018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6500881" y="3281899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Улучшен</a:t>
            </a:r>
            <a:br>
              <a:rPr lang="ru-RU" sz="900" b="1" dirty="0"/>
            </a:br>
            <a:r>
              <a:rPr lang="ru-RU" sz="900" b="1" dirty="0"/>
              <a:t>вариант</a:t>
            </a:r>
            <a:br>
              <a:rPr lang="ru-RU" sz="900" b="1" dirty="0"/>
            </a:br>
            <a:r>
              <a:rPr lang="ru-RU" sz="900" b="1" dirty="0"/>
              <a:t>фасадного</a:t>
            </a:r>
            <a:br>
              <a:rPr lang="ru-RU" sz="900" b="1" dirty="0"/>
            </a:br>
            <a:r>
              <a:rPr lang="ru-RU" sz="900" b="1" dirty="0"/>
              <a:t>решения</a:t>
            </a:r>
          </a:p>
        </p:txBody>
      </p:sp>
      <p:sp>
        <p:nvSpPr>
          <p:cNvPr id="38" name="Овал 37"/>
          <p:cNvSpPr/>
          <p:nvPr/>
        </p:nvSpPr>
        <p:spPr>
          <a:xfrm>
            <a:off x="330727" y="3138844"/>
            <a:ext cx="1000561" cy="93244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16742" y="3312678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Совмещение</a:t>
            </a:r>
            <a:br>
              <a:rPr lang="ru-RU" sz="900" b="1" dirty="0" smtClean="0"/>
            </a:br>
            <a:r>
              <a:rPr lang="ru-RU" sz="900" b="1" dirty="0" smtClean="0"/>
              <a:t>проезжей части</a:t>
            </a:r>
            <a:br>
              <a:rPr lang="ru-RU" sz="900" b="1" dirty="0" smtClean="0"/>
            </a:br>
            <a:r>
              <a:rPr lang="ru-RU" sz="900" b="1" dirty="0" smtClean="0"/>
              <a:t>с пешеходным</a:t>
            </a:r>
            <a:br>
              <a:rPr lang="ru-RU" sz="900" b="1" dirty="0" smtClean="0"/>
            </a:br>
            <a:r>
              <a:rPr lang="ru-RU" sz="900" b="1" dirty="0" smtClean="0"/>
              <a:t>тротуаром</a:t>
            </a:r>
            <a:endParaRPr lang="ru-RU" sz="900" b="1" dirty="0"/>
          </a:p>
        </p:txBody>
      </p:sp>
      <p:sp>
        <p:nvSpPr>
          <p:cNvPr id="40" name="Овал 39"/>
          <p:cNvSpPr/>
          <p:nvPr/>
        </p:nvSpPr>
        <p:spPr>
          <a:xfrm>
            <a:off x="4629712" y="3634109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4472993" y="3754314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Улучшен</a:t>
            </a:r>
            <a:br>
              <a:rPr lang="ru-RU" sz="900" b="1" dirty="0"/>
            </a:br>
            <a:r>
              <a:rPr lang="ru-RU" sz="900" b="1" dirty="0"/>
              <a:t>вариант</a:t>
            </a:r>
            <a:br>
              <a:rPr lang="ru-RU" sz="900" b="1" dirty="0"/>
            </a:br>
            <a:r>
              <a:rPr lang="ru-RU" sz="900" b="1" dirty="0" smtClean="0"/>
              <a:t>дорожной</a:t>
            </a:r>
            <a:br>
              <a:rPr lang="ru-RU" sz="900" b="1" dirty="0" smtClean="0"/>
            </a:br>
            <a:r>
              <a:rPr lang="ru-RU" sz="900" b="1" dirty="0" smtClean="0"/>
              <a:t>кладки</a:t>
            </a:r>
            <a:endParaRPr lang="ru-RU" sz="900" b="1" dirty="0"/>
          </a:p>
        </p:txBody>
      </p:sp>
      <p:sp>
        <p:nvSpPr>
          <p:cNvPr id="42" name="Овал 41"/>
          <p:cNvSpPr/>
          <p:nvPr/>
        </p:nvSpPr>
        <p:spPr>
          <a:xfrm>
            <a:off x="1889771" y="858589"/>
            <a:ext cx="1102811" cy="932443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1728653" y="1124343"/>
            <a:ext cx="1422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Дисгармоничность</a:t>
            </a:r>
          </a:p>
          <a:p>
            <a:pPr algn="ctr"/>
            <a:r>
              <a:rPr lang="ru-RU" sz="900" b="1" dirty="0"/>
              <a:t>ф</a:t>
            </a:r>
            <a:r>
              <a:rPr lang="ru-RU" sz="900" b="1" dirty="0" smtClean="0"/>
              <a:t>асадных</a:t>
            </a:r>
          </a:p>
          <a:p>
            <a:pPr algn="ctr"/>
            <a:r>
              <a:rPr lang="ru-RU" sz="900" b="1" dirty="0" smtClean="0"/>
              <a:t>решений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731216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ДЕТСКИЙ САД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НА 220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МЕСТ В ГП. НОВОСЕЛЬЕ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7" t="28648" r="26917" b="57639"/>
          <a:stretch/>
        </p:blipFill>
        <p:spPr bwMode="auto">
          <a:xfrm>
            <a:off x="184281" y="2945129"/>
            <a:ext cx="6470520" cy="126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28648" r="27416" b="57639"/>
          <a:stretch/>
        </p:blipFill>
        <p:spPr bwMode="auto">
          <a:xfrm>
            <a:off x="180974" y="977481"/>
            <a:ext cx="6473826" cy="121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0974" y="608148"/>
            <a:ext cx="340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974" y="2553256"/>
            <a:ext cx="340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074" b="75370" l="26563" r="43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19704" r="53583" b="18370"/>
          <a:stretch/>
        </p:blipFill>
        <p:spPr bwMode="auto">
          <a:xfrm>
            <a:off x="6289670" y="720555"/>
            <a:ext cx="2624143" cy="382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683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ДЕТСКИЙ САД УЧРЕЖДЕНИЕ НА 390 МЕСТ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В Г.П. НОВОСЕЛЬЕ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2" t="37430" r="14500" b="14667"/>
          <a:stretch/>
        </p:blipFill>
        <p:spPr bwMode="auto">
          <a:xfrm>
            <a:off x="4577856" y="1370340"/>
            <a:ext cx="4401160" cy="285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52" y="67848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67848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0233" r="19845" b="11767"/>
          <a:stretch/>
        </p:blipFill>
        <p:spPr bwMode="auto">
          <a:xfrm>
            <a:off x="107152" y="1370340"/>
            <a:ext cx="4401161" cy="285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Овал 38"/>
          <p:cNvSpPr/>
          <p:nvPr/>
        </p:nvSpPr>
        <p:spPr>
          <a:xfrm>
            <a:off x="5026413" y="1414614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869695" y="1523496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Улучшен </a:t>
            </a:r>
            <a:br>
              <a:rPr lang="ru-RU" sz="900" b="1" dirty="0"/>
            </a:br>
            <a:r>
              <a:rPr lang="ru-RU" sz="900" b="1" dirty="0"/>
              <a:t>вариант фасадного решения</a:t>
            </a:r>
          </a:p>
        </p:txBody>
      </p:sp>
      <p:sp>
        <p:nvSpPr>
          <p:cNvPr id="40" name="Овал 39"/>
          <p:cNvSpPr/>
          <p:nvPr/>
        </p:nvSpPr>
        <p:spPr>
          <a:xfrm>
            <a:off x="6717354" y="1280055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7865675" y="1369712"/>
            <a:ext cx="1071812" cy="953897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583139" y="1324812"/>
            <a:ext cx="1228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Выделены</a:t>
            </a:r>
            <a:br>
              <a:rPr lang="ru-RU" sz="900" b="1" dirty="0" smtClean="0"/>
            </a:br>
            <a:r>
              <a:rPr lang="ru-RU" sz="900" b="1" dirty="0" smtClean="0"/>
              <a:t>отличительные</a:t>
            </a:r>
            <a:br>
              <a:rPr lang="ru-RU" sz="900" b="1" dirty="0" smtClean="0"/>
            </a:br>
            <a:r>
              <a:rPr lang="ru-RU" sz="900" b="1" dirty="0" smtClean="0"/>
              <a:t>архитектурные</a:t>
            </a:r>
          </a:p>
          <a:p>
            <a:pPr algn="ctr"/>
            <a:r>
              <a:rPr lang="ru-RU" sz="900" b="1" dirty="0" smtClean="0"/>
              <a:t>элементы</a:t>
            </a:r>
          </a:p>
          <a:p>
            <a:pPr algn="ctr"/>
            <a:r>
              <a:rPr lang="ru-RU" sz="900" b="1" dirty="0" smtClean="0"/>
              <a:t>ДДУ </a:t>
            </a:r>
          </a:p>
          <a:p>
            <a:pPr algn="ctr"/>
            <a:endParaRPr lang="ru-RU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787316" y="1592744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Улучшена</a:t>
            </a:r>
            <a:br>
              <a:rPr lang="ru-RU" sz="900" b="1" dirty="0" smtClean="0"/>
            </a:br>
            <a:r>
              <a:rPr lang="ru-RU" sz="900" b="1" dirty="0" smtClean="0"/>
              <a:t>инсталляция </a:t>
            </a:r>
            <a:br>
              <a:rPr lang="ru-RU" sz="900" b="1" dirty="0" smtClean="0"/>
            </a:br>
            <a:r>
              <a:rPr lang="ru-RU" sz="900" b="1" dirty="0" smtClean="0"/>
              <a:t>помещений</a:t>
            </a:r>
            <a:endParaRPr lang="ru-RU" sz="900" b="1" dirty="0"/>
          </a:p>
        </p:txBody>
      </p:sp>
      <p:sp>
        <p:nvSpPr>
          <p:cNvPr id="37" name="Овал 36"/>
          <p:cNvSpPr/>
          <p:nvPr/>
        </p:nvSpPr>
        <p:spPr>
          <a:xfrm>
            <a:off x="164753" y="2631836"/>
            <a:ext cx="1166535" cy="1165365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071460" y="3226655"/>
            <a:ext cx="915093" cy="864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885630" y="3335537"/>
            <a:ext cx="133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Малое </a:t>
            </a:r>
            <a:br>
              <a:rPr lang="ru-RU" sz="900" b="1" dirty="0"/>
            </a:br>
            <a:r>
              <a:rPr lang="ru-RU" sz="900" b="1" dirty="0"/>
              <a:t>количество</a:t>
            </a:r>
            <a:br>
              <a:rPr lang="ru-RU" sz="900" b="1" dirty="0"/>
            </a:br>
            <a:r>
              <a:rPr lang="ru-RU" sz="900" b="1" dirty="0" smtClean="0"/>
              <a:t>стояночных</a:t>
            </a:r>
            <a:br>
              <a:rPr lang="ru-RU" sz="900" b="1" dirty="0" smtClean="0"/>
            </a:br>
            <a:r>
              <a:rPr lang="ru-RU" sz="900" b="1" dirty="0" smtClean="0"/>
              <a:t>мест</a:t>
            </a:r>
            <a:endParaRPr lang="ru-RU" sz="9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539" y="2873871"/>
            <a:ext cx="1340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Дисгармоничность</a:t>
            </a:r>
          </a:p>
          <a:p>
            <a:pPr algn="ctr"/>
            <a:r>
              <a:rPr lang="ru-RU" sz="900" b="1" dirty="0" smtClean="0"/>
              <a:t>и необоснованность симметрии </a:t>
            </a:r>
            <a:r>
              <a:rPr lang="ru-RU" sz="900" b="1" dirty="0" err="1" smtClean="0"/>
              <a:t>разноэтажных</a:t>
            </a:r>
            <a:r>
              <a:rPr lang="ru-RU" sz="900" b="1" dirty="0" smtClean="0"/>
              <a:t> фасадов </a:t>
            </a:r>
            <a:endParaRPr lang="ru-RU" sz="900" b="1" dirty="0"/>
          </a:p>
        </p:txBody>
      </p:sp>
      <p:sp>
        <p:nvSpPr>
          <p:cNvPr id="38" name="Овал 37"/>
          <p:cNvSpPr/>
          <p:nvPr/>
        </p:nvSpPr>
        <p:spPr>
          <a:xfrm>
            <a:off x="3275948" y="1408723"/>
            <a:ext cx="980520" cy="918855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110071" y="3130261"/>
            <a:ext cx="963800" cy="956404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3097937" y="1523493"/>
            <a:ext cx="133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Недостаточное</a:t>
            </a:r>
            <a:br>
              <a:rPr lang="ru-RU" sz="900" b="1" dirty="0"/>
            </a:br>
            <a:r>
              <a:rPr lang="ru-RU" sz="900" b="1" dirty="0"/>
              <a:t>количество</a:t>
            </a:r>
            <a:br>
              <a:rPr lang="ru-RU" sz="900" b="1" dirty="0"/>
            </a:br>
            <a:r>
              <a:rPr lang="ru-RU" sz="900" b="1" dirty="0"/>
              <a:t>света в </a:t>
            </a:r>
            <a:br>
              <a:rPr lang="ru-RU" sz="900" b="1" dirty="0"/>
            </a:br>
            <a:r>
              <a:rPr lang="ru-RU" sz="900" b="1" dirty="0"/>
              <a:t>помещениях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77706" y="3409274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Ассиметричные</a:t>
            </a:r>
            <a:br>
              <a:rPr lang="ru-RU" sz="900" b="1" dirty="0" smtClean="0"/>
            </a:br>
            <a:r>
              <a:rPr lang="ru-RU" sz="900" b="1" dirty="0" smtClean="0"/>
              <a:t>фасадные</a:t>
            </a:r>
            <a:br>
              <a:rPr lang="ru-RU" sz="900" b="1" dirty="0" smtClean="0"/>
            </a:br>
            <a:r>
              <a:rPr lang="ru-RU" sz="900" b="1" dirty="0" smtClean="0"/>
              <a:t>решения</a:t>
            </a:r>
            <a:endParaRPr lang="ru-RU" sz="900" b="1" dirty="0"/>
          </a:p>
        </p:txBody>
      </p:sp>
      <p:sp>
        <p:nvSpPr>
          <p:cNvPr id="42" name="Овал 41"/>
          <p:cNvSpPr/>
          <p:nvPr/>
        </p:nvSpPr>
        <p:spPr>
          <a:xfrm>
            <a:off x="7334180" y="3138834"/>
            <a:ext cx="1039344" cy="1040359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197404" y="3346731"/>
            <a:ext cx="133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Предусмотрена</a:t>
            </a:r>
            <a:br>
              <a:rPr lang="ru-RU" sz="900" b="1" dirty="0" smtClean="0"/>
            </a:br>
            <a:r>
              <a:rPr lang="ru-RU" sz="900" b="1" dirty="0" smtClean="0"/>
              <a:t>стоянка для </a:t>
            </a:r>
            <a:br>
              <a:rPr lang="ru-RU" sz="900" b="1" dirty="0" smtClean="0"/>
            </a:br>
            <a:r>
              <a:rPr lang="ru-RU" sz="900" b="1" dirty="0" smtClean="0"/>
              <a:t>посетителей</a:t>
            </a:r>
          </a:p>
          <a:p>
            <a:pPr algn="ctr"/>
            <a:r>
              <a:rPr lang="ru-RU" sz="900" b="1" dirty="0" smtClean="0"/>
              <a:t>У входа в ДДУ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3891697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ДЕТСКИЙ САД УЧРЕЖДЕНИЕ НА 390 МЕСТ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В Г.П. НОВОСЕЛЬЕ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33660" r="19304" b="52000"/>
          <a:stretch/>
        </p:blipFill>
        <p:spPr bwMode="auto">
          <a:xfrm>
            <a:off x="215466" y="2950463"/>
            <a:ext cx="6144694" cy="13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6426" r="23445" b="55500"/>
          <a:stretch/>
        </p:blipFill>
        <p:spPr bwMode="auto">
          <a:xfrm>
            <a:off x="212725" y="1047115"/>
            <a:ext cx="6147435" cy="123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0974" y="608148"/>
            <a:ext cx="340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974" y="2553256"/>
            <a:ext cx="340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796" b="89074" l="41198" r="59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00" t="31555" r="38167" b="11852"/>
          <a:stretch/>
        </p:blipFill>
        <p:spPr bwMode="auto">
          <a:xfrm>
            <a:off x="6360160" y="331225"/>
            <a:ext cx="2761258" cy="38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36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МУЗЕЙ «НЕВСКИЙ ПЯТАЧОК»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В ПГТ. ДУБРОВКА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r="50000"/>
          <a:stretch/>
        </p:blipFill>
        <p:spPr bwMode="auto">
          <a:xfrm>
            <a:off x="327918" y="1047813"/>
            <a:ext cx="3183129" cy="3411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152" y="6784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8" t="16475" r="7310" b="16042"/>
          <a:stretch/>
        </p:blipFill>
        <p:spPr bwMode="auto">
          <a:xfrm>
            <a:off x="3810013" y="1047813"/>
            <a:ext cx="4835163" cy="3411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27918" y="678481"/>
            <a:ext cx="31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9207" y="696562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22" name="Овал 21"/>
          <p:cNvSpPr/>
          <p:nvPr/>
        </p:nvSpPr>
        <p:spPr>
          <a:xfrm>
            <a:off x="2595954" y="881228"/>
            <a:ext cx="1193253" cy="1130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81483" y="1065894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Объект </a:t>
            </a:r>
            <a:br>
              <a:rPr lang="ru-RU" sz="1000" b="1" dirty="0"/>
            </a:br>
            <a:r>
              <a:rPr lang="ru-RU" sz="1000" b="1" dirty="0"/>
              <a:t>находится</a:t>
            </a:r>
            <a:br>
              <a:rPr lang="ru-RU" sz="1000" b="1" dirty="0"/>
            </a:br>
            <a:r>
              <a:rPr lang="ru-RU" sz="1000" b="1" dirty="0"/>
              <a:t>за границами</a:t>
            </a:r>
            <a:br>
              <a:rPr lang="ru-RU" sz="1000" b="1" dirty="0"/>
            </a:br>
            <a:r>
              <a:rPr lang="ru-RU" sz="1000" b="1" dirty="0"/>
              <a:t>проектирования</a:t>
            </a:r>
          </a:p>
        </p:txBody>
      </p:sp>
      <p:sp>
        <p:nvSpPr>
          <p:cNvPr id="24" name="Овал 23"/>
          <p:cNvSpPr/>
          <p:nvPr/>
        </p:nvSpPr>
        <p:spPr>
          <a:xfrm>
            <a:off x="6012054" y="3548130"/>
            <a:ext cx="1258070" cy="1198531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812354" y="1208732"/>
            <a:ext cx="1193253" cy="1130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984022" y="3764314"/>
            <a:ext cx="1314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Увеличена площадь </a:t>
            </a:r>
            <a:r>
              <a:rPr lang="ru-RU" sz="1000" b="1" dirty="0" smtClean="0"/>
              <a:t>экспозиционного</a:t>
            </a:r>
            <a:br>
              <a:rPr lang="ru-RU" sz="1000" b="1" dirty="0" smtClean="0"/>
            </a:br>
            <a:r>
              <a:rPr lang="ru-RU" sz="1000" b="1" dirty="0" smtClean="0"/>
              <a:t>пространства</a:t>
            </a:r>
            <a:endParaRPr lang="ru-RU" sz="1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794715" y="1342893"/>
            <a:ext cx="122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Объект</a:t>
            </a:r>
          </a:p>
          <a:p>
            <a:pPr algn="ctr"/>
            <a:r>
              <a:rPr lang="ru-RU" sz="1000" b="1" dirty="0"/>
              <a:t>проектируется</a:t>
            </a:r>
            <a:br>
              <a:rPr lang="ru-RU" sz="1000" b="1" dirty="0"/>
            </a:br>
            <a:r>
              <a:rPr lang="ru-RU" sz="1000" b="1" dirty="0"/>
              <a:t>в границах</a:t>
            </a:r>
            <a:br>
              <a:rPr lang="ru-RU" sz="1000" b="1" dirty="0"/>
            </a:br>
            <a:r>
              <a:rPr lang="ru-RU" sz="1000" b="1" dirty="0" smtClean="0"/>
              <a:t>выделенной</a:t>
            </a: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/>
              <a:t>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6073107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17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6784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t="60515" r="41378" b="4628"/>
          <a:stretch/>
        </p:blipFill>
        <p:spPr bwMode="auto">
          <a:xfrm>
            <a:off x="3789207" y="1047813"/>
            <a:ext cx="5025637" cy="3411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/>
          <a:stretch/>
        </p:blipFill>
        <p:spPr bwMode="auto">
          <a:xfrm>
            <a:off x="259496" y="1047813"/>
            <a:ext cx="3311372" cy="341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27918" y="678481"/>
            <a:ext cx="31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9207" y="696562"/>
            <a:ext cx="275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  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16" name="Заголовок 16">
            <a:extLst>
              <a:ext uri="{FF2B5EF4-FFF2-40B4-BE49-F238E27FC236}">
                <a16:creationId xmlns="" xmlns:a16="http://schemas.microsoft.com/office/drawing/2014/main" id="{C41F3816-F281-BB78-D354-DC2594887A1C}"/>
              </a:ext>
            </a:extLst>
          </p:cNvPr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МУЗЕЙ «НЕВСКИЙ ПЯТАЧОК»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В ПГТ. ДУБРОВКА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0739" y="692988"/>
            <a:ext cx="275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(Вариант № 1)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81538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6951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52" y="878437"/>
            <a:ext cx="17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Вариант №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2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8" t="30441" r="30206" b="28165"/>
          <a:stretch/>
        </p:blipFill>
        <p:spPr bwMode="auto">
          <a:xfrm>
            <a:off x="113885" y="1379520"/>
            <a:ext cx="4720539" cy="258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6384" b="4862"/>
          <a:stretch/>
        </p:blipFill>
        <p:spPr bwMode="auto">
          <a:xfrm>
            <a:off x="4966151" y="1379521"/>
            <a:ext cx="3842663" cy="25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66151" y="879770"/>
            <a:ext cx="17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Вариант №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3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18" name="Заголовок 16">
            <a:extLst>
              <a:ext uri="{FF2B5EF4-FFF2-40B4-BE49-F238E27FC236}">
                <a16:creationId xmlns="" xmlns:a16="http://schemas.microsoft.com/office/drawing/2014/main" id="{F1EE34BD-F61A-6B6C-C449-A3280C2C6C64}"/>
              </a:ext>
            </a:extLst>
          </p:cNvPr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МУЗЕЙ «НЕВСКИЙ ПЯТАЧОК»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В ПГТ. ДУБРОВКА</a:t>
            </a:r>
          </a:p>
        </p:txBody>
      </p:sp>
    </p:spTree>
    <p:extLst>
      <p:ext uri="{BB962C8B-B14F-4D97-AF65-F5344CB8AC3E}">
        <p14:creationId xmlns:p14="http://schemas.microsoft.com/office/powerpoint/2010/main" val="2163719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ШКОЛА 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ГАТЧИНА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19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6784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476" y="57467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589829"/>
            <a:ext cx="276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7" t="17803" r="27892" b="19156"/>
          <a:stretch/>
        </p:blipFill>
        <p:spPr bwMode="auto">
          <a:xfrm>
            <a:off x="233264" y="944007"/>
            <a:ext cx="4092530" cy="380685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t="17685" r="25000" b="14167"/>
          <a:stretch/>
        </p:blipFill>
        <p:spPr bwMode="auto">
          <a:xfrm>
            <a:off x="4444221" y="944007"/>
            <a:ext cx="4282217" cy="380265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7883689" y="2845465"/>
            <a:ext cx="874530" cy="864096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706689" y="2924731"/>
            <a:ext cx="1228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Изменена </a:t>
            </a:r>
            <a:br>
              <a:rPr lang="ru-RU" sz="900" b="1" dirty="0" smtClean="0"/>
            </a:br>
            <a:r>
              <a:rPr lang="ru-RU" sz="900" b="1" dirty="0" smtClean="0"/>
              <a:t>конфигурация и ориентация</a:t>
            </a:r>
            <a:br>
              <a:rPr lang="ru-RU" sz="900" b="1" dirty="0" smtClean="0"/>
            </a:br>
            <a:r>
              <a:rPr lang="ru-RU" sz="900" b="1" dirty="0" smtClean="0"/>
              <a:t>школьного</a:t>
            </a:r>
            <a:br>
              <a:rPr lang="ru-RU" sz="900" b="1" dirty="0" smtClean="0"/>
            </a:br>
            <a:r>
              <a:rPr lang="ru-RU" sz="900" b="1" dirty="0" smtClean="0"/>
              <a:t>стадиона</a:t>
            </a:r>
            <a:endParaRPr lang="ru-RU" sz="900" b="1" dirty="0"/>
          </a:p>
        </p:txBody>
      </p:sp>
      <p:sp>
        <p:nvSpPr>
          <p:cNvPr id="23" name="Овал 22"/>
          <p:cNvSpPr/>
          <p:nvPr/>
        </p:nvSpPr>
        <p:spPr>
          <a:xfrm>
            <a:off x="5200051" y="889108"/>
            <a:ext cx="1018537" cy="95716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095055" y="1047813"/>
            <a:ext cx="122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</a:rPr>
              <a:t>Организация</a:t>
            </a:r>
            <a:br>
              <a:rPr lang="ru-RU" sz="900" b="1" dirty="0" smtClean="0">
                <a:solidFill>
                  <a:schemeClr val="tx1"/>
                </a:solidFill>
              </a:rPr>
            </a:br>
            <a:r>
              <a:rPr lang="ru-RU" sz="900" b="1" dirty="0" smtClean="0">
                <a:solidFill>
                  <a:schemeClr val="tx1"/>
                </a:solidFill>
              </a:rPr>
              <a:t>подъезда к школе</a:t>
            </a:r>
            <a:br>
              <a:rPr lang="ru-RU" sz="900" b="1" dirty="0" smtClean="0">
                <a:solidFill>
                  <a:schemeClr val="tx1"/>
                </a:solidFill>
              </a:rPr>
            </a:br>
            <a:r>
              <a:rPr lang="ru-RU" sz="900" b="1" dirty="0" smtClean="0">
                <a:solidFill>
                  <a:schemeClr val="tx1"/>
                </a:solidFill>
              </a:rPr>
              <a:t>без пересечения</a:t>
            </a:r>
            <a:br>
              <a:rPr lang="ru-RU" sz="900" b="1" dirty="0" smtClean="0">
                <a:solidFill>
                  <a:schemeClr val="tx1"/>
                </a:solidFill>
              </a:rPr>
            </a:br>
            <a:r>
              <a:rPr lang="ru-RU" sz="900" b="1" dirty="0" smtClean="0">
                <a:solidFill>
                  <a:schemeClr val="tx1"/>
                </a:solidFill>
              </a:rPr>
              <a:t>с пешеходами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910134" y="855346"/>
            <a:ext cx="977656" cy="926770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78347" y="959161"/>
            <a:ext cx="1228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Отсутствие </a:t>
            </a:r>
            <a:br>
              <a:rPr lang="ru-RU" sz="900" b="1" dirty="0" smtClean="0"/>
            </a:br>
            <a:r>
              <a:rPr lang="ru-RU" sz="900" b="1" dirty="0" smtClean="0"/>
              <a:t>площади перед</a:t>
            </a:r>
            <a:br>
              <a:rPr lang="ru-RU" sz="900" b="1" dirty="0" smtClean="0"/>
            </a:br>
            <a:r>
              <a:rPr lang="ru-RU" sz="900" b="1" dirty="0" smtClean="0"/>
              <a:t>входом в </a:t>
            </a:r>
            <a:br>
              <a:rPr lang="ru-RU" sz="900" b="1" dirty="0" smtClean="0"/>
            </a:br>
            <a:r>
              <a:rPr lang="ru-RU" sz="900" b="1" dirty="0" smtClean="0"/>
              <a:t>начальную </a:t>
            </a:r>
            <a:br>
              <a:rPr lang="ru-RU" sz="900" b="1" dirty="0" smtClean="0"/>
            </a:br>
            <a:r>
              <a:rPr lang="ru-RU" sz="900" b="1" dirty="0" smtClean="0"/>
              <a:t>школу</a:t>
            </a:r>
            <a:endParaRPr lang="ru-RU" sz="900" b="1" dirty="0"/>
          </a:p>
        </p:txBody>
      </p:sp>
      <p:sp>
        <p:nvSpPr>
          <p:cNvPr id="27" name="Овал 26"/>
          <p:cNvSpPr/>
          <p:nvPr/>
        </p:nvSpPr>
        <p:spPr>
          <a:xfrm>
            <a:off x="7408186" y="774494"/>
            <a:ext cx="997700" cy="926453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290888" y="830103"/>
            <a:ext cx="1228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Увеличена </a:t>
            </a:r>
            <a:br>
              <a:rPr lang="ru-RU" sz="900" b="1" dirty="0"/>
            </a:br>
            <a:r>
              <a:rPr lang="ru-RU" sz="900" b="1" dirty="0"/>
              <a:t>площадь</a:t>
            </a:r>
            <a:br>
              <a:rPr lang="ru-RU" sz="900" b="1" dirty="0"/>
            </a:br>
            <a:r>
              <a:rPr lang="ru-RU" sz="900" b="1" dirty="0" smtClean="0"/>
              <a:t>общ/территории</a:t>
            </a:r>
            <a:r>
              <a:rPr lang="ru-RU" sz="900" b="1" dirty="0"/>
              <a:t/>
            </a:r>
            <a:br>
              <a:rPr lang="ru-RU" sz="900" b="1" dirty="0"/>
            </a:br>
            <a:r>
              <a:rPr lang="ru-RU" sz="900" b="1" dirty="0"/>
              <a:t>для </a:t>
            </a:r>
            <a:r>
              <a:rPr lang="ru-RU" sz="900" b="1" dirty="0" smtClean="0"/>
              <a:t>проведения</a:t>
            </a:r>
            <a:r>
              <a:rPr lang="ru-RU" sz="900" b="1" dirty="0"/>
              <a:t/>
            </a:r>
            <a:br>
              <a:rPr lang="ru-RU" sz="900" b="1" dirty="0"/>
            </a:br>
            <a:r>
              <a:rPr lang="ru-RU" sz="900" b="1" dirty="0"/>
              <a:t>мероприятий</a:t>
            </a:r>
          </a:p>
        </p:txBody>
      </p:sp>
      <p:sp>
        <p:nvSpPr>
          <p:cNvPr id="29" name="Овал 28"/>
          <p:cNvSpPr/>
          <p:nvPr/>
        </p:nvSpPr>
        <p:spPr>
          <a:xfrm>
            <a:off x="76995" y="2072627"/>
            <a:ext cx="1088489" cy="1041301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-40579" y="2232941"/>
            <a:ext cx="1323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Отсутствие организации главного входа в школу</a:t>
            </a:r>
            <a:endParaRPr lang="ru-RU" sz="900" b="1" dirty="0"/>
          </a:p>
        </p:txBody>
      </p:sp>
      <p:sp>
        <p:nvSpPr>
          <p:cNvPr id="31" name="Овал 30"/>
          <p:cNvSpPr/>
          <p:nvPr/>
        </p:nvSpPr>
        <p:spPr>
          <a:xfrm>
            <a:off x="2669659" y="865208"/>
            <a:ext cx="977656" cy="926770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555424" y="858786"/>
            <a:ext cx="1228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Часть </a:t>
            </a:r>
            <a:br>
              <a:rPr lang="ru-RU" sz="900" b="1" dirty="0" smtClean="0"/>
            </a:br>
            <a:r>
              <a:rPr lang="ru-RU" sz="900" b="1" dirty="0" smtClean="0"/>
              <a:t>территории </a:t>
            </a:r>
            <a:br>
              <a:rPr lang="ru-RU" sz="900" b="1" dirty="0" smtClean="0"/>
            </a:br>
            <a:r>
              <a:rPr lang="ru-RU" sz="900" b="1" dirty="0" smtClean="0"/>
              <a:t>школы</a:t>
            </a:r>
            <a:br>
              <a:rPr lang="ru-RU" sz="900" b="1" dirty="0" smtClean="0"/>
            </a:br>
            <a:r>
              <a:rPr lang="ru-RU" sz="900" b="1" dirty="0" smtClean="0"/>
              <a:t>занята </a:t>
            </a:r>
          </a:p>
          <a:p>
            <a:pPr algn="ctr"/>
            <a:r>
              <a:rPr lang="ru-RU" sz="900" b="1" dirty="0" smtClean="0"/>
              <a:t>инфраструктурой</a:t>
            </a:r>
            <a:br>
              <a:rPr lang="ru-RU" sz="900" b="1" dirty="0" smtClean="0"/>
            </a:br>
            <a:r>
              <a:rPr lang="ru-RU" sz="900" b="1" dirty="0" smtClean="0"/>
              <a:t>ДДУ</a:t>
            </a:r>
            <a:endParaRPr lang="ru-RU" sz="900" b="1" dirty="0"/>
          </a:p>
        </p:txBody>
      </p:sp>
      <p:sp>
        <p:nvSpPr>
          <p:cNvPr id="33" name="Овал 32"/>
          <p:cNvSpPr/>
          <p:nvPr/>
        </p:nvSpPr>
        <p:spPr>
          <a:xfrm>
            <a:off x="4444220" y="2395470"/>
            <a:ext cx="1042797" cy="944897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385006" y="2492683"/>
            <a:ext cx="1161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Перед входом </a:t>
            </a:r>
          </a:p>
          <a:p>
            <a:pPr algn="ctr"/>
            <a:r>
              <a:rPr lang="ru-RU" sz="900" b="1" dirty="0" smtClean="0"/>
              <a:t>В младшую </a:t>
            </a:r>
            <a:br>
              <a:rPr lang="ru-RU" sz="900" b="1" dirty="0" smtClean="0"/>
            </a:br>
            <a:r>
              <a:rPr lang="ru-RU" sz="900" b="1" dirty="0" smtClean="0"/>
              <a:t>школу</a:t>
            </a:r>
            <a:br>
              <a:rPr lang="ru-RU" sz="900" b="1" dirty="0" smtClean="0"/>
            </a:br>
            <a:r>
              <a:rPr lang="ru-RU" sz="900" b="1" dirty="0" smtClean="0"/>
              <a:t>организована</a:t>
            </a:r>
            <a:br>
              <a:rPr lang="ru-RU" sz="900" b="1" dirty="0" smtClean="0"/>
            </a:br>
            <a:r>
              <a:rPr lang="ru-RU" sz="900" b="1" dirty="0" smtClean="0"/>
              <a:t>площадь</a:t>
            </a:r>
            <a:endParaRPr lang="ru-RU" sz="900" b="1" dirty="0"/>
          </a:p>
        </p:txBody>
      </p:sp>
      <p:sp>
        <p:nvSpPr>
          <p:cNvPr id="35" name="Овал 34"/>
          <p:cNvSpPr/>
          <p:nvPr/>
        </p:nvSpPr>
        <p:spPr>
          <a:xfrm>
            <a:off x="3147285" y="3498870"/>
            <a:ext cx="977656" cy="926770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033050" y="3760727"/>
            <a:ext cx="12285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неполноценный</a:t>
            </a:r>
          </a:p>
          <a:p>
            <a:pPr algn="ctr"/>
            <a:r>
              <a:rPr lang="ru-RU" sz="900" b="1" dirty="0" smtClean="0"/>
              <a:t>школьный стадион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2628800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СТАРТОВАЯ СТРАНИЦА ГИСОГД ЛО (ЗАКРЫТАЯ ЧАСТЬ)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7" y="534661"/>
            <a:ext cx="7469386" cy="421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3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69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ШКОЛА 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ГАТЧИНА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20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6784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8" t="32000" r="14499" b="18333"/>
          <a:stretch/>
        </p:blipFill>
        <p:spPr bwMode="auto">
          <a:xfrm>
            <a:off x="107152" y="1047813"/>
            <a:ext cx="4335308" cy="33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8476" y="57467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pic>
        <p:nvPicPr>
          <p:cNvPr id="6146" name="Picture 2" descr="https://downloader.disk.yandex.ru/preview/1eb462d9b5d657f1cf1f44e43273e34ce9974d351d6361b133272182a77dcc27/62c31ba7/CUDKqTwaJe4hf9dMTxVsfCjs0lkBArvBmo3WVYAKK-j4ZaRoFM8G26pkPz7Sk-wULcPHAn-d51ROxBOiJfXYzw%3D%3D?uid=0&amp;filename=%D0%B2.%203_%D1%88%D0%BA%D0%BE%D0%BB%D0%B0%20%D0%B2%20%D0%93%D0%B0%D1%82%D1%87%D0%B8%D0%BD%D0%B5.jpg&amp;disposition=inline&amp;hash=&amp;limit=0&amp;content_type=image%2Fjpeg&amp;owner_uid=0&amp;tknv=v2&amp;size=1898x94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5" b="7510"/>
          <a:stretch/>
        </p:blipFill>
        <p:spPr bwMode="auto">
          <a:xfrm>
            <a:off x="4564639" y="678481"/>
            <a:ext cx="4429108" cy="215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downloader.disk.yandex.ru/preview/bab5a2f5d451df0e9d4eec7670ebab32ffb940fe837adaa73491cf8d4a0a4007/62c31ba7/utbTrF67TWbnmpG_XfynuSjs0lkBArvBmo3WVYAKK-giuDFYB4ATtP4GtHK2WBSzitqsjYBN7Hkj8nKZNi4QNA%3D%3D?uid=0&amp;filename=%D0%B2.%201_%D1%88%D0%BA%D0%BE%D0%BB%D0%B0%20%D0%B2%20%D0%93%D0%B0%D1%82%D1%87%D0%B8%D0%BD%D0%B5.jpg&amp;disposition=inline&amp;hash=&amp;limit=0&amp;content_type=image%2Fjpeg&amp;owner_uid=0&amp;tknv=v2&amp;size=1898x94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5796" r="4646" b="32234"/>
          <a:stretch/>
        </p:blipFill>
        <p:spPr bwMode="auto">
          <a:xfrm>
            <a:off x="4564639" y="2872813"/>
            <a:ext cx="4396008" cy="15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00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ШКОЛА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ГАТЧИНА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21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466986" y="574675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67848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725" y="589829"/>
            <a:ext cx="752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Вариант архитектурно-градостроительного решения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ш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колы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3" t="45777" r="35167" b="18519"/>
          <a:stretch/>
        </p:blipFill>
        <p:spPr bwMode="auto">
          <a:xfrm>
            <a:off x="4489728" y="959161"/>
            <a:ext cx="4424086" cy="349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7688810" y="574675"/>
            <a:ext cx="1193253" cy="1130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t="17721" r="26889" b="18819"/>
          <a:stretch/>
        </p:blipFill>
        <p:spPr bwMode="auto">
          <a:xfrm>
            <a:off x="107152" y="959161"/>
            <a:ext cx="4302908" cy="353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688810" y="678481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Аутентичность</a:t>
            </a:r>
            <a:br>
              <a:rPr lang="ru-RU" sz="1000" b="1" dirty="0" smtClean="0"/>
            </a:br>
            <a:r>
              <a:rPr lang="ru-RU" sz="1000" b="1" dirty="0" smtClean="0"/>
              <a:t>к средовой </a:t>
            </a:r>
            <a:br>
              <a:rPr lang="ru-RU" sz="1000" b="1" dirty="0" smtClean="0"/>
            </a:br>
            <a:r>
              <a:rPr lang="ru-RU" sz="1000" b="1" dirty="0" smtClean="0"/>
              <a:t>застройке</a:t>
            </a: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>вокруг</a:t>
            </a:r>
            <a:br>
              <a:rPr lang="ru-RU" sz="1000" b="1" dirty="0" smtClean="0"/>
            </a:br>
            <a:r>
              <a:rPr lang="ru-RU" sz="1000" b="1" dirty="0" smtClean="0"/>
              <a:t>планируемой школы</a:t>
            </a:r>
          </a:p>
        </p:txBody>
      </p:sp>
      <p:sp>
        <p:nvSpPr>
          <p:cNvPr id="25" name="Овал 24"/>
          <p:cNvSpPr/>
          <p:nvPr/>
        </p:nvSpPr>
        <p:spPr>
          <a:xfrm>
            <a:off x="4365146" y="3189174"/>
            <a:ext cx="1193253" cy="1130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347507" y="3414571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Знак места –</a:t>
            </a:r>
            <a:br>
              <a:rPr lang="ru-RU" sz="1000" b="1" dirty="0" smtClean="0"/>
            </a:br>
            <a:r>
              <a:rPr lang="ru-RU" sz="1000" b="1" dirty="0" smtClean="0"/>
              <a:t>территория</a:t>
            </a:r>
            <a:br>
              <a:rPr lang="ru-RU" sz="1000" b="1" dirty="0" smtClean="0"/>
            </a:br>
            <a:r>
              <a:rPr lang="ru-RU" sz="1000" b="1" dirty="0" smtClean="0"/>
              <a:t>бывшего</a:t>
            </a:r>
            <a:br>
              <a:rPr lang="ru-RU" sz="1000" b="1" dirty="0" smtClean="0"/>
            </a:br>
            <a:r>
              <a:rPr lang="ru-RU" sz="1000" b="1" dirty="0" smtClean="0"/>
              <a:t>аэродрома</a:t>
            </a:r>
            <a:endParaRPr lang="ru-RU" sz="1000" b="1" dirty="0"/>
          </a:p>
        </p:txBody>
      </p:sp>
      <p:sp>
        <p:nvSpPr>
          <p:cNvPr id="16" name="Овал 15"/>
          <p:cNvSpPr/>
          <p:nvPr/>
        </p:nvSpPr>
        <p:spPr>
          <a:xfrm>
            <a:off x="4226472" y="861841"/>
            <a:ext cx="1193253" cy="1130096"/>
          </a:xfrm>
          <a:prstGeom prst="ellipse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221709" y="957222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Применения узнаваемой супер-графики и элементов МАФ – </a:t>
            </a:r>
          </a:p>
          <a:p>
            <a:pPr algn="ctr"/>
            <a:r>
              <a:rPr lang="ru-RU" sz="1000" b="1" dirty="0" smtClean="0"/>
              <a:t>доминант</a:t>
            </a:r>
          </a:p>
        </p:txBody>
      </p:sp>
    </p:spTree>
    <p:extLst>
      <p:ext uri="{BB962C8B-B14F-4D97-AF65-F5344CB8AC3E}">
        <p14:creationId xmlns:p14="http://schemas.microsoft.com/office/powerpoint/2010/main" val="2108959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ДОМ КУЛЬТУРЫ В ГП. ЯНИНО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22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71319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6" t="20904" r="47876" b="19296"/>
          <a:stretch/>
        </p:blipFill>
        <p:spPr bwMode="auto">
          <a:xfrm>
            <a:off x="188299" y="991965"/>
            <a:ext cx="4332369" cy="36548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20056" r="48333" b="25540"/>
          <a:stretch/>
        </p:blipFill>
        <p:spPr bwMode="auto">
          <a:xfrm>
            <a:off x="4663440" y="980077"/>
            <a:ext cx="4143693" cy="366671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8300" y="55727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63440" y="551082"/>
            <a:ext cx="34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30" name="Овал 29"/>
          <p:cNvSpPr/>
          <p:nvPr/>
        </p:nvSpPr>
        <p:spPr>
          <a:xfrm>
            <a:off x="7154684" y="2128093"/>
            <a:ext cx="1055001" cy="107276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090321" y="2185194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Гостевая стоянка </a:t>
            </a:r>
            <a:r>
              <a:rPr lang="ru-RU" sz="1000" b="1" dirty="0">
                <a:solidFill>
                  <a:schemeClr val="tx1"/>
                </a:solidFill>
              </a:rPr>
              <a:t>максимально приближена к </a:t>
            </a:r>
            <a:r>
              <a:rPr lang="ru-RU" sz="1000" b="1" dirty="0" smtClean="0">
                <a:solidFill>
                  <a:schemeClr val="tx1"/>
                </a:solidFill>
              </a:rPr>
              <a:t> центральному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входу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600011" y="3692257"/>
            <a:ext cx="989631" cy="95377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496853" y="3757877"/>
            <a:ext cx="122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Центральный фасад ориентирован на городскую магистраль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661511" y="3580271"/>
            <a:ext cx="1062714" cy="1004999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7578603" y="3586476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Появление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большой площади для проведения городских мероприятий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F59415E7-DAA9-58C9-62A0-344646475B4D}"/>
              </a:ext>
            </a:extLst>
          </p:cNvPr>
          <p:cNvSpPr/>
          <p:nvPr/>
        </p:nvSpPr>
        <p:spPr>
          <a:xfrm>
            <a:off x="5017255" y="1461905"/>
            <a:ext cx="1193419" cy="112662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4980140" y="1683408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Хозяйственная зона объекта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разделена от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входной зоны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56289" y="1157449"/>
            <a:ext cx="1024819" cy="97064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59598" y="1288828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Здание вне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средового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контекста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территории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34852" y="3490175"/>
            <a:ext cx="1136408" cy="1066945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88791" y="3541457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Центральный вход в объект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развернут к парадной жилого дома напротив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332193" y="3586476"/>
            <a:ext cx="1024819" cy="97064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230337" y="3794799"/>
            <a:ext cx="1228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Отсутствие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ограждения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территории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022307" y="1328617"/>
            <a:ext cx="1024819" cy="97064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920451" y="1432542"/>
            <a:ext cx="122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 Расположение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стоянки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>
                <a:solidFill>
                  <a:schemeClr val="tx1"/>
                </a:solidFill>
              </a:rPr>
              <a:t>удалено </a:t>
            </a:r>
            <a:r>
              <a:rPr lang="ru-RU" sz="1000" b="1" dirty="0" smtClean="0">
                <a:solidFill>
                  <a:schemeClr val="tx1"/>
                </a:solidFill>
              </a:rPr>
              <a:t>от центрального входа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3450508" y="2385119"/>
            <a:ext cx="1024819" cy="970644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347666" y="2516498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Отсутствие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навигации и информации по объекту</a:t>
            </a:r>
            <a:endParaRPr lang="ru-RU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34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ДОМ КУЛЬТУРЫ В ГП. ЯНИНО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71319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1"/>
          <a:stretch/>
        </p:blipFill>
        <p:spPr bwMode="auto">
          <a:xfrm>
            <a:off x="4472046" y="1324812"/>
            <a:ext cx="4578508" cy="27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29481" r="18167" b="19407"/>
          <a:stretch/>
        </p:blipFill>
        <p:spPr bwMode="auto">
          <a:xfrm>
            <a:off x="215466" y="1324810"/>
            <a:ext cx="4198280" cy="275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152" y="67848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рассмотрения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678481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22" name="Овал 21"/>
          <p:cNvSpPr/>
          <p:nvPr/>
        </p:nvSpPr>
        <p:spPr>
          <a:xfrm>
            <a:off x="7647096" y="802290"/>
            <a:ext cx="1149357" cy="1045042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500251" y="1001645"/>
            <a:ext cx="1443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Выделены</a:t>
            </a:r>
            <a:br>
              <a:rPr lang="ru-RU" sz="1000" b="1" dirty="0" smtClean="0"/>
            </a:br>
            <a:r>
              <a:rPr lang="ru-RU" sz="1000" b="1" dirty="0" smtClean="0"/>
              <a:t>архитектурно –</a:t>
            </a:r>
            <a:br>
              <a:rPr lang="ru-RU" sz="1000" b="1" dirty="0" smtClean="0"/>
            </a:br>
            <a:r>
              <a:rPr lang="ru-RU" sz="1000" b="1" dirty="0" smtClean="0"/>
              <a:t>информационные</a:t>
            </a:r>
            <a:br>
              <a:rPr lang="ru-RU" sz="1000" b="1" dirty="0" smtClean="0"/>
            </a:br>
            <a:r>
              <a:rPr lang="ru-RU" sz="1000" b="1" dirty="0" smtClean="0"/>
              <a:t>элементы</a:t>
            </a:r>
            <a:endParaRPr lang="ru-RU" sz="1000" b="1" dirty="0"/>
          </a:p>
        </p:txBody>
      </p:sp>
      <p:sp>
        <p:nvSpPr>
          <p:cNvPr id="23" name="Овал 22"/>
          <p:cNvSpPr/>
          <p:nvPr/>
        </p:nvSpPr>
        <p:spPr>
          <a:xfrm>
            <a:off x="4413746" y="1261467"/>
            <a:ext cx="1149357" cy="1045042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374159" y="1430045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Улучшен</a:t>
            </a:r>
            <a:br>
              <a:rPr lang="ru-RU" sz="1000" b="1" dirty="0"/>
            </a:br>
            <a:r>
              <a:rPr lang="ru-RU" sz="1000" b="1" dirty="0"/>
              <a:t>вариант</a:t>
            </a:r>
            <a:br>
              <a:rPr lang="ru-RU" sz="1000" b="1" dirty="0"/>
            </a:br>
            <a:r>
              <a:rPr lang="ru-RU" sz="1000" b="1" dirty="0"/>
              <a:t>фасадного</a:t>
            </a:r>
            <a:br>
              <a:rPr lang="ru-RU" sz="1000" b="1" dirty="0"/>
            </a:br>
            <a:r>
              <a:rPr lang="ru-RU" sz="1000" b="1" dirty="0"/>
              <a:t>решения</a:t>
            </a:r>
          </a:p>
        </p:txBody>
      </p:sp>
      <p:sp>
        <p:nvSpPr>
          <p:cNvPr id="25" name="Овал 24"/>
          <p:cNvSpPr/>
          <p:nvPr/>
        </p:nvSpPr>
        <p:spPr>
          <a:xfrm>
            <a:off x="4646779" y="3189929"/>
            <a:ext cx="1149357" cy="1045042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607192" y="3228129"/>
            <a:ext cx="1228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Расширена</a:t>
            </a:r>
            <a:br>
              <a:rPr lang="ru-RU" sz="1000" b="1" dirty="0" smtClean="0"/>
            </a:br>
            <a:r>
              <a:rPr lang="ru-RU" sz="1000" b="1" dirty="0" smtClean="0"/>
              <a:t>территория</a:t>
            </a:r>
            <a:br>
              <a:rPr lang="ru-RU" sz="1000" b="1" dirty="0" smtClean="0"/>
            </a:br>
            <a:r>
              <a:rPr lang="ru-RU" sz="1000" b="1" dirty="0" smtClean="0"/>
              <a:t>общественного</a:t>
            </a:r>
            <a:br>
              <a:rPr lang="ru-RU" sz="1000" b="1" dirty="0" smtClean="0"/>
            </a:br>
            <a:r>
              <a:rPr lang="ru-RU" sz="1000" b="1" dirty="0" smtClean="0"/>
              <a:t>пространства</a:t>
            </a:r>
            <a:br>
              <a:rPr lang="ru-RU" sz="1000" b="1" dirty="0" smtClean="0"/>
            </a:br>
            <a:r>
              <a:rPr lang="ru-RU" sz="1000" b="1" dirty="0" smtClean="0"/>
              <a:t>перед</a:t>
            </a:r>
            <a:br>
              <a:rPr lang="ru-RU" sz="1000" b="1" dirty="0" smtClean="0"/>
            </a:br>
            <a:r>
              <a:rPr lang="ru-RU" sz="1000" b="1" dirty="0" smtClean="0"/>
              <a:t>входом</a:t>
            </a:r>
            <a:endParaRPr lang="ru-RU" sz="1000" b="1" dirty="0"/>
          </a:p>
        </p:txBody>
      </p:sp>
      <p:sp>
        <p:nvSpPr>
          <p:cNvPr id="28" name="Овал 27"/>
          <p:cNvSpPr/>
          <p:nvPr/>
        </p:nvSpPr>
        <p:spPr>
          <a:xfrm>
            <a:off x="215466" y="3151395"/>
            <a:ext cx="1149357" cy="1045042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75879" y="3350750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Отсутствие </a:t>
            </a:r>
          </a:p>
          <a:p>
            <a:pPr algn="ctr"/>
            <a:r>
              <a:rPr lang="ru-RU" sz="1000" b="1" dirty="0"/>
              <a:t>навигации на</a:t>
            </a:r>
            <a:br>
              <a:rPr lang="ru-RU" sz="1000" b="1" dirty="0"/>
            </a:br>
            <a:r>
              <a:rPr lang="ru-RU" sz="1000" b="1" dirty="0" smtClean="0"/>
              <a:t>территории</a:t>
            </a:r>
            <a:br>
              <a:rPr lang="ru-RU" sz="1000" b="1" dirty="0" smtClean="0"/>
            </a:br>
            <a:r>
              <a:rPr lang="ru-RU" sz="1000" b="1" dirty="0" smtClean="0"/>
              <a:t>ДК</a:t>
            </a:r>
            <a:endParaRPr lang="ru-RU" sz="1000" dirty="0"/>
          </a:p>
        </p:txBody>
      </p:sp>
      <p:sp>
        <p:nvSpPr>
          <p:cNvPr id="30" name="Овал 29"/>
          <p:cNvSpPr/>
          <p:nvPr/>
        </p:nvSpPr>
        <p:spPr>
          <a:xfrm>
            <a:off x="7403449" y="3228129"/>
            <a:ext cx="1269496" cy="1167663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7423932" y="3226241"/>
            <a:ext cx="12285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Близкое</a:t>
            </a:r>
            <a:br>
              <a:rPr lang="ru-RU" sz="1000" b="1" dirty="0" smtClean="0"/>
            </a:br>
            <a:r>
              <a:rPr lang="ru-RU" sz="1000" b="1" dirty="0" smtClean="0"/>
              <a:t>расположение</a:t>
            </a:r>
            <a:br>
              <a:rPr lang="ru-RU" sz="1000" b="1" dirty="0" smtClean="0"/>
            </a:br>
            <a:r>
              <a:rPr lang="ru-RU" sz="1000" b="1" dirty="0" smtClean="0"/>
              <a:t>стояночных</a:t>
            </a:r>
            <a:br>
              <a:rPr lang="ru-RU" sz="1000" b="1" dirty="0" smtClean="0"/>
            </a:br>
            <a:r>
              <a:rPr lang="ru-RU" sz="1000" b="1" dirty="0" smtClean="0"/>
              <a:t>мест и</a:t>
            </a:r>
            <a:br>
              <a:rPr lang="ru-RU" sz="1000" b="1" dirty="0" smtClean="0"/>
            </a:br>
            <a:r>
              <a:rPr lang="ru-RU" sz="1000" b="1" dirty="0" smtClean="0"/>
              <a:t>общественной</a:t>
            </a:r>
            <a:br>
              <a:rPr lang="ru-RU" sz="1000" b="1" dirty="0" smtClean="0"/>
            </a:br>
            <a:r>
              <a:rPr lang="ru-RU" sz="1000" b="1" dirty="0" smtClean="0"/>
              <a:t>территории</a:t>
            </a:r>
            <a:br>
              <a:rPr lang="ru-RU" sz="1000" b="1" dirty="0" smtClean="0"/>
            </a:br>
            <a:r>
              <a:rPr lang="ru-RU" sz="1000" b="1" dirty="0" smtClean="0"/>
              <a:t>с входом</a:t>
            </a:r>
            <a:endParaRPr lang="ru-RU" sz="1000" b="1" dirty="0"/>
          </a:p>
        </p:txBody>
      </p:sp>
      <p:sp>
        <p:nvSpPr>
          <p:cNvPr id="32" name="Овал 31"/>
          <p:cNvSpPr/>
          <p:nvPr/>
        </p:nvSpPr>
        <p:spPr>
          <a:xfrm>
            <a:off x="3111788" y="2880664"/>
            <a:ext cx="1149357" cy="1045042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2201" y="3010770"/>
            <a:ext cx="122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Расположение</a:t>
            </a:r>
            <a:br>
              <a:rPr lang="ru-RU" sz="1000" b="1" dirty="0">
                <a:solidFill>
                  <a:schemeClr val="tx1"/>
                </a:solidFill>
              </a:rPr>
            </a:br>
            <a:r>
              <a:rPr lang="ru-RU" sz="1000" b="1" dirty="0">
                <a:solidFill>
                  <a:schemeClr val="tx1"/>
                </a:solidFill>
              </a:rPr>
              <a:t>стоянки</a:t>
            </a:r>
            <a:br>
              <a:rPr lang="ru-RU" sz="1000" b="1" dirty="0">
                <a:solidFill>
                  <a:schemeClr val="tx1"/>
                </a:solidFill>
              </a:rPr>
            </a:br>
            <a:r>
              <a:rPr lang="ru-RU" sz="1000" b="1" dirty="0">
                <a:solidFill>
                  <a:schemeClr val="tx1"/>
                </a:solidFill>
              </a:rPr>
              <a:t>удалено от центрального входа</a:t>
            </a:r>
          </a:p>
        </p:txBody>
      </p:sp>
    </p:spTree>
    <p:extLst>
      <p:ext uri="{BB962C8B-B14F-4D97-AF65-F5344CB8AC3E}">
        <p14:creationId xmlns:p14="http://schemas.microsoft.com/office/powerpoint/2010/main" val="183569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ДОМ КУЛЬТУРЫ В ГП. ЯНИНО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152" y="71319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  <a:latin typeface="РР Pangram Sans Semi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1420" y="54113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ДО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15785" r="37280" b="16148"/>
          <a:stretch/>
        </p:blipFill>
        <p:spPr bwMode="auto">
          <a:xfrm>
            <a:off x="4800486" y="897860"/>
            <a:ext cx="2945609" cy="375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63440" y="551082"/>
            <a:ext cx="346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ПОСЛЕ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РР Pangram Sans Semibold"/>
              </a:rPr>
              <a:t> рассмотрения</a:t>
            </a:r>
          </a:p>
        </p:txBody>
      </p:sp>
      <p:sp>
        <p:nvSpPr>
          <p:cNvPr id="30" name="Овал 29"/>
          <p:cNvSpPr/>
          <p:nvPr/>
        </p:nvSpPr>
        <p:spPr>
          <a:xfrm>
            <a:off x="6908920" y="3770562"/>
            <a:ext cx="1055001" cy="1016647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6822155" y="3950187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Исключены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визуальные препятствия 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при входе</a:t>
            </a:r>
          </a:p>
        </p:txBody>
      </p:sp>
      <p:sp>
        <p:nvSpPr>
          <p:cNvPr id="24" name="Овал 23"/>
          <p:cNvSpPr/>
          <p:nvPr/>
        </p:nvSpPr>
        <p:spPr>
          <a:xfrm>
            <a:off x="7733650" y="2933540"/>
            <a:ext cx="1055001" cy="1016647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25068" r="44044" b="20296"/>
          <a:stretch/>
        </p:blipFill>
        <p:spPr bwMode="auto">
          <a:xfrm>
            <a:off x="792956" y="874694"/>
            <a:ext cx="2880075" cy="37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646885" y="3087920"/>
            <a:ext cx="1228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Изменена 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конфигурация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главной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лестницы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5007" y="3587274"/>
            <a:ext cx="1055001" cy="1016647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8242" y="3871699"/>
            <a:ext cx="1228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Не организован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входной</a:t>
            </a:r>
            <a:br>
              <a:rPr lang="ru-RU" sz="1000" b="1" dirty="0" smtClean="0">
                <a:solidFill>
                  <a:schemeClr val="tx1"/>
                </a:solidFill>
              </a:rPr>
            </a:br>
            <a:r>
              <a:rPr lang="ru-RU" sz="1000" b="1" dirty="0" smtClean="0">
                <a:solidFill>
                  <a:schemeClr val="tx1"/>
                </a:solidFill>
              </a:rPr>
              <a:t>вестибюль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2983887" y="3411107"/>
            <a:ext cx="1212230" cy="1167406"/>
          </a:xfrm>
          <a:prstGeom prst="ellipse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967587" y="3563923"/>
            <a:ext cx="1228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Внутреннее помещение ориентировано острым углом на вход</a:t>
            </a:r>
            <a:endParaRPr lang="ru-RU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45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ФИЗКУЛЬТУРНО-ОЗДОРОВИТЕЛЬНЫЙ КОМПЛЕКС В Г. МУРИНО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17" name="Picture 2" descr="https://arch.lenobl.ru/media/uploads/userfiles/2022/05/19/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" y="830566"/>
            <a:ext cx="4463952" cy="33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arch.lenobl.ru/media/uploads/userfiles/2022/05/19/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26" y="830566"/>
            <a:ext cx="4433811" cy="332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61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ПОЛУЧЕНИЕ НАЦИОНАЛЬНОЙ ПРЕМИИ «РОСИНФРА»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26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3832"/>
            <a:ext cx="3354732" cy="237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10257"/>
          <a:stretch/>
        </p:blipFill>
        <p:spPr bwMode="auto">
          <a:xfrm>
            <a:off x="3995936" y="847319"/>
            <a:ext cx="4824537" cy="37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6" t="31764" r="16673" b="40283"/>
          <a:stretch/>
        </p:blipFill>
        <p:spPr bwMode="auto">
          <a:xfrm>
            <a:off x="393538" y="847319"/>
            <a:ext cx="3500746" cy="125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328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7" t="2035" r="-108" b="21237"/>
          <a:stretch/>
        </p:blipFill>
        <p:spPr>
          <a:xfrm flipH="1">
            <a:off x="-11813" y="0"/>
            <a:ext cx="9155811" cy="4017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7967" r="3258" b="9599"/>
          <a:stretch/>
        </p:blipFill>
        <p:spPr>
          <a:xfrm>
            <a:off x="8190507" y="3965592"/>
            <a:ext cx="720000" cy="7852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1814" y="933999"/>
            <a:ext cx="9155811" cy="2760291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2" name="Google Shape;90;p1"/>
          <p:cNvCxnSpPr/>
          <p:nvPr/>
        </p:nvCxnSpPr>
        <p:spPr>
          <a:xfrm>
            <a:off x="233493" y="4818720"/>
            <a:ext cx="867701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Прямоугольник 7"/>
          <p:cNvSpPr/>
          <p:nvPr/>
        </p:nvSpPr>
        <p:spPr>
          <a:xfrm>
            <a:off x="353127" y="1016635"/>
            <a:ext cx="8460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Вопрос для обсуждения:</a:t>
            </a:r>
          </a:p>
          <a:p>
            <a:pPr algn="ctr"/>
            <a:endParaRPr lang="ru-RU" sz="24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КАКИЕ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, НА ВАШ ВЗГЛЯД, МЕРОПРИЯТИЯ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БУДУТ СПОСОБСТВОВАТЬ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ПОВЫШЕНИЮ КАЧЕСТВА ПРИНЯТИЯ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АРХИТЕКТУРНЫХ И ГРАДОСТРОИТЕЛЬНЫХ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РЕШЕНИЙ НА ТЕРРИТОРИИ ЛЕНИНГРАДСКОЙ ОБЛАСТИ?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3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90"/>
          <a:stretch/>
        </p:blipFill>
        <p:spPr>
          <a:xfrm>
            <a:off x="-24508" y="0"/>
            <a:ext cx="9168507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4508" y="1522720"/>
            <a:ext cx="9190802" cy="2088535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0176" y="1513689"/>
            <a:ext cx="6174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9083">
              <a:spcBef>
                <a:spcPct val="20000"/>
              </a:spcBef>
            </a:pPr>
            <a:r>
              <a:rPr lang="ru-RU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</a:rPr>
              <a:t>СПАСИБО ЗА</a:t>
            </a:r>
          </a:p>
          <a:p>
            <a:pPr algn="ctr" defTabSz="779083">
              <a:spcBef>
                <a:spcPct val="20000"/>
              </a:spcBef>
            </a:pPr>
            <a:r>
              <a:rPr lang="ru-RU" sz="6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</a:rPr>
              <a:t>ВНИМАНИЕ!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7967" r="3258" b="9599"/>
          <a:stretch/>
        </p:blipFill>
        <p:spPr>
          <a:xfrm>
            <a:off x="8190507" y="3965592"/>
            <a:ext cx="720000" cy="785269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t="34417" r="18681" b="31591"/>
          <a:stretch/>
        </p:blipFill>
        <p:spPr>
          <a:xfrm>
            <a:off x="7395668" y="3965592"/>
            <a:ext cx="720000" cy="7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08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08" y="483518"/>
            <a:ext cx="720000" cy="720000"/>
          </a:xfrm>
          <a:prstGeom prst="rect">
            <a:avLst/>
          </a:prstGeom>
        </p:spPr>
      </p:pic>
      <p:sp>
        <p:nvSpPr>
          <p:cNvPr id="12" name="Заголовок 16"/>
          <p:cNvSpPr txBox="1">
            <a:spLocks/>
          </p:cNvSpPr>
          <p:nvPr/>
        </p:nvSpPr>
        <p:spPr>
          <a:xfrm>
            <a:off x="118861" y="-1174"/>
            <a:ext cx="9126314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ИНТЕГРАЦИЯ ИСОГД ВСЕВОЛОЖСКОГО И ГАТЧИНСКОГО МР ЛО С ГИСОГД ЛО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3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6" y="2035327"/>
            <a:ext cx="1080000" cy="108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7650" y="3288372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«ГКУ ЛО </a:t>
            </a:r>
            <a:endParaRPr lang="ru-RU" sz="1600" b="1" kern="1200" dirty="0" smtClean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  <a:p>
            <a:pPr algn="ctr"/>
            <a:r>
              <a:rPr lang="ru-RU" sz="1600" b="1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«</a:t>
            </a:r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ОЭП»</a:t>
            </a:r>
          </a:p>
        </p:txBody>
      </p:sp>
      <p:cxnSp>
        <p:nvCxnSpPr>
          <p:cNvPr id="11" name="Прямая со стрелкой 10"/>
          <p:cNvCxnSpPr>
            <a:stCxn id="9" idx="3"/>
            <a:endCxn id="16" idx="1"/>
          </p:cNvCxnSpPr>
          <p:nvPr/>
        </p:nvCxnSpPr>
        <p:spPr>
          <a:xfrm flipV="1">
            <a:off x="1319206" y="2575122"/>
            <a:ext cx="540000" cy="205"/>
          </a:xfrm>
          <a:prstGeom prst="straightConnector1">
            <a:avLst/>
          </a:prstGeom>
          <a:ln w="25400" cap="sq">
            <a:solidFill>
              <a:srgbClr val="2BBF2B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36" y="2035122"/>
            <a:ext cx="1080000" cy="1080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02558" y="3330565"/>
            <a:ext cx="1651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ПРОВЕДЕНИЕ ЗАКУПОЧНЫХ ПРОЦЕДУР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9" y="2035122"/>
            <a:ext cx="1080000" cy="1080000"/>
          </a:xfrm>
          <a:prstGeom prst="rect">
            <a:avLst/>
          </a:prstGeom>
        </p:spPr>
      </p:pic>
      <p:cxnSp>
        <p:nvCxnSpPr>
          <p:cNvPr id="20" name="Прямая со стрелкой 19"/>
          <p:cNvCxnSpPr>
            <a:stCxn id="16" idx="3"/>
            <a:endCxn id="19" idx="1"/>
          </p:cNvCxnSpPr>
          <p:nvPr/>
        </p:nvCxnSpPr>
        <p:spPr>
          <a:xfrm>
            <a:off x="2968336" y="2575122"/>
            <a:ext cx="540000" cy="0"/>
          </a:xfrm>
          <a:prstGeom prst="straightConnector1">
            <a:avLst/>
          </a:prstGeom>
          <a:ln w="25400" cap="sq">
            <a:solidFill>
              <a:schemeClr val="tx2">
                <a:lumMod val="75000"/>
              </a:schemeClr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53940" y="3330565"/>
            <a:ext cx="1851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ЗАКЛЮЧЕНИЕ</a:t>
            </a:r>
          </a:p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ГК С ИСПОЛНИТЕЛЕМ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89" y="1707190"/>
            <a:ext cx="720000" cy="72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61" y="2035122"/>
            <a:ext cx="1080000" cy="1080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960884" y="3313260"/>
            <a:ext cx="1651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ГИСОГД ЛО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708" y="4026661"/>
            <a:ext cx="720000" cy="72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38" y="2028853"/>
            <a:ext cx="1080000" cy="1080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767655" y="1063970"/>
            <a:ext cx="2088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ИСОГД ВСЕВОЛОЖСКОГО</a:t>
            </a:r>
          </a:p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МР ЛО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767655" y="3324201"/>
            <a:ext cx="2088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ИСОГД ГАТЧИНСКОГО</a:t>
            </a:r>
          </a:p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МР ЛО</a:t>
            </a:r>
          </a:p>
        </p:txBody>
      </p:sp>
      <p:cxnSp>
        <p:nvCxnSpPr>
          <p:cNvPr id="40" name="Прямая со стрелкой 39"/>
          <p:cNvCxnSpPr>
            <a:stCxn id="19" idx="3"/>
            <a:endCxn id="23" idx="1"/>
          </p:cNvCxnSpPr>
          <p:nvPr/>
        </p:nvCxnSpPr>
        <p:spPr>
          <a:xfrm>
            <a:off x="4619889" y="2575122"/>
            <a:ext cx="540000" cy="0"/>
          </a:xfrm>
          <a:prstGeom prst="straightConnector1">
            <a:avLst/>
          </a:prstGeom>
          <a:ln w="25400" cap="sq">
            <a:solidFill>
              <a:schemeClr val="tx2">
                <a:lumMod val="75000"/>
              </a:schemeClr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07" y="555527"/>
            <a:ext cx="720000" cy="720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07" y="3820250"/>
            <a:ext cx="720000" cy="720000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160154" y="2422624"/>
            <a:ext cx="165155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kern="1200" dirty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ИНТЕГРАЦИЯ</a:t>
            </a:r>
          </a:p>
        </p:txBody>
      </p:sp>
      <p:cxnSp>
        <p:nvCxnSpPr>
          <p:cNvPr id="59" name="Прямая со стрелкой 58"/>
          <p:cNvCxnSpPr>
            <a:stCxn id="23" idx="0"/>
            <a:endCxn id="26" idx="1"/>
          </p:cNvCxnSpPr>
          <p:nvPr/>
        </p:nvCxnSpPr>
        <p:spPr>
          <a:xfrm flipV="1">
            <a:off x="5786661" y="1479469"/>
            <a:ext cx="980994" cy="555653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3" idx="2"/>
            <a:endCxn id="27" idx="1"/>
          </p:cNvCxnSpPr>
          <p:nvPr/>
        </p:nvCxnSpPr>
        <p:spPr>
          <a:xfrm>
            <a:off x="5786661" y="3115122"/>
            <a:ext cx="980994" cy="624578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025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ИНТЕГРАЦИЯ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ЕИС ЖС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– ДОМ.РФ С ГИСОГД ЛО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4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6" y="2035327"/>
            <a:ext cx="1080000" cy="108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9786" y="3288372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КГП ЛО</a:t>
            </a:r>
            <a:endParaRPr lang="ru-RU" sz="1600" b="1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cxnSp>
        <p:nvCxnSpPr>
          <p:cNvPr id="11" name="Прямая со стрелкой 10"/>
          <p:cNvCxnSpPr>
            <a:stCxn id="9" idx="3"/>
            <a:endCxn id="19" idx="1"/>
          </p:cNvCxnSpPr>
          <p:nvPr/>
        </p:nvCxnSpPr>
        <p:spPr>
          <a:xfrm flipV="1">
            <a:off x="1319206" y="2575122"/>
            <a:ext cx="540000" cy="205"/>
          </a:xfrm>
          <a:prstGeom prst="straightConnector1">
            <a:avLst/>
          </a:prstGeom>
          <a:ln w="25400" cap="sq">
            <a:solidFill>
              <a:srgbClr val="2BBF2B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06" y="2035122"/>
            <a:ext cx="1080000" cy="108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473257" y="3195664"/>
            <a:ext cx="1851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ЗАКЛЮЧЕНИЕ</a:t>
            </a:r>
          </a:p>
          <a:p>
            <a:pPr algn="ctr"/>
            <a:r>
              <a:rPr lang="ru-RU" sz="1600" b="1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СОГЛАШЕНИЯ </a:t>
            </a:r>
          </a:p>
          <a:p>
            <a:pPr algn="ctr"/>
            <a:r>
              <a:rPr lang="ru-RU" sz="1600" b="1" kern="1200" dirty="0" smtClean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С ДОМ.РФ</a:t>
            </a:r>
            <a:endParaRPr lang="ru-RU" sz="1600" b="1" kern="1200" dirty="0">
              <a:solidFill>
                <a:srgbClr val="17375E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06" y="1453560"/>
            <a:ext cx="720000" cy="72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00" y="2035122"/>
            <a:ext cx="1080000" cy="1080000"/>
          </a:xfrm>
          <a:prstGeom prst="rect">
            <a:avLst/>
          </a:prstGeom>
        </p:spPr>
      </p:pic>
      <p:cxnSp>
        <p:nvCxnSpPr>
          <p:cNvPr id="69" name="Прямая со стрелкой 68"/>
          <p:cNvCxnSpPr>
            <a:stCxn id="23" idx="2"/>
            <a:endCxn id="26" idx="1"/>
          </p:cNvCxnSpPr>
          <p:nvPr/>
        </p:nvCxnSpPr>
        <p:spPr>
          <a:xfrm>
            <a:off x="4032000" y="3115122"/>
            <a:ext cx="1341997" cy="768054"/>
          </a:xfrm>
          <a:prstGeom prst="straightConnector1">
            <a:avLst/>
          </a:prstGeom>
          <a:ln w="25400" cap="sq">
            <a:solidFill>
              <a:schemeClr val="tx2">
                <a:lumMod val="75000"/>
              </a:schemeClr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206223" y="3298401"/>
            <a:ext cx="1651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1200" dirty="0">
                <a:solidFill>
                  <a:srgbClr val="17375E"/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ГИСОГД ЛО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07" y="2036513"/>
            <a:ext cx="1080000" cy="1080000"/>
          </a:xfrm>
          <a:prstGeom prst="rect">
            <a:avLst/>
          </a:prstGeom>
        </p:spPr>
      </p:pic>
      <p:cxnSp>
        <p:nvCxnSpPr>
          <p:cNvPr id="40" name="Прямая со стрелкой 39"/>
          <p:cNvCxnSpPr>
            <a:stCxn id="19" idx="3"/>
            <a:endCxn id="23" idx="1"/>
          </p:cNvCxnSpPr>
          <p:nvPr/>
        </p:nvCxnSpPr>
        <p:spPr>
          <a:xfrm>
            <a:off x="2939206" y="2575122"/>
            <a:ext cx="540000" cy="0"/>
          </a:xfrm>
          <a:prstGeom prst="straightConnector1">
            <a:avLst/>
          </a:prstGeom>
          <a:ln w="25400" cap="sq">
            <a:solidFill>
              <a:schemeClr val="tx2">
                <a:lumMod val="75000"/>
              </a:schemeClr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4460438" y="2411873"/>
            <a:ext cx="165155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kern="1200" dirty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ИНТЕГРАЦИЯ</a:t>
            </a:r>
          </a:p>
        </p:txBody>
      </p:sp>
      <p:sp>
        <p:nvSpPr>
          <p:cNvPr id="37" name="Овал 36"/>
          <p:cNvSpPr/>
          <p:nvPr/>
        </p:nvSpPr>
        <p:spPr>
          <a:xfrm>
            <a:off x="7113813" y="1676513"/>
            <a:ext cx="1800000" cy="1800000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tx2">
                <a:lumMod val="75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kern="12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ЕИСЖС</a:t>
            </a:r>
          </a:p>
          <a:p>
            <a:pPr algn="ctr"/>
            <a:r>
              <a:rPr lang="ru-RU" sz="1600" b="1" kern="1200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</a:rPr>
              <a:t>(ДОМ.РФ)</a:t>
            </a:r>
            <a:endParaRPr lang="ru-RU" sz="1600" b="1" kern="12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73997" y="986831"/>
            <a:ext cx="200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200" dirty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РАЗРЕШЕНИЯ</a:t>
            </a:r>
          </a:p>
          <a:p>
            <a:pPr algn="ctr"/>
            <a:r>
              <a:rPr lang="ru-RU" sz="1600" kern="1200" dirty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НА ВВОД В ЭКСПЛУАТАЦИЮ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73997" y="3344567"/>
            <a:ext cx="2003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200" dirty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РАЗРЕШЕНИЯ </a:t>
            </a:r>
            <a:r>
              <a:rPr lang="ru-RU" sz="1600" kern="1200" dirty="0" smtClean="0">
                <a:solidFill>
                  <a:srgbClr val="00B050"/>
                </a:solidFill>
                <a:latin typeface="РР Pangram Sans Semibold"/>
                <a:ea typeface="Century Gothic"/>
                <a:cs typeface="Century Gothic"/>
              </a:rPr>
              <a:t>НА СТРОИТЕЛЬСТВО И РЕШЕНИЯ О ВНЕСЕНИИ ИЗМ.</a:t>
            </a:r>
            <a:endParaRPr lang="ru-RU" sz="1600" kern="1200" dirty="0">
              <a:solidFill>
                <a:srgbClr val="00B050"/>
              </a:solidFill>
              <a:latin typeface="РР Pangram Sans Semibold"/>
              <a:ea typeface="Century Gothic"/>
              <a:cs typeface="Century Gothic"/>
            </a:endParaRPr>
          </a:p>
        </p:txBody>
      </p:sp>
      <p:cxnSp>
        <p:nvCxnSpPr>
          <p:cNvPr id="66" name="Прямая со стрелкой 65"/>
          <p:cNvCxnSpPr>
            <a:stCxn id="23" idx="0"/>
            <a:endCxn id="20" idx="1"/>
          </p:cNvCxnSpPr>
          <p:nvPr/>
        </p:nvCxnSpPr>
        <p:spPr>
          <a:xfrm flipV="1">
            <a:off x="4032000" y="1402330"/>
            <a:ext cx="1341997" cy="632792"/>
          </a:xfrm>
          <a:prstGeom prst="straightConnector1">
            <a:avLst/>
          </a:prstGeom>
          <a:ln w="25400" cap="sq">
            <a:solidFill>
              <a:schemeClr val="tx2">
                <a:lumMod val="75000"/>
              </a:schemeClr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ная линия уступом 89"/>
          <p:cNvCxnSpPr>
            <a:stCxn id="20" idx="3"/>
            <a:endCxn id="37" idx="0"/>
          </p:cNvCxnSpPr>
          <p:nvPr/>
        </p:nvCxnSpPr>
        <p:spPr>
          <a:xfrm>
            <a:off x="7377417" y="1402330"/>
            <a:ext cx="636396" cy="274183"/>
          </a:xfrm>
          <a:prstGeom prst="bentConnector2">
            <a:avLst/>
          </a:prstGeom>
          <a:ln w="25400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Соединительная линия уступом 91"/>
          <p:cNvCxnSpPr>
            <a:stCxn id="26" idx="3"/>
            <a:endCxn id="37" idx="4"/>
          </p:cNvCxnSpPr>
          <p:nvPr/>
        </p:nvCxnSpPr>
        <p:spPr>
          <a:xfrm flipV="1">
            <a:off x="7377417" y="3476513"/>
            <a:ext cx="636396" cy="406663"/>
          </a:xfrm>
          <a:prstGeom prst="bentConnector2">
            <a:avLst/>
          </a:prstGeom>
          <a:ln w="25400">
            <a:solidFill>
              <a:schemeClr val="accent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504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ГБУ «ЦИОГД ЛО»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5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67"/>
            <a:ext cx="9144000" cy="42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3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6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0" name="Заголовок 16"/>
          <p:cNvSpPr txBox="1">
            <a:spLocks/>
          </p:cNvSpPr>
          <p:nvPr/>
        </p:nvSpPr>
        <p:spPr>
          <a:xfrm>
            <a:off x="233493" y="47192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ТЕХНОЛОГИИ ИНФОРМАЦИОННОГО МОДЕЛИРОВАНИЯ (ТИМ)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Century Gothic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9" y="498661"/>
            <a:ext cx="755200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4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87" t="2035" r="-108" b="21237"/>
          <a:stretch/>
        </p:blipFill>
        <p:spPr>
          <a:xfrm flipH="1">
            <a:off x="-11813" y="0"/>
            <a:ext cx="9155811" cy="4017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7967" r="3258" b="9599"/>
          <a:stretch/>
        </p:blipFill>
        <p:spPr>
          <a:xfrm>
            <a:off x="8190507" y="3965592"/>
            <a:ext cx="720000" cy="7852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1811" y="476250"/>
            <a:ext cx="9166294" cy="2647950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960" y="4188949"/>
            <a:ext cx="4338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Докладчик</a:t>
            </a:r>
          </a:p>
        </p:txBody>
      </p:sp>
      <p:cxnSp>
        <p:nvCxnSpPr>
          <p:cNvPr id="12" name="Google Shape;90;p1"/>
          <p:cNvCxnSpPr/>
          <p:nvPr/>
        </p:nvCxnSpPr>
        <p:spPr>
          <a:xfrm>
            <a:off x="233493" y="4818720"/>
            <a:ext cx="867701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Прямоугольник 12"/>
          <p:cNvSpPr/>
          <p:nvPr/>
        </p:nvSpPr>
        <p:spPr>
          <a:xfrm>
            <a:off x="3116725" y="3942726"/>
            <a:ext cx="5073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Первый заместитель председателя Комитета – Главный архитектор Ленинградской области</a:t>
            </a:r>
          </a:p>
          <a:p>
            <a:pPr algn="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Лутченко Сергей Иванович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493" y="582295"/>
            <a:ext cx="88332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КОМИТЕТ ГРАДОСТРОИТЕЛЬНОЙ ПОЛИТИКИ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РР Pangram Sans Semibold"/>
                <a:ea typeface="Century Gothic"/>
                <a:cs typeface="Times New Roman" panose="02020603050405020304" pitchFamily="18" charset="0"/>
              </a:rPr>
              <a:t>ЛЕНИНГРАДСКОЙ ОБЛАСТИ</a:t>
            </a:r>
          </a:p>
          <a:p>
            <a:pPr algn="ctr"/>
            <a:endParaRPr lang="ru-RU" sz="2000" dirty="0">
              <a:solidFill>
                <a:schemeClr val="accent1">
                  <a:lumMod val="50000"/>
                </a:schemeClr>
              </a:solidFill>
              <a:latin typeface="РР Pangram Sans Semibold"/>
              <a:ea typeface="Century Gothic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Рассмотрение консультативно-экспертным советом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Ленинградской области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архитектурно-градостроительного облика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РР Pangram Sans Semibold"/>
              <a:ea typeface="Century Gothic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Times New Roman" panose="02020603050405020304" pitchFamily="18" charset="0"/>
              </a:rPr>
              <a:t>населенных пунктов, зданий, сооружений Ленинградской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954429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НОРМАТИВНОЕ РЕГУЛИРОВАНИЕ ДЕЯТЕЛЬНОСТИ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8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4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702" y="1029188"/>
            <a:ext cx="4973517" cy="801459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Постановление Губернатора Ленинградской области </a:t>
            </a:r>
            <a:b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от 31.05.2021 № 40-пг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5680BC0-45D0-E4DC-CDC1-DD8D2688C15D}"/>
              </a:ext>
            </a:extLst>
          </p:cNvPr>
          <p:cNvSpPr/>
          <p:nvPr/>
        </p:nvSpPr>
        <p:spPr>
          <a:xfrm>
            <a:off x="157660" y="2042432"/>
            <a:ext cx="5062412" cy="1863288"/>
          </a:xfrm>
          <a:prstGeom prst="rect">
            <a:avLst/>
          </a:prstGeom>
          <a:ln>
            <a:noFill/>
          </a:ln>
        </p:spPr>
        <p:txBody>
          <a:bodyPr wrap="square" lIns="62188" tIns="31094" rIns="62188" bIns="31094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образован консультативно-экспертный совет по рассмотрению материалов архитектурного-градостроительного облика населенных пунктов, зданий, сооружений Ленинградской области;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РР Pangram Sans Semibold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РР Pangram Sans Semibold"/>
                <a:cs typeface="Times New Roman" panose="02020603050405020304" pitchFamily="18" charset="0"/>
              </a:rPr>
              <a:t>утверждено положение и состав совета</a:t>
            </a:r>
          </a:p>
        </p:txBody>
      </p:sp>
      <p:pic>
        <p:nvPicPr>
          <p:cNvPr id="16" name="Picture 2" descr="C:\Users\si_lutchenko\Desktop\Новая папка\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076" y="1104900"/>
            <a:ext cx="3433277" cy="28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18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6"/>
          <p:cNvSpPr txBox="1">
            <a:spLocks/>
          </p:cNvSpPr>
          <p:nvPr/>
        </p:nvSpPr>
        <p:spPr>
          <a:xfrm>
            <a:off x="215466" y="1"/>
            <a:ext cx="8698347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РР Pangram Sans Semibold"/>
                <a:ea typeface="Century Gothic"/>
                <a:cs typeface="Century Gothic"/>
              </a:rPr>
              <a:t>ЦЕЛИ ПОРЯДКА КОНСУЛЬТАТИВНО-ЭКСПЕРТНОГО СОВЕТА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smtClean="0">
                <a:latin typeface="Century Gothic" panose="020B0502020202020204" pitchFamily="34" charset="0"/>
              </a:rPr>
              <a:t>9</a:t>
            </a:fld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0" t="-8017" r="95106" b="85902"/>
          <a:stretch/>
        </p:blipFill>
        <p:spPr>
          <a:xfrm>
            <a:off x="-36512" y="-440409"/>
            <a:ext cx="539552" cy="1214904"/>
          </a:xfrm>
          <a:prstGeom prst="rect">
            <a:avLst/>
          </a:prstGeom>
        </p:spPr>
      </p:pic>
      <p:cxnSp>
        <p:nvCxnSpPr>
          <p:cNvPr id="13" name="Google Shape;90;p1"/>
          <p:cNvCxnSpPr/>
          <p:nvPr/>
        </p:nvCxnSpPr>
        <p:spPr>
          <a:xfrm>
            <a:off x="233493" y="483518"/>
            <a:ext cx="8677014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02"/>
          <a:stretch/>
        </p:blipFill>
        <p:spPr>
          <a:xfrm>
            <a:off x="0" y="4746661"/>
            <a:ext cx="9144000" cy="417377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36151631"/>
              </p:ext>
            </p:extLst>
          </p:nvPr>
        </p:nvGraphicFramePr>
        <p:xfrm>
          <a:off x="1378940" y="597330"/>
          <a:ext cx="6386119" cy="401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844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19952</TotalTime>
  <Words>652</Words>
  <Application>Microsoft Office PowerPoint</Application>
  <PresentationFormat>Экран (16:9)</PresentationFormat>
  <Paragraphs>217</Paragraphs>
  <Slides>28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РР Pangram Sans Semibold</vt:lpstr>
      <vt:lpstr>Wingdings</vt:lpstr>
      <vt:lpstr>Times New Roman</vt:lpstr>
      <vt:lpstr>Century Gothic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Андреевна Иванова</dc:creator>
  <cp:lastModifiedBy>Сергей Иванович Лутченко</cp:lastModifiedBy>
  <cp:revision>1583</cp:revision>
  <cp:lastPrinted>2021-07-16T08:14:21Z</cp:lastPrinted>
  <dcterms:created xsi:type="dcterms:W3CDTF">2020-09-18T07:27:10Z</dcterms:created>
  <dcterms:modified xsi:type="dcterms:W3CDTF">2022-07-07T12:45:27Z</dcterms:modified>
</cp:coreProperties>
</file>