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572" r:id="rId4"/>
    <p:sldId id="268" r:id="rId5"/>
    <p:sldId id="269" r:id="rId6"/>
    <p:sldId id="573" r:id="rId7"/>
    <p:sldId id="574" r:id="rId8"/>
    <p:sldId id="264" r:id="rId9"/>
    <p:sldId id="575" r:id="rId10"/>
    <p:sldId id="576" r:id="rId11"/>
    <p:sldId id="261" r:id="rId12"/>
    <p:sldId id="267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2" charset="-52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595"/>
    <a:srgbClr val="1F89C9"/>
    <a:srgbClr val="234577"/>
    <a:srgbClr val="3375B7"/>
    <a:srgbClr val="EE5E66"/>
    <a:srgbClr val="619BD3"/>
    <a:srgbClr val="4A8CCE"/>
    <a:srgbClr val="3A72C4"/>
    <a:srgbClr val="F07076"/>
    <a:srgbClr val="F38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750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8731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551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439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321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8957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478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t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jfi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6495" t="518" r="38570" b="27456"/>
          <a:stretch/>
        </p:blipFill>
        <p:spPr>
          <a:xfrm rot="5400000" flipH="1" flipV="1">
            <a:off x="-243385" y="243388"/>
            <a:ext cx="5143499" cy="46567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336988-5C2E-0888-59AC-D4647AF4A3E5}"/>
              </a:ext>
            </a:extLst>
          </p:cNvPr>
          <p:cNvSpPr/>
          <p:nvPr/>
        </p:nvSpPr>
        <p:spPr>
          <a:xfrm rot="16200000">
            <a:off x="-880762" y="440088"/>
            <a:ext cx="5488891" cy="40898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9CDD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221182" y="145059"/>
            <a:ext cx="5922817" cy="81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300" dirty="0">
                <a:latin typeface="Montserrat"/>
                <a:ea typeface="Montserrat"/>
                <a:cs typeface="Montserrat"/>
                <a:sym typeface="Montserrat"/>
              </a:rPr>
              <a:t>ГОСУДАРСТВЕННОЕ КАЗЕННОЕ УЧРЕЖДЕНИЕ</a:t>
            </a:r>
            <a:endParaRPr sz="13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1300" dirty="0">
                <a:latin typeface="Montserrat"/>
                <a:ea typeface="Montserrat"/>
                <a:cs typeface="Montserrat"/>
                <a:sym typeface="Montserrat"/>
              </a:rPr>
              <a:t>“ГРАДОСТРОИТЕЛЬНОЕ РАЗВИТИЕ ТЕРРИТОРИЙ </a:t>
            </a:r>
            <a:br>
              <a:rPr lang="ru" sz="1300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latin typeface="Montserrat"/>
                <a:ea typeface="Montserrat"/>
                <a:cs typeface="Montserrat"/>
                <a:sym typeface="Montserrat"/>
              </a:rPr>
              <a:t>ЛЕНИНГРАДСКОЙ ОБЛАСТИ”</a:t>
            </a:r>
            <a:endParaRPr sz="13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56;p13">
            <a:extLst>
              <a:ext uri="{FF2B5EF4-FFF2-40B4-BE49-F238E27FC236}">
                <a16:creationId xmlns:a16="http://schemas.microsoft.com/office/drawing/2014/main" id="{5A530D35-078F-4795-9EAF-F91D28C81C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328364" y="1244559"/>
            <a:ext cx="6815635" cy="21423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2000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О результатах деятельности </a:t>
            </a:r>
          </a:p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у</a:t>
            </a:r>
            <a:r>
              <a:rPr lang="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чреждения в </a:t>
            </a:r>
            <a:r>
              <a:rPr lang="en-US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ru-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полугодии 2022 года </a:t>
            </a:r>
            <a:br>
              <a:rPr lang="ru-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об основных направлениях работы </a:t>
            </a:r>
            <a:br>
              <a:rPr lang="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во </a:t>
            </a:r>
            <a:r>
              <a:rPr lang="en-US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II</a:t>
            </a:r>
            <a:r>
              <a:rPr lang="ru-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полугодии</a:t>
            </a:r>
            <a:r>
              <a:rPr lang="ru" sz="20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2022 года</a:t>
            </a:r>
            <a:endParaRPr sz="2000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57;p13">
            <a:extLst>
              <a:ext uri="{FF2B5EF4-FFF2-40B4-BE49-F238E27FC236}">
                <a16:creationId xmlns:a16="http://schemas.microsoft.com/office/drawing/2014/main" id="{535F9428-175A-402D-85BD-4BE6F14BBF76}"/>
              </a:ext>
            </a:extLst>
          </p:cNvPr>
          <p:cNvSpPr txBox="1"/>
          <p:nvPr/>
        </p:nvSpPr>
        <p:spPr>
          <a:xfrm>
            <a:off x="2214650" y="3675032"/>
            <a:ext cx="6753148" cy="132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Докладчик 			руководитель учреждения</a:t>
            </a:r>
          </a:p>
          <a:p>
            <a:pPr lvl="6"/>
            <a:r>
              <a:rPr lang="ru" sz="1600" b="1" dirty="0">
                <a:latin typeface="Montserrat"/>
                <a:ea typeface="Montserrat"/>
                <a:cs typeface="Montserrat"/>
                <a:sym typeface="Montserrat"/>
              </a:rPr>
              <a:t> 		</a:t>
            </a:r>
            <a:r>
              <a:rPr lang="ru-RU" sz="1600" b="1" dirty="0">
                <a:latin typeface="Montserrat"/>
                <a:ea typeface="Montserrat"/>
                <a:cs typeface="Montserrat"/>
                <a:sym typeface="Montserrat"/>
              </a:rPr>
              <a:t>			        </a:t>
            </a:r>
            <a:r>
              <a:rPr lang="ru" sz="1600" b="1" dirty="0">
                <a:latin typeface="Montserrat"/>
                <a:ea typeface="Montserrat"/>
                <a:cs typeface="Montserrat"/>
                <a:sym typeface="Montserrat"/>
              </a:rPr>
              <a:t>Евгений Зуев</a:t>
            </a:r>
          </a:p>
          <a:p>
            <a:pPr lvl="6">
              <a:spcBef>
                <a:spcPts val="1200"/>
              </a:spcBef>
            </a:pPr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Содокладчик			заместитель руководителя</a:t>
            </a:r>
          </a:p>
          <a:p>
            <a:pPr lvl="6"/>
            <a:r>
              <a:rPr lang="ru" sz="1600" dirty="0">
                <a:latin typeface="Montserrat"/>
                <a:ea typeface="Montserrat"/>
                <a:cs typeface="Montserrat"/>
                <a:sym typeface="Montserrat"/>
              </a:rPr>
              <a:t>				        </a:t>
            </a:r>
            <a:r>
              <a:rPr lang="ru" sz="1600" b="1" dirty="0">
                <a:latin typeface="Montserrat"/>
                <a:ea typeface="Montserrat"/>
                <a:cs typeface="Montserrat"/>
                <a:sym typeface="Montserrat"/>
              </a:rPr>
              <a:t>Ярослав Солдатенков</a:t>
            </a:r>
            <a:endParaRPr sz="1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Google Shape;71;p14">
            <a:extLst>
              <a:ext uri="{FF2B5EF4-FFF2-40B4-BE49-F238E27FC236}">
                <a16:creationId xmlns:a16="http://schemas.microsoft.com/office/drawing/2014/main" id="{090D60DD-5C55-B3F8-F906-1D1E54FDA06D}"/>
              </a:ext>
            </a:extLst>
          </p:cNvPr>
          <p:cNvCxnSpPr/>
          <p:nvPr/>
        </p:nvCxnSpPr>
        <p:spPr>
          <a:xfrm>
            <a:off x="171721" y="62021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1BBD40D-E5AE-287A-9E3F-65AFD49F7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1" y="109379"/>
            <a:ext cx="1809430" cy="436376"/>
          </a:xfrm>
          <a:prstGeom prst="rect">
            <a:avLst/>
          </a:prstGeom>
        </p:spPr>
      </p:pic>
      <p:sp>
        <p:nvSpPr>
          <p:cNvPr id="59" name="Google Shape;80;p14">
            <a:extLst>
              <a:ext uri="{FF2B5EF4-FFF2-40B4-BE49-F238E27FC236}">
                <a16:creationId xmlns:a16="http://schemas.microsoft.com/office/drawing/2014/main" id="{4E21B340-2BA3-1A39-E961-5D325714154F}"/>
              </a:ext>
            </a:extLst>
          </p:cNvPr>
          <p:cNvSpPr/>
          <p:nvPr/>
        </p:nvSpPr>
        <p:spPr>
          <a:xfrm>
            <a:off x="0" y="717434"/>
            <a:ext cx="8503919" cy="712328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/>
            <a:r>
              <a:rPr lang="ru-RU" sz="1600" dirty="0">
                <a:solidFill>
                  <a:schemeClr val="lt1"/>
                </a:solidFill>
                <a:latin typeface="Montserrat" panose="00000500000000000000" pitchFamily="2" charset="-52"/>
                <a:sym typeface="Montserrat"/>
              </a:rPr>
              <a:t>ПОДГОТАВЛИВАЕМЫЕ ПРОЕКТЫ ПРАВИЛ ЗЕМЛЕПОЛЬЗОВАНИЯ </a:t>
            </a:r>
          </a:p>
          <a:p>
            <a:pPr marL="88900"/>
            <a:r>
              <a:rPr lang="ru-RU" sz="1600" dirty="0">
                <a:solidFill>
                  <a:schemeClr val="lt1"/>
                </a:solidFill>
                <a:latin typeface="Montserrat" panose="00000500000000000000" pitchFamily="2" charset="-52"/>
                <a:sym typeface="Montserrat"/>
              </a:rPr>
              <a:t>И ЗАСТРОЙКИ МУНИЦИПАЛЬНЫХ ОБРАЗОВАНИЙ</a:t>
            </a: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42F6E48C-EAE6-B631-E03A-5D67AFED5341}"/>
              </a:ext>
            </a:extLst>
          </p:cNvPr>
          <p:cNvSpPr/>
          <p:nvPr/>
        </p:nvSpPr>
        <p:spPr>
          <a:xfrm>
            <a:off x="633769" y="2910157"/>
            <a:ext cx="1285875" cy="1285875"/>
          </a:xfrm>
          <a:prstGeom prst="ellipse">
            <a:avLst/>
          </a:prstGeom>
          <a:solidFill>
            <a:srgbClr val="EE5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7EE40C67-13EC-3488-B082-9E322BA5FCA2}"/>
              </a:ext>
            </a:extLst>
          </p:cNvPr>
          <p:cNvSpPr/>
          <p:nvPr/>
        </p:nvSpPr>
        <p:spPr>
          <a:xfrm>
            <a:off x="3286125" y="1525222"/>
            <a:ext cx="1285875" cy="1285875"/>
          </a:xfrm>
          <a:prstGeom prst="ellipse">
            <a:avLst/>
          </a:prstGeom>
          <a:solidFill>
            <a:srgbClr val="EE5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D89A07B4-3BEA-6AEF-2D19-9A0B3ED69E61}"/>
              </a:ext>
            </a:extLst>
          </p:cNvPr>
          <p:cNvSpPr/>
          <p:nvPr/>
        </p:nvSpPr>
        <p:spPr>
          <a:xfrm>
            <a:off x="6868790" y="2602973"/>
            <a:ext cx="1285875" cy="1285875"/>
          </a:xfrm>
          <a:prstGeom prst="ellipse">
            <a:avLst/>
          </a:prstGeom>
          <a:solidFill>
            <a:srgbClr val="EE5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5AC1170A-39FE-DB1F-C201-44B973B18C4D}"/>
              </a:ext>
            </a:extLst>
          </p:cNvPr>
          <p:cNvCxnSpPr>
            <a:cxnSpLocks/>
            <a:stCxn id="61" idx="6"/>
            <a:endCxn id="62" idx="2"/>
          </p:cNvCxnSpPr>
          <p:nvPr/>
        </p:nvCxnSpPr>
        <p:spPr>
          <a:xfrm flipV="1">
            <a:off x="1919644" y="2168160"/>
            <a:ext cx="1366481" cy="1384935"/>
          </a:xfrm>
          <a:prstGeom prst="line">
            <a:avLst/>
          </a:prstGeom>
          <a:ln>
            <a:solidFill>
              <a:srgbClr val="EE5E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7C43F7CC-26DD-804F-2353-B6DBD40EEDC7}"/>
              </a:ext>
            </a:extLst>
          </p:cNvPr>
          <p:cNvCxnSpPr>
            <a:cxnSpLocks/>
            <a:stCxn id="62" idx="6"/>
            <a:endCxn id="63" idx="1"/>
          </p:cNvCxnSpPr>
          <p:nvPr/>
        </p:nvCxnSpPr>
        <p:spPr>
          <a:xfrm>
            <a:off x="4572000" y="2168160"/>
            <a:ext cx="2485102" cy="623125"/>
          </a:xfrm>
          <a:prstGeom prst="line">
            <a:avLst/>
          </a:prstGeom>
          <a:ln>
            <a:solidFill>
              <a:srgbClr val="EE5E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7EC9BD8-80DF-83A7-06B2-79CC4D1471E0}"/>
              </a:ext>
            </a:extLst>
          </p:cNvPr>
          <p:cNvSpPr txBox="1"/>
          <p:nvPr/>
        </p:nvSpPr>
        <p:spPr>
          <a:xfrm>
            <a:off x="382944" y="4363420"/>
            <a:ext cx="1787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3600" b="1" kern="1200" spc="1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defRPr>
            </a:lvl1pPr>
          </a:lstStyle>
          <a:p>
            <a:r>
              <a:rPr lang="ru-RU" sz="1400" b="0" dirty="0">
                <a:solidFill>
                  <a:schemeClr val="tx1"/>
                </a:solidFill>
              </a:rPr>
              <a:t>проектов </a:t>
            </a:r>
          </a:p>
          <a:p>
            <a:r>
              <a:rPr lang="ru-RU" sz="1400" b="0" dirty="0">
                <a:solidFill>
                  <a:schemeClr val="tx1"/>
                </a:solidFill>
              </a:rPr>
              <a:t>по актуализации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77A1AC-0503-D871-6964-8E6B41B674C1}"/>
              </a:ext>
            </a:extLst>
          </p:cNvPr>
          <p:cNvSpPr txBox="1"/>
          <p:nvPr/>
        </p:nvSpPr>
        <p:spPr>
          <a:xfrm>
            <a:off x="1014453" y="3298667"/>
            <a:ext cx="524508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1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rPr>
              <a:t>12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E240C66-BCD8-574F-1878-9D177BCACE6F}"/>
              </a:ext>
            </a:extLst>
          </p:cNvPr>
          <p:cNvSpPr txBox="1"/>
          <p:nvPr/>
        </p:nvSpPr>
        <p:spPr>
          <a:xfrm>
            <a:off x="3677926" y="1868499"/>
            <a:ext cx="524508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kern="1200" spc="110" dirty="0">
                <a:solidFill>
                  <a:schemeClr val="bg1"/>
                </a:solidFill>
                <a:latin typeface="Montserrat" panose="00000500000000000000" pitchFamily="2" charset="-52"/>
              </a:rPr>
              <a:t>8</a:t>
            </a:r>
            <a:endParaRPr kumimoji="0" lang="ru-RU" sz="3800" b="1" i="0" u="none" strike="noStrike" kern="1200" cap="none" spc="1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098BBAA-AF3B-C2B8-92C3-713E54C004AB}"/>
              </a:ext>
            </a:extLst>
          </p:cNvPr>
          <p:cNvSpPr txBox="1"/>
          <p:nvPr/>
        </p:nvSpPr>
        <p:spPr>
          <a:xfrm>
            <a:off x="2636524" y="2968319"/>
            <a:ext cx="260731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3600" b="1" kern="1200" spc="1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defRPr>
            </a:lvl1pPr>
          </a:lstStyle>
          <a:p>
            <a:r>
              <a:rPr lang="ru-RU" sz="1400" b="0" dirty="0">
                <a:solidFill>
                  <a:schemeClr val="tx1"/>
                </a:solidFill>
              </a:rPr>
              <a:t>проектов </a:t>
            </a:r>
          </a:p>
          <a:p>
            <a:r>
              <a:rPr lang="ru-RU" sz="1400" b="0" dirty="0">
                <a:solidFill>
                  <a:schemeClr val="tx1"/>
                </a:solidFill>
              </a:rPr>
              <a:t>о внесении изменений </a:t>
            </a:r>
          </a:p>
          <a:p>
            <a:r>
              <a:rPr lang="ru-RU" sz="1400" b="0" dirty="0">
                <a:solidFill>
                  <a:schemeClr val="tx1"/>
                </a:solidFill>
              </a:rPr>
              <a:t>(2020-2021 гг.)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ED454F4-5635-C09F-99C4-0001CEA0637B}"/>
              </a:ext>
            </a:extLst>
          </p:cNvPr>
          <p:cNvSpPr txBox="1"/>
          <p:nvPr/>
        </p:nvSpPr>
        <p:spPr>
          <a:xfrm>
            <a:off x="7153287" y="2968319"/>
            <a:ext cx="716880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kern="1200" spc="110" dirty="0">
                <a:solidFill>
                  <a:schemeClr val="bg1"/>
                </a:solidFill>
                <a:latin typeface="Montserrat" panose="00000500000000000000" pitchFamily="2" charset="-52"/>
              </a:rPr>
              <a:t>72</a:t>
            </a:r>
            <a:endParaRPr kumimoji="0" lang="ru-RU" sz="3800" b="1" i="0" u="none" strike="noStrike" kern="1200" cap="none" spc="11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anose="00000500000000000000" pitchFamily="2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3A149B2-191A-96F1-6D61-747944A118A2}"/>
              </a:ext>
            </a:extLst>
          </p:cNvPr>
          <p:cNvSpPr txBox="1"/>
          <p:nvPr/>
        </p:nvSpPr>
        <p:spPr>
          <a:xfrm>
            <a:off x="6269176" y="4000495"/>
            <a:ext cx="248510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3600" b="1" kern="1200" spc="11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</a:defRPr>
            </a:lvl1pPr>
          </a:lstStyle>
          <a:p>
            <a:r>
              <a:rPr lang="ru-RU" sz="1400" b="0" dirty="0">
                <a:solidFill>
                  <a:schemeClr val="tx1"/>
                </a:solidFill>
              </a:rPr>
              <a:t>проектов </a:t>
            </a:r>
          </a:p>
          <a:p>
            <a:r>
              <a:rPr lang="ru-RU" sz="1400" b="0" dirty="0">
                <a:solidFill>
                  <a:schemeClr val="tx1"/>
                </a:solidFill>
              </a:rPr>
              <a:t>о внесении изменений </a:t>
            </a:r>
          </a:p>
          <a:p>
            <a:r>
              <a:rPr lang="ru-RU" sz="1400" b="0" dirty="0">
                <a:solidFill>
                  <a:schemeClr val="tx1"/>
                </a:solidFill>
              </a:rPr>
              <a:t>(с 2022 г.)</a:t>
            </a:r>
          </a:p>
        </p:txBody>
      </p:sp>
      <p:sp>
        <p:nvSpPr>
          <p:cNvPr id="114" name="Google Shape;73;p14">
            <a:extLst>
              <a:ext uri="{FF2B5EF4-FFF2-40B4-BE49-F238E27FC236}">
                <a16:creationId xmlns:a16="http://schemas.microsoft.com/office/drawing/2014/main" id="{4B5AC7CB-C182-EBCF-D5D5-AD28A4EAC619}"/>
              </a:ext>
            </a:extLst>
          </p:cNvPr>
          <p:cNvSpPr txBox="1"/>
          <p:nvPr/>
        </p:nvSpPr>
        <p:spPr>
          <a:xfrm>
            <a:off x="8622378" y="4658650"/>
            <a:ext cx="3499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10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62;p14">
            <a:extLst>
              <a:ext uri="{FF2B5EF4-FFF2-40B4-BE49-F238E27FC236}">
                <a16:creationId xmlns:a16="http://schemas.microsoft.com/office/drawing/2014/main" id="{5948979C-700D-B39D-6171-1F0CD3DF1E3C}"/>
              </a:ext>
            </a:extLst>
          </p:cNvPr>
          <p:cNvSpPr txBox="1"/>
          <p:nvPr/>
        </p:nvSpPr>
        <p:spPr>
          <a:xfrm>
            <a:off x="2827021" y="144526"/>
            <a:ext cx="6215222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ПРОЕКТЫ ПРАВИЛ ЗЕМЛЕПОЛЬЗОВАНИЯ И ЗАСТРОЙКИ</a:t>
            </a:r>
          </a:p>
        </p:txBody>
      </p:sp>
    </p:spTree>
    <p:extLst>
      <p:ext uri="{BB962C8B-B14F-4D97-AF65-F5344CB8AC3E}">
        <p14:creationId xmlns:p14="http://schemas.microsoft.com/office/powerpoint/2010/main" val="2390308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/>
          <p:nvPr/>
        </p:nvSpPr>
        <p:spPr>
          <a:xfrm>
            <a:off x="1870114" y="2901242"/>
            <a:ext cx="1106400" cy="1106400"/>
          </a:xfrm>
          <a:prstGeom prst="rect">
            <a:avLst/>
          </a:prstGeom>
          <a:solidFill>
            <a:srgbClr val="619BD3"/>
          </a:solidFill>
          <a:ln w="19050" cap="flat" cmpd="sng">
            <a:solidFill>
              <a:srgbClr val="619B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19BD3"/>
              </a:solidFill>
              <a:latin typeface="Montserrat" panose="00000500000000000000" pitchFamily="2" charset="-52"/>
            </a:endParaRPr>
          </a:p>
        </p:txBody>
      </p:sp>
      <p:sp>
        <p:nvSpPr>
          <p:cNvPr id="157" name="Google Shape;157;p18"/>
          <p:cNvSpPr/>
          <p:nvPr/>
        </p:nvSpPr>
        <p:spPr>
          <a:xfrm>
            <a:off x="642251" y="1134338"/>
            <a:ext cx="1338900" cy="1338900"/>
          </a:xfrm>
          <a:prstGeom prst="rect">
            <a:avLst/>
          </a:prstGeom>
          <a:solidFill>
            <a:srgbClr val="EE5E66"/>
          </a:solidFill>
          <a:ln w="28575" cap="flat" cmpd="sng">
            <a:solidFill>
              <a:srgbClr val="EE5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-52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1753856" y="3106661"/>
            <a:ext cx="1338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" sz="2300" b="1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5</a:t>
            </a:r>
            <a:r>
              <a:rPr lang="ru" sz="695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endParaRPr sz="695" b="0" i="0" u="none" strike="noStrike" cap="none" dirty="0">
              <a:solidFill>
                <a:schemeClr val="lt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5"/>
              <a:buFont typeface="Arial"/>
              <a:buNone/>
            </a:pPr>
            <a:r>
              <a:rPr lang="ru" sz="795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проектов </a:t>
            </a:r>
            <a:endParaRPr sz="795" b="0" i="0" u="none" strike="noStrike" cap="none" dirty="0">
              <a:solidFill>
                <a:schemeClr val="lt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5"/>
              <a:buFont typeface="Arial"/>
              <a:buNone/>
            </a:pPr>
            <a:r>
              <a:rPr lang="ru" sz="795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на согласовании</a:t>
            </a:r>
            <a:endParaRPr sz="1100" b="0" i="0" u="none" strike="noStrike" cap="none" dirty="0">
              <a:solidFill>
                <a:schemeClr val="lt1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61" name="Google Shape;161;p18"/>
          <p:cNvSpPr/>
          <p:nvPr/>
        </p:nvSpPr>
        <p:spPr>
          <a:xfrm>
            <a:off x="3774977" y="3644883"/>
            <a:ext cx="995100" cy="995100"/>
          </a:xfrm>
          <a:prstGeom prst="ellipse">
            <a:avLst/>
          </a:prstGeom>
          <a:noFill/>
          <a:ln w="19050" cap="flat" cmpd="sng">
            <a:solidFill>
              <a:srgbClr val="619B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62" name="Google Shape;162;p18"/>
          <p:cNvSpPr/>
          <p:nvPr/>
        </p:nvSpPr>
        <p:spPr>
          <a:xfrm>
            <a:off x="3808181" y="2217115"/>
            <a:ext cx="995100" cy="995100"/>
          </a:xfrm>
          <a:prstGeom prst="ellipse">
            <a:avLst/>
          </a:prstGeom>
          <a:noFill/>
          <a:ln w="19050" cap="flat" cmpd="sng">
            <a:solidFill>
              <a:srgbClr val="619BD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cxnSp>
        <p:nvCxnSpPr>
          <p:cNvPr id="163" name="Google Shape;163;p18"/>
          <p:cNvCxnSpPr>
            <a:cxnSpLocks/>
            <a:endCxn id="162" idx="2"/>
          </p:cNvCxnSpPr>
          <p:nvPr/>
        </p:nvCxnSpPr>
        <p:spPr>
          <a:xfrm flipV="1">
            <a:off x="2976514" y="2714665"/>
            <a:ext cx="831667" cy="534372"/>
          </a:xfrm>
          <a:prstGeom prst="straightConnector1">
            <a:avLst/>
          </a:prstGeom>
          <a:noFill/>
          <a:ln w="19050" cap="flat" cmpd="sng">
            <a:solidFill>
              <a:srgbClr val="619BD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5" name="Google Shape;165;p18"/>
          <p:cNvSpPr txBox="1"/>
          <p:nvPr/>
        </p:nvSpPr>
        <p:spPr>
          <a:xfrm>
            <a:off x="3787295" y="2429281"/>
            <a:ext cx="995100" cy="57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"/>
              <a:buFont typeface="Arial"/>
              <a:buNone/>
            </a:pPr>
            <a:r>
              <a:rPr lang="ru-RU" sz="1495" b="1" i="0" u="none" strike="noStrike" cap="none" dirty="0">
                <a:solidFill>
                  <a:srgbClr val="3375B7"/>
                </a:solidFill>
                <a:highlight>
                  <a:schemeClr val="lt1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2</a:t>
            </a:r>
            <a:endParaRPr sz="895" b="0" i="0" u="none" strike="noStrike" cap="none" dirty="0">
              <a:solidFill>
                <a:srgbClr val="3375B7"/>
              </a:solidFill>
              <a:highlight>
                <a:schemeClr val="lt1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5"/>
              <a:buFont typeface="Arial"/>
              <a:buNone/>
            </a:pPr>
            <a:r>
              <a:rPr lang="ru" sz="895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ОМСУ</a:t>
            </a:r>
            <a:endParaRPr sz="895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8"/>
          <p:cNvSpPr txBox="1"/>
          <p:nvPr/>
        </p:nvSpPr>
        <p:spPr>
          <a:xfrm>
            <a:off x="3866927" y="3864711"/>
            <a:ext cx="811200" cy="555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 dirty="0">
                <a:solidFill>
                  <a:srgbClr val="3375B7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3</a:t>
            </a:r>
            <a:endParaRPr sz="1400" b="0" i="0" u="none" strike="noStrike" cap="none" dirty="0">
              <a:solidFill>
                <a:srgbClr val="3375B7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5"/>
              <a:buFont typeface="Arial"/>
              <a:buNone/>
            </a:pPr>
            <a:r>
              <a:rPr lang="ru" sz="895" b="0" i="0" u="none" strike="noStrike" cap="none" dirty="0">
                <a:solidFill>
                  <a:schemeClr val="dk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ОИВ</a:t>
            </a:r>
            <a:endParaRPr sz="1200" b="0" i="0" u="none" strike="noStrike" cap="none" dirty="0">
              <a:solidFill>
                <a:srgbClr val="000000"/>
              </a:solidFill>
              <a:latin typeface="Montserrat" panose="00000500000000000000" pitchFamily="2" charset="-52"/>
              <a:sym typeface="Arial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637643" y="1442895"/>
            <a:ext cx="1338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3300" b="1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5</a:t>
            </a:r>
            <a:endParaRPr sz="1695" b="0" i="0" u="none" strike="noStrike" cap="none" dirty="0">
              <a:solidFill>
                <a:schemeClr val="lt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5"/>
              <a:buFont typeface="Arial"/>
              <a:buNone/>
            </a:pPr>
            <a:r>
              <a:rPr lang="ru" sz="895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проектов </a:t>
            </a:r>
            <a:endParaRPr sz="895" b="0" i="0" u="none" strike="noStrike" cap="none" dirty="0">
              <a:solidFill>
                <a:schemeClr val="lt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5"/>
              <a:buFont typeface="Arial"/>
              <a:buNone/>
            </a:pPr>
            <a:r>
              <a:rPr lang="ru" sz="895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утверждены</a:t>
            </a:r>
            <a:endParaRPr sz="1200" b="0" i="0" u="none" strike="noStrike" cap="none" dirty="0">
              <a:solidFill>
                <a:schemeClr val="lt1"/>
              </a:solidFill>
              <a:latin typeface="Montserrat" panose="00000500000000000000" pitchFamily="2" charset="-52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3970E0-048C-4160-A39E-1CF52C57B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4" t="5703" r="3117" b="28742"/>
          <a:stretch/>
        </p:blipFill>
        <p:spPr>
          <a:xfrm>
            <a:off x="5269625" y="1215317"/>
            <a:ext cx="3324224" cy="33718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9A5C4A-9D57-4C76-98BC-81D60FAF9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2" t="5747" r="2767" b="28696"/>
          <a:stretch/>
        </p:blipFill>
        <p:spPr>
          <a:xfrm>
            <a:off x="5270332" y="1215317"/>
            <a:ext cx="3324225" cy="3371850"/>
          </a:xfrm>
          <a:prstGeom prst="rect">
            <a:avLst/>
          </a:prstGeom>
        </p:spPr>
      </p:pic>
      <p:cxnSp>
        <p:nvCxnSpPr>
          <p:cNvPr id="26" name="Google Shape;71;p14">
            <a:extLst>
              <a:ext uri="{FF2B5EF4-FFF2-40B4-BE49-F238E27FC236}">
                <a16:creationId xmlns:a16="http://schemas.microsoft.com/office/drawing/2014/main" id="{41298509-BBB6-BB23-C2F9-69932817BF54}"/>
              </a:ext>
            </a:extLst>
          </p:cNvPr>
          <p:cNvCxnSpPr/>
          <p:nvPr/>
        </p:nvCxnSpPr>
        <p:spPr>
          <a:xfrm>
            <a:off x="171721" y="62021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940F76-7C8E-59DE-4014-20F639477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21" y="109379"/>
            <a:ext cx="1809430" cy="436376"/>
          </a:xfrm>
          <a:prstGeom prst="rect">
            <a:avLst/>
          </a:prstGeom>
        </p:spPr>
      </p:pic>
      <p:sp>
        <p:nvSpPr>
          <p:cNvPr id="28" name="Google Shape;62;p14">
            <a:extLst>
              <a:ext uri="{FF2B5EF4-FFF2-40B4-BE49-F238E27FC236}">
                <a16:creationId xmlns:a16="http://schemas.microsoft.com/office/drawing/2014/main" id="{0887B997-A08F-6EA3-E4F7-EED318C44751}"/>
              </a:ext>
            </a:extLst>
          </p:cNvPr>
          <p:cNvSpPr txBox="1"/>
          <p:nvPr/>
        </p:nvSpPr>
        <p:spPr>
          <a:xfrm>
            <a:off x="2827021" y="144526"/>
            <a:ext cx="621522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ПРОЕКТЫ ТЕКСТОВОГО И ГРАФИЧЕСКОГО 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ОПИСАНИЯ ГРАНИЦ МУНИЦИПАЛЬНЫХ ОБРАЗОВАНИЙ</a:t>
            </a:r>
          </a:p>
        </p:txBody>
      </p:sp>
      <p:sp>
        <p:nvSpPr>
          <p:cNvPr id="29" name="Google Shape;73;p14">
            <a:extLst>
              <a:ext uri="{FF2B5EF4-FFF2-40B4-BE49-F238E27FC236}">
                <a16:creationId xmlns:a16="http://schemas.microsoft.com/office/drawing/2014/main" id="{3EA74111-ADB3-95A4-AEAE-5F13DEA2CB4F}"/>
              </a:ext>
            </a:extLst>
          </p:cNvPr>
          <p:cNvSpPr txBox="1"/>
          <p:nvPr/>
        </p:nvSpPr>
        <p:spPr>
          <a:xfrm>
            <a:off x="8622378" y="4658650"/>
            <a:ext cx="3499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11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cxnSp>
        <p:nvCxnSpPr>
          <p:cNvPr id="20" name="Google Shape;163;p18">
            <a:extLst>
              <a:ext uri="{FF2B5EF4-FFF2-40B4-BE49-F238E27FC236}">
                <a16:creationId xmlns:a16="http://schemas.microsoft.com/office/drawing/2014/main" id="{CAD179AC-905B-910D-838E-67D61754EB7F}"/>
              </a:ext>
            </a:extLst>
          </p:cNvPr>
          <p:cNvCxnSpPr>
            <a:cxnSpLocks/>
          </p:cNvCxnSpPr>
          <p:nvPr/>
        </p:nvCxnSpPr>
        <p:spPr>
          <a:xfrm flipH="1" flipV="1">
            <a:off x="2943310" y="3641033"/>
            <a:ext cx="831667" cy="534372"/>
          </a:xfrm>
          <a:prstGeom prst="straightConnector1">
            <a:avLst/>
          </a:prstGeom>
          <a:noFill/>
          <a:ln w="19050" cap="flat" cmpd="sng">
            <a:solidFill>
              <a:srgbClr val="619BD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13">
            <a:extLst>
              <a:ext uri="{FF2B5EF4-FFF2-40B4-BE49-F238E27FC236}">
                <a16:creationId xmlns:a16="http://schemas.microsoft.com/office/drawing/2014/main" id="{E04A0E64-64A7-64EE-FB2C-566C104C09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40" t="16872" b="77677"/>
          <a:stretch/>
        </p:blipFill>
        <p:spPr>
          <a:xfrm flipH="1">
            <a:off x="-1" y="-1"/>
            <a:ext cx="9144000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0C01AB12-CD4A-CD97-08D3-B74C029DCF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40" t="16872" b="77677"/>
          <a:stretch/>
        </p:blipFill>
        <p:spPr>
          <a:xfrm rot="10800000" flipH="1">
            <a:off x="-1" y="4791075"/>
            <a:ext cx="9144000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D2F55D-64B9-8240-8420-C0A8E2749544}"/>
              </a:ext>
            </a:extLst>
          </p:cNvPr>
          <p:cNvSpPr/>
          <p:nvPr/>
        </p:nvSpPr>
        <p:spPr>
          <a:xfrm>
            <a:off x="-121034" y="-176213"/>
            <a:ext cx="9381992" cy="553502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94" name="Google Shape;294;p24"/>
          <p:cNvSpPr txBox="1"/>
          <p:nvPr/>
        </p:nvSpPr>
        <p:spPr>
          <a:xfrm>
            <a:off x="2096022" y="957508"/>
            <a:ext cx="539391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3000" b="1" dirty="0">
                <a:solidFill>
                  <a:srgbClr val="4A8CCE"/>
                </a:solidFill>
                <a:latin typeface="Montserrat"/>
                <a:sym typeface="Montserrat"/>
              </a:rPr>
              <a:t>Спасиб</a:t>
            </a:r>
            <a:r>
              <a:rPr lang="ru" sz="3000" b="1" u="none" strike="noStrike" cap="none" dirty="0">
                <a:solidFill>
                  <a:srgbClr val="4A8CCE"/>
                </a:solidFill>
                <a:latin typeface="Montserrat"/>
                <a:ea typeface="Montserrat"/>
                <a:cs typeface="Montserrat"/>
                <a:sym typeface="Montserrat"/>
              </a:rPr>
              <a:t>о за внимание!</a:t>
            </a:r>
            <a:endParaRPr sz="3000" b="1" u="none" strike="noStrike" cap="none" dirty="0">
              <a:solidFill>
                <a:srgbClr val="4A8CC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018898-3A9F-1186-37D0-158DE869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030" y="1949769"/>
            <a:ext cx="2451864" cy="19771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659056" y="1442378"/>
            <a:ext cx="7825887" cy="3348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935"/>
              <a:buNone/>
            </a:pPr>
            <a:r>
              <a:rPr lang="ru" sz="16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Промышленной политики и планирования использования земель сельскохозяйственного назначения</a:t>
            </a:r>
            <a:endParaRPr sz="1600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457200" lvl="0" indent="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935"/>
              <a:buNone/>
            </a:pPr>
            <a:r>
              <a:rPr lang="ru" sz="16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Образования, здравоохранения, социального обслуживания, культуры, физической культуры, спорта, туризма, молодежной политики, межнациональных и межконфессиональных отношений</a:t>
            </a:r>
            <a:endParaRPr sz="1600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457200" lvl="0" indent="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935"/>
              <a:buNone/>
            </a:pPr>
            <a:r>
              <a:rPr lang="ru" sz="16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Транспорта (железнодорожного, водного, воздушного), автомобильных дорог регионального или межмуниципального значения</a:t>
            </a:r>
            <a:endParaRPr sz="1600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  <a:buSzPts val="935"/>
              <a:buNone/>
            </a:pPr>
            <a:endParaRPr sz="1600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065" y="3719432"/>
            <a:ext cx="339471" cy="3394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4"/>
          <p:cNvCxnSpPr/>
          <p:nvPr/>
        </p:nvCxnSpPr>
        <p:spPr>
          <a:xfrm>
            <a:off x="171721" y="61259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" name="Google Shape;73;p14"/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2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0" y="729286"/>
            <a:ext cx="8503919" cy="620744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ПОДГОТОВЛЕНЫ ПРОЕКТЫ ИЗМЕНЕНИЙ </a:t>
            </a:r>
            <a:r>
              <a:rPr lang="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ОБЛАСТЯХ</a:t>
            </a:r>
            <a:endParaRPr sz="1600" dirty="0">
              <a:latin typeface="Montserrat" panose="00000500000000000000" pitchFamily="2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9E7B2C-D2AD-034F-3DC4-A2EA0AC2D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21" y="74759"/>
            <a:ext cx="1809430" cy="436376"/>
          </a:xfrm>
          <a:prstGeom prst="rect">
            <a:avLst/>
          </a:prstGeom>
        </p:spPr>
      </p:pic>
      <p:sp>
        <p:nvSpPr>
          <p:cNvPr id="12" name="Google Shape;62;p14">
            <a:extLst>
              <a:ext uri="{FF2B5EF4-FFF2-40B4-BE49-F238E27FC236}">
                <a16:creationId xmlns:a16="http://schemas.microsoft.com/office/drawing/2014/main" id="{E2000495-E506-9BE9-3828-1B1E12209C12}"/>
              </a:ext>
            </a:extLst>
          </p:cNvPr>
          <p:cNvSpPr txBox="1"/>
          <p:nvPr/>
        </p:nvSpPr>
        <p:spPr>
          <a:xfrm>
            <a:off x="2827021" y="144526"/>
            <a:ext cx="621522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ПРОЕКТЫ ИЗМЕНЕНИЙ </a:t>
            </a:r>
            <a:b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СХЕМЫ ТЕРРИТОРИАЛЬНОГО ПЛАНИРОВАНИЯ</a:t>
            </a:r>
            <a: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ЛЕНИНГРАДСКОЙ ОБЛАСТИ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BC7802-3214-C512-69C2-4452A7F80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65" y="2647868"/>
            <a:ext cx="339470" cy="3394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71CA34-7434-E1D0-0339-DB96E0125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065" y="1875388"/>
            <a:ext cx="339470" cy="3394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E498E4A-D651-42FC-B525-5045C513DA2B}"/>
              </a:ext>
            </a:extLst>
          </p:cNvPr>
          <p:cNvSpPr/>
          <p:nvPr/>
        </p:nvSpPr>
        <p:spPr>
          <a:xfrm>
            <a:off x="413144" y="2166873"/>
            <a:ext cx="2286000" cy="2121695"/>
          </a:xfrm>
          <a:prstGeom prst="roundRect">
            <a:avLst>
              <a:gd name="adj" fmla="val 3542"/>
            </a:avLst>
          </a:prstGeom>
          <a:solidFill>
            <a:srgbClr val="619BD3"/>
          </a:solidFill>
          <a:ln>
            <a:noFill/>
          </a:ln>
          <a:effectLst>
            <a:outerShdw blurRad="5715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D1D32B3-6A6A-4444-8831-B779745401FD}"/>
              </a:ext>
            </a:extLst>
          </p:cNvPr>
          <p:cNvSpPr/>
          <p:nvPr/>
        </p:nvSpPr>
        <p:spPr>
          <a:xfrm>
            <a:off x="3428998" y="2166873"/>
            <a:ext cx="2286000" cy="2121695"/>
          </a:xfrm>
          <a:prstGeom prst="roundRect">
            <a:avLst>
              <a:gd name="adj" fmla="val 3542"/>
            </a:avLst>
          </a:prstGeom>
          <a:solidFill>
            <a:srgbClr val="619BD3"/>
          </a:solidFill>
          <a:ln>
            <a:noFill/>
          </a:ln>
          <a:effectLst>
            <a:outerShdw blurRad="5715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7DF8B35-3B17-4AC5-839C-C7E30491A2FE}"/>
              </a:ext>
            </a:extLst>
          </p:cNvPr>
          <p:cNvSpPr/>
          <p:nvPr/>
        </p:nvSpPr>
        <p:spPr>
          <a:xfrm>
            <a:off x="6444851" y="2166873"/>
            <a:ext cx="2286000" cy="2121695"/>
          </a:xfrm>
          <a:prstGeom prst="roundRect">
            <a:avLst>
              <a:gd name="adj" fmla="val 3542"/>
            </a:avLst>
          </a:prstGeom>
          <a:solidFill>
            <a:srgbClr val="619BD3"/>
          </a:solidFill>
          <a:ln>
            <a:noFill/>
          </a:ln>
          <a:effectLst>
            <a:outerShdw blurRad="5715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96595C6-68CE-4CDD-AFC5-6CD5D6679538}"/>
              </a:ext>
            </a:extLst>
          </p:cNvPr>
          <p:cNvSpPr txBox="1"/>
          <p:nvPr/>
        </p:nvSpPr>
        <p:spPr>
          <a:xfrm>
            <a:off x="670446" y="2962700"/>
            <a:ext cx="177139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1100" kern="1200" spc="83" dirty="0">
                <a:solidFill>
                  <a:schemeClr val="bg1"/>
                </a:solidFill>
                <a:latin typeface="Montserrat" panose="00000500000000000000" pitchFamily="2" charset="-52"/>
              </a:rPr>
              <a:t>утверждён постановлением Правительства Ленинградской области </a:t>
            </a:r>
          </a:p>
          <a:p>
            <a:pPr defTabSz="685800">
              <a:buClrTx/>
              <a:defRPr/>
            </a:pPr>
            <a:r>
              <a:rPr lang="ru-RU" sz="1100" kern="1200" spc="83" dirty="0">
                <a:solidFill>
                  <a:schemeClr val="bg1"/>
                </a:solidFill>
                <a:latin typeface="Montserrat" panose="00000500000000000000" pitchFamily="2" charset="-52"/>
              </a:rPr>
              <a:t>от 26.10.2012 № 332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9D6A6C-22C5-4E73-A2C3-B2B606DFE5B9}"/>
              </a:ext>
            </a:extLst>
          </p:cNvPr>
          <p:cNvSpPr txBox="1"/>
          <p:nvPr/>
        </p:nvSpPr>
        <p:spPr>
          <a:xfrm>
            <a:off x="3667218" y="2318637"/>
            <a:ext cx="180955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buClrTx/>
              <a:defRPr/>
            </a:pPr>
            <a:r>
              <a:rPr lang="ru-RU" sz="1100" kern="1200" spc="83" dirty="0">
                <a:solidFill>
                  <a:schemeClr val="bg1"/>
                </a:solidFill>
                <a:latin typeface="Montserrat" panose="00000500000000000000" pitchFamily="2" charset="-52"/>
              </a:rPr>
              <a:t>Содержание</a:t>
            </a:r>
            <a:r>
              <a:rPr lang="ru-RU" sz="1100" u="sng" kern="1200" spc="83" dirty="0">
                <a:solidFill>
                  <a:schemeClr val="bg1"/>
                </a:solidFill>
                <a:latin typeface="Montserrat" panose="00000500000000000000" pitchFamily="2" charset="-52"/>
              </a:rPr>
              <a:t> предложения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86BEF0-91C4-427B-9B73-6169B8A7E6A1}"/>
              </a:ext>
            </a:extLst>
          </p:cNvPr>
          <p:cNvSpPr txBox="1"/>
          <p:nvPr/>
        </p:nvSpPr>
        <p:spPr>
          <a:xfrm>
            <a:off x="3616686" y="2824619"/>
            <a:ext cx="191061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buClrTx/>
              <a:defRPr sz="1100" kern="1200" spc="83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dirty="0"/>
              <a:t>- суть и обоснование предложения, </a:t>
            </a:r>
          </a:p>
          <a:p>
            <a:pPr algn="l">
              <a:spcBef>
                <a:spcPts val="600"/>
              </a:spcBef>
            </a:pPr>
            <a:r>
              <a:rPr lang="ru-RU" dirty="0"/>
              <a:t>- обосновывающие материалы, в том числе схемы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939B1F0-C056-4D8E-8FFC-905037875E65}"/>
              </a:ext>
            </a:extLst>
          </p:cNvPr>
          <p:cNvGrpSpPr/>
          <p:nvPr/>
        </p:nvGrpSpPr>
        <p:grpSpPr>
          <a:xfrm>
            <a:off x="1299286" y="4060736"/>
            <a:ext cx="513713" cy="123188"/>
            <a:chOff x="1417253" y="5792896"/>
            <a:chExt cx="684950" cy="164250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E3049E2-651B-4CB1-AC1E-BC12CF38E83B}"/>
                </a:ext>
              </a:extLst>
            </p:cNvPr>
            <p:cNvSpPr/>
            <p:nvPr/>
          </p:nvSpPr>
          <p:spPr>
            <a:xfrm>
              <a:off x="1417253" y="5792896"/>
              <a:ext cx="164250" cy="1642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0C2DCAF2-EA78-4188-9C27-346238AC0373}"/>
                </a:ext>
              </a:extLst>
            </p:cNvPr>
            <p:cNvSpPr/>
            <p:nvPr/>
          </p:nvSpPr>
          <p:spPr>
            <a:xfrm>
              <a:off x="1677603" y="5792896"/>
              <a:ext cx="164250" cy="16425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B694191C-1F4A-4E4D-98C5-29D904BA2864}"/>
                </a:ext>
              </a:extLst>
            </p:cNvPr>
            <p:cNvSpPr/>
            <p:nvPr/>
          </p:nvSpPr>
          <p:spPr>
            <a:xfrm>
              <a:off x="1937953" y="5792896"/>
              <a:ext cx="164250" cy="16425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B2F78C9E-8B20-40F4-A615-974256AA74D5}"/>
              </a:ext>
            </a:extLst>
          </p:cNvPr>
          <p:cNvGrpSpPr/>
          <p:nvPr/>
        </p:nvGrpSpPr>
        <p:grpSpPr>
          <a:xfrm>
            <a:off x="4315138" y="4060736"/>
            <a:ext cx="513713" cy="123188"/>
            <a:chOff x="1417253" y="5792896"/>
            <a:chExt cx="684950" cy="164250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415136C3-7AFA-4CF8-B04F-98904D977D67}"/>
                </a:ext>
              </a:extLst>
            </p:cNvPr>
            <p:cNvSpPr/>
            <p:nvPr/>
          </p:nvSpPr>
          <p:spPr>
            <a:xfrm>
              <a:off x="1417253" y="5792896"/>
              <a:ext cx="164250" cy="1642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08D0669B-A28F-415D-8008-97213EA62C42}"/>
                </a:ext>
              </a:extLst>
            </p:cNvPr>
            <p:cNvSpPr/>
            <p:nvPr/>
          </p:nvSpPr>
          <p:spPr>
            <a:xfrm>
              <a:off x="1677603" y="5792896"/>
              <a:ext cx="164250" cy="1642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A650FBBC-7FE8-4FDC-A742-6916C5CBC41D}"/>
                </a:ext>
              </a:extLst>
            </p:cNvPr>
            <p:cNvSpPr/>
            <p:nvPr/>
          </p:nvSpPr>
          <p:spPr>
            <a:xfrm>
              <a:off x="1937953" y="5792896"/>
              <a:ext cx="164250" cy="16425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EE4175F7-A11F-41B0-8DCE-F2C135752BD1}"/>
              </a:ext>
            </a:extLst>
          </p:cNvPr>
          <p:cNvGrpSpPr/>
          <p:nvPr/>
        </p:nvGrpSpPr>
        <p:grpSpPr>
          <a:xfrm>
            <a:off x="7330993" y="4060736"/>
            <a:ext cx="513713" cy="123188"/>
            <a:chOff x="1417253" y="5792896"/>
            <a:chExt cx="684950" cy="164250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1CED3A99-7822-46E5-AB49-14CF062F305D}"/>
                </a:ext>
              </a:extLst>
            </p:cNvPr>
            <p:cNvSpPr/>
            <p:nvPr/>
          </p:nvSpPr>
          <p:spPr>
            <a:xfrm>
              <a:off x="1417253" y="5792896"/>
              <a:ext cx="164250" cy="1642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83928823-9519-4282-9B4C-D97DBF407102}"/>
                </a:ext>
              </a:extLst>
            </p:cNvPr>
            <p:cNvSpPr/>
            <p:nvPr/>
          </p:nvSpPr>
          <p:spPr>
            <a:xfrm>
              <a:off x="1677603" y="5792896"/>
              <a:ext cx="164250" cy="1642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8091E84E-C999-4005-A33D-429D391BEE4D}"/>
                </a:ext>
              </a:extLst>
            </p:cNvPr>
            <p:cNvSpPr/>
            <p:nvPr/>
          </p:nvSpPr>
          <p:spPr>
            <a:xfrm>
              <a:off x="1937953" y="5792896"/>
              <a:ext cx="164250" cy="1642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ru-RU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8" name="Google Shape;62;p14">
            <a:extLst>
              <a:ext uri="{FF2B5EF4-FFF2-40B4-BE49-F238E27FC236}">
                <a16:creationId xmlns:a16="http://schemas.microsoft.com/office/drawing/2014/main" id="{B72F85BE-351D-F4E9-4BF8-AB47D7B0B5EC}"/>
              </a:ext>
            </a:extLst>
          </p:cNvPr>
          <p:cNvSpPr txBox="1"/>
          <p:nvPr/>
        </p:nvSpPr>
        <p:spPr>
          <a:xfrm>
            <a:off x="2827021" y="144526"/>
            <a:ext cx="621522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ПРОЕКТЫ ИЗМЕНЕНИЙ </a:t>
            </a:r>
            <a:b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СХЕМУ ТЕРРИТОРИАЛЬНОГО ПЛАНИРОВАНИЯ</a:t>
            </a:r>
            <a: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ЛЕНИНГРАДСКОЙ ОБЛАСТИ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8B7E94-0E7D-7251-57BC-6EDD9B371DCF}"/>
              </a:ext>
            </a:extLst>
          </p:cNvPr>
          <p:cNvSpPr txBox="1"/>
          <p:nvPr/>
        </p:nvSpPr>
        <p:spPr>
          <a:xfrm>
            <a:off x="517978" y="913494"/>
            <a:ext cx="810803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8">
              <a:buClrTx/>
              <a:defRPr/>
            </a:pP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Направление предложений о внесении изменений </a:t>
            </a:r>
            <a:br>
              <a:rPr lang="en-US" sz="20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в схемы территориального планирования </a:t>
            </a:r>
            <a:br>
              <a:rPr lang="en-US" sz="2000" dirty="0">
                <a:solidFill>
                  <a:schemeClr val="tx1"/>
                </a:solidFill>
                <a:latin typeface="Montserrat" panose="00000500000000000000" pitchFamily="2" charset="-52"/>
              </a:rPr>
            </a:br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Ленинградской области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9FBA1B-B40F-6E91-B74A-0997D9270059}"/>
              </a:ext>
            </a:extLst>
          </p:cNvPr>
          <p:cNvSpPr txBox="1"/>
          <p:nvPr/>
        </p:nvSpPr>
        <p:spPr>
          <a:xfrm>
            <a:off x="6744668" y="2312790"/>
            <a:ext cx="180955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buClrTx/>
              <a:defRPr sz="1100" kern="1200" spc="83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Принятие решения </a:t>
            </a:r>
            <a:br>
              <a:rPr lang="ru-RU" dirty="0"/>
            </a:br>
            <a:r>
              <a:rPr lang="ru-RU" u="sng" dirty="0"/>
              <a:t>по предложению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1E60C6-71D2-BE78-DD63-EF84020DD539}"/>
              </a:ext>
            </a:extLst>
          </p:cNvPr>
          <p:cNvSpPr txBox="1"/>
          <p:nvPr/>
        </p:nvSpPr>
        <p:spPr>
          <a:xfrm>
            <a:off x="6592207" y="2795547"/>
            <a:ext cx="1991287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defTabSz="685800">
              <a:buClrTx/>
              <a:buFont typeface="Arial"/>
              <a:buChar char="-"/>
              <a:defRPr/>
            </a:pPr>
            <a:r>
              <a:rPr lang="ru-RU" sz="1100" kern="1200" spc="83" dirty="0">
                <a:solidFill>
                  <a:schemeClr val="bg1"/>
                </a:solidFill>
                <a:latin typeface="Montserrat" panose="00000500000000000000" pitchFamily="2" charset="-52"/>
              </a:rPr>
              <a:t>учёт мнения отраслевого ОИВ ЛО</a:t>
            </a:r>
          </a:p>
          <a:p>
            <a:pPr marL="171450" indent="-171450" defTabSz="685800">
              <a:spcBef>
                <a:spcPts val="600"/>
              </a:spcBef>
              <a:buClrTx/>
              <a:buFont typeface="Arial"/>
              <a:buChar char="-"/>
              <a:defRPr/>
            </a:pPr>
            <a:r>
              <a:rPr lang="ru-RU" sz="1100" kern="1200" spc="83" dirty="0">
                <a:solidFill>
                  <a:schemeClr val="bg1"/>
                </a:solidFill>
                <a:latin typeface="Montserrat" panose="00000500000000000000" pitchFamily="2" charset="-52"/>
              </a:rPr>
              <a:t>принятие решения о целесообразности / нецелесообразности учёта предложения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DA0A6FB-263E-042E-96CE-7C085C6413BD}"/>
              </a:ext>
            </a:extLst>
          </p:cNvPr>
          <p:cNvSpPr txBox="1"/>
          <p:nvPr/>
        </p:nvSpPr>
        <p:spPr>
          <a:xfrm>
            <a:off x="502500" y="2180050"/>
            <a:ext cx="21072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ru-RU" sz="1100" kern="1200" spc="83" dirty="0">
                <a:solidFill>
                  <a:schemeClr val="bg1"/>
                </a:solidFill>
                <a:latin typeface="Montserrat" panose="00000500000000000000" pitchFamily="2" charset="-52"/>
              </a:rPr>
              <a:t>Порядок рассмотрения предложений </a:t>
            </a:r>
            <a:r>
              <a:rPr lang="ru-RU" sz="1100" u="sng" kern="1200" spc="83" dirty="0">
                <a:solidFill>
                  <a:schemeClr val="bg1"/>
                </a:solidFill>
                <a:latin typeface="Montserrat" panose="00000500000000000000" pitchFamily="2" charset="-52"/>
              </a:rPr>
              <a:t>заинтересованных лиц </a:t>
            </a:r>
          </a:p>
        </p:txBody>
      </p:sp>
      <p:cxnSp>
        <p:nvCxnSpPr>
          <p:cNvPr id="27" name="Google Shape;71;p14">
            <a:extLst>
              <a:ext uri="{FF2B5EF4-FFF2-40B4-BE49-F238E27FC236}">
                <a16:creationId xmlns:a16="http://schemas.microsoft.com/office/drawing/2014/main" id="{82C651C6-E252-7F78-272D-0AE9BDED5EF4}"/>
              </a:ext>
            </a:extLst>
          </p:cNvPr>
          <p:cNvCxnSpPr/>
          <p:nvPr/>
        </p:nvCxnSpPr>
        <p:spPr>
          <a:xfrm>
            <a:off x="171721" y="61259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E08DC7-7CCB-F466-6816-56ACEC44D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21" y="74759"/>
            <a:ext cx="1809430" cy="436376"/>
          </a:xfrm>
          <a:prstGeom prst="rect">
            <a:avLst/>
          </a:prstGeom>
        </p:spPr>
      </p:pic>
      <p:sp>
        <p:nvSpPr>
          <p:cNvPr id="30" name="Google Shape;73;p14">
            <a:extLst>
              <a:ext uri="{FF2B5EF4-FFF2-40B4-BE49-F238E27FC236}">
                <a16:creationId xmlns:a16="http://schemas.microsoft.com/office/drawing/2014/main" id="{81E8AEBA-0AC8-A593-05C3-63D37B050E58}"/>
              </a:ext>
            </a:extLst>
          </p:cNvPr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3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74363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64;p14">
            <a:extLst>
              <a:ext uri="{FF2B5EF4-FFF2-40B4-BE49-F238E27FC236}">
                <a16:creationId xmlns:a16="http://schemas.microsoft.com/office/drawing/2014/main" id="{86C04DE5-CDBC-F6CD-24BD-811A0730DD79}"/>
              </a:ext>
            </a:extLst>
          </p:cNvPr>
          <p:cNvSpPr txBox="1">
            <a:spLocks/>
          </p:cNvSpPr>
          <p:nvPr/>
        </p:nvSpPr>
        <p:spPr>
          <a:xfrm>
            <a:off x="-2" y="1452887"/>
            <a:ext cx="914400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589338" lvl="0" indent="0" algn="ctr" rtl="0">
              <a:lnSpc>
                <a:spcPct val="100000"/>
              </a:lnSpc>
              <a:spcAft>
                <a:spcPts val="0"/>
              </a:spcAft>
              <a:buSzPts val="935"/>
              <a:buNone/>
            </a:pPr>
            <a:r>
              <a:rPr lang="ru-RU" sz="1600" u="sng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Применительно к территориям</a:t>
            </a:r>
            <a:r>
              <a:rPr lang="ru-RU" sz="16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:</a:t>
            </a:r>
          </a:p>
        </p:txBody>
      </p:sp>
      <p:sp>
        <p:nvSpPr>
          <p:cNvPr id="26" name="Google Shape;64;p14">
            <a:extLst>
              <a:ext uri="{FF2B5EF4-FFF2-40B4-BE49-F238E27FC236}">
                <a16:creationId xmlns:a16="http://schemas.microsoft.com/office/drawing/2014/main" id="{FEBC5715-E6E3-00CB-3A46-E481EEE4D717}"/>
              </a:ext>
            </a:extLst>
          </p:cNvPr>
          <p:cNvSpPr txBox="1">
            <a:spLocks/>
          </p:cNvSpPr>
          <p:nvPr/>
        </p:nvSpPr>
        <p:spPr>
          <a:xfrm>
            <a:off x="4207165" y="2086512"/>
            <a:ext cx="4564862" cy="135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SzPts val="935"/>
              <a:buFont typeface="Wingdings" panose="05000000000000000000" pitchFamily="2" charset="2"/>
              <a:buChar char="ü"/>
            </a:pPr>
            <a:r>
              <a:rPr lang="ru-RU" sz="1400" dirty="0" err="1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Вындиноостровского</a:t>
            </a: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 сельского поселения Волховского муниципального района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SzPts val="935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Любанского городского поселения Тосненского муниципального района </a:t>
            </a:r>
          </a:p>
          <a:p>
            <a:pPr marL="0" indent="0" algn="ctr">
              <a:lnSpc>
                <a:spcPct val="100000"/>
              </a:lnSpc>
              <a:buSzPts val="935"/>
              <a:buFont typeface="Arial"/>
              <a:buNone/>
            </a:pPr>
            <a:endParaRPr lang="ru-RU" sz="1400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64;p14">
            <a:extLst>
              <a:ext uri="{FF2B5EF4-FFF2-40B4-BE49-F238E27FC236}">
                <a16:creationId xmlns:a16="http://schemas.microsoft.com/office/drawing/2014/main" id="{75738524-07DA-1BB8-AF0A-C7AD887695AF}"/>
              </a:ext>
            </a:extLst>
          </p:cNvPr>
          <p:cNvSpPr txBox="1">
            <a:spLocks/>
          </p:cNvSpPr>
          <p:nvPr/>
        </p:nvSpPr>
        <p:spPr>
          <a:xfrm>
            <a:off x="4207165" y="3570674"/>
            <a:ext cx="4682501" cy="54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00000"/>
              </a:lnSpc>
              <a:buSzPts val="935"/>
              <a:buFont typeface="Wingdings" panose="05000000000000000000" pitchFamily="2" charset="2"/>
              <a:buChar char="ü"/>
            </a:pPr>
            <a:r>
              <a:rPr lang="ru-RU" sz="1400" dirty="0" err="1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Веревского</a:t>
            </a: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 сельского поселения </a:t>
            </a:r>
            <a:b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</a:b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Гатчинского муниципального района </a:t>
            </a:r>
            <a:b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</a:br>
            <a:endParaRPr lang="ru-RU" sz="1400" dirty="0">
              <a:solidFill>
                <a:schemeClr val="accent2"/>
              </a:solidFill>
              <a:latin typeface="Montserrat" panose="00000500000000000000" pitchFamily="2" charset="-52"/>
              <a:sym typeface="Montserrat"/>
            </a:endParaRPr>
          </a:p>
        </p:txBody>
      </p:sp>
      <p:sp>
        <p:nvSpPr>
          <p:cNvPr id="40" name="Google Shape;64;p14">
            <a:extLst>
              <a:ext uri="{FF2B5EF4-FFF2-40B4-BE49-F238E27FC236}">
                <a16:creationId xmlns:a16="http://schemas.microsoft.com/office/drawing/2014/main" id="{EAA22782-ECF2-89AA-7B11-CD1C46F7894B}"/>
              </a:ext>
            </a:extLst>
          </p:cNvPr>
          <p:cNvSpPr txBox="1">
            <a:spLocks/>
          </p:cNvSpPr>
          <p:nvPr/>
        </p:nvSpPr>
        <p:spPr>
          <a:xfrm>
            <a:off x="1744625" y="3570674"/>
            <a:ext cx="2490967" cy="107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SzPts val="935"/>
              <a:buFont typeface="Arial"/>
              <a:buNone/>
            </a:pPr>
            <a:r>
              <a:rPr lang="ru-RU" sz="1400" dirty="0">
                <a:solidFill>
                  <a:srgbClr val="234577"/>
                </a:solidFill>
                <a:latin typeface="Montserrat" panose="00000500000000000000" pitchFamily="2" charset="-52"/>
                <a:sym typeface="Montserrat"/>
              </a:rPr>
              <a:t>Исключение </a:t>
            </a:r>
          </a:p>
          <a:p>
            <a:pPr marL="0" indent="0" algn="ctr">
              <a:lnSpc>
                <a:spcPct val="100000"/>
              </a:lnSpc>
              <a:buSzPts val="935"/>
              <a:buFont typeface="Arial"/>
              <a:buNone/>
            </a:pPr>
            <a:r>
              <a:rPr lang="ru-RU" sz="1400" dirty="0">
                <a:solidFill>
                  <a:srgbClr val="234577"/>
                </a:solidFill>
                <a:latin typeface="Montserrat" panose="00000500000000000000" pitchFamily="2" charset="-52"/>
                <a:sym typeface="Montserrat"/>
              </a:rPr>
              <a:t>ранее планируемого </a:t>
            </a:r>
            <a:r>
              <a:rPr lang="ru-RU" sz="1400" dirty="0">
                <a:solidFill>
                  <a:srgbClr val="234577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индустриального парка  </a:t>
            </a:r>
            <a:br>
              <a:rPr lang="ru-RU" sz="1400" dirty="0">
                <a:solidFill>
                  <a:srgbClr val="234577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400" dirty="0">
                <a:solidFill>
                  <a:srgbClr val="234577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«</a:t>
            </a:r>
            <a:r>
              <a:rPr lang="ru-RU" sz="1400" dirty="0" err="1">
                <a:solidFill>
                  <a:srgbClr val="234577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Дони</a:t>
            </a:r>
            <a:r>
              <a:rPr lang="ru-RU" sz="1400" dirty="0">
                <a:solidFill>
                  <a:srgbClr val="234577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-Верево»</a:t>
            </a:r>
          </a:p>
        </p:txBody>
      </p:sp>
      <p:sp>
        <p:nvSpPr>
          <p:cNvPr id="41" name="Google Shape;64;p14">
            <a:extLst>
              <a:ext uri="{FF2B5EF4-FFF2-40B4-BE49-F238E27FC236}">
                <a16:creationId xmlns:a16="http://schemas.microsoft.com/office/drawing/2014/main" id="{10DD90CD-E0F4-3E00-FF5D-97E0B8227FF3}"/>
              </a:ext>
            </a:extLst>
          </p:cNvPr>
          <p:cNvSpPr txBox="1">
            <a:spLocks/>
          </p:cNvSpPr>
          <p:nvPr/>
        </p:nvSpPr>
        <p:spPr>
          <a:xfrm>
            <a:off x="1847161" y="2237966"/>
            <a:ext cx="2285893" cy="875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SzPts val="935"/>
              <a:buFont typeface="Arial"/>
              <a:buNone/>
            </a:pPr>
            <a:r>
              <a:rPr lang="ru-RU" sz="1400" dirty="0">
                <a:solidFill>
                  <a:srgbClr val="234577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Зоны преимущественно с/х использования</a:t>
            </a:r>
          </a:p>
        </p:txBody>
      </p:sp>
      <p:sp>
        <p:nvSpPr>
          <p:cNvPr id="44" name="Google Shape;62;p14">
            <a:extLst>
              <a:ext uri="{FF2B5EF4-FFF2-40B4-BE49-F238E27FC236}">
                <a16:creationId xmlns:a16="http://schemas.microsoft.com/office/drawing/2014/main" id="{DDDE3364-DF93-D91A-FC20-8457D61D6D7D}"/>
              </a:ext>
            </a:extLst>
          </p:cNvPr>
          <p:cNvSpPr txBox="1"/>
          <p:nvPr/>
        </p:nvSpPr>
        <p:spPr>
          <a:xfrm>
            <a:off x="2827021" y="144526"/>
            <a:ext cx="621522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 ИЗМЕНЕНИЙ </a:t>
            </a:r>
            <a:b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СХЕМУ ТЕРРИТОРИАЛЬНОГО ПЛАНИРОВАНИЯ</a:t>
            </a:r>
            <a: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ЛЕНИНГРАДСКОЙ ОБЛАСТИ</a:t>
            </a:r>
          </a:p>
        </p:txBody>
      </p:sp>
      <p:pic>
        <p:nvPicPr>
          <p:cNvPr id="14" name="Google Shape;202;p19">
            <a:extLst>
              <a:ext uri="{FF2B5EF4-FFF2-40B4-BE49-F238E27FC236}">
                <a16:creationId xmlns:a16="http://schemas.microsoft.com/office/drawing/2014/main" id="{8DCA7D81-BDD6-0DDB-76E6-51C229FC739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17944" t="22646" r="16937" b="22646"/>
          <a:stretch/>
        </p:blipFill>
        <p:spPr>
          <a:xfrm>
            <a:off x="8597824" y="876633"/>
            <a:ext cx="381139" cy="393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71;p14">
            <a:extLst>
              <a:ext uri="{FF2B5EF4-FFF2-40B4-BE49-F238E27FC236}">
                <a16:creationId xmlns:a16="http://schemas.microsoft.com/office/drawing/2014/main" id="{A487A225-06B5-559D-F5CF-E66D03B5081A}"/>
              </a:ext>
            </a:extLst>
          </p:cNvPr>
          <p:cNvCxnSpPr/>
          <p:nvPr/>
        </p:nvCxnSpPr>
        <p:spPr>
          <a:xfrm>
            <a:off x="171721" y="61259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DF4D3C-978C-9A42-101A-B8F9B7C79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21" y="74759"/>
            <a:ext cx="1809430" cy="436376"/>
          </a:xfrm>
          <a:prstGeom prst="rect">
            <a:avLst/>
          </a:prstGeom>
        </p:spPr>
      </p:pic>
      <p:sp>
        <p:nvSpPr>
          <p:cNvPr id="18" name="Google Shape;80;p14">
            <a:extLst>
              <a:ext uri="{FF2B5EF4-FFF2-40B4-BE49-F238E27FC236}">
                <a16:creationId xmlns:a16="http://schemas.microsoft.com/office/drawing/2014/main" id="{8353E7FC-88AA-8749-8534-6E07C2BC96FB}"/>
              </a:ext>
            </a:extLst>
          </p:cNvPr>
          <p:cNvSpPr/>
          <p:nvPr/>
        </p:nvSpPr>
        <p:spPr>
          <a:xfrm>
            <a:off x="0" y="717434"/>
            <a:ext cx="8503919" cy="712328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области промышленной политики и планирования использования </a:t>
            </a:r>
            <a:br>
              <a:rPr lang="en-US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земель сельскохозяйственного назначения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(</a:t>
            </a:r>
            <a:r>
              <a:rPr lang="ru-RU" sz="1600" b="1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1 этап</a:t>
            </a: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)</a:t>
            </a:r>
          </a:p>
        </p:txBody>
      </p:sp>
      <p:sp>
        <p:nvSpPr>
          <p:cNvPr id="19" name="Google Shape;73;p14">
            <a:extLst>
              <a:ext uri="{FF2B5EF4-FFF2-40B4-BE49-F238E27FC236}">
                <a16:creationId xmlns:a16="http://schemas.microsoft.com/office/drawing/2014/main" id="{E32DC2AE-E451-1637-9BE8-758750DBA663}"/>
              </a:ext>
            </a:extLst>
          </p:cNvPr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4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DCAAD9-BE6A-593B-FC83-3DAEA3C44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83" y="2130613"/>
            <a:ext cx="865632" cy="9997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B6D36-AE8F-8694-2E58-898FC8F62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119" y="3444947"/>
            <a:ext cx="1071560" cy="107073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91A88CA-5564-75B7-F634-C9C2D109DC8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85" y="3316602"/>
            <a:ext cx="1494598" cy="149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271A89-26AD-62F1-4417-7059D709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28" y="1473361"/>
            <a:ext cx="577329" cy="835456"/>
          </a:xfrm>
          <a:prstGeom prst="rect">
            <a:avLst/>
          </a:prstGeom>
        </p:spPr>
      </p:pic>
      <p:sp>
        <p:nvSpPr>
          <p:cNvPr id="34" name="Google Shape;80;p14">
            <a:extLst>
              <a:ext uri="{FF2B5EF4-FFF2-40B4-BE49-F238E27FC236}">
                <a16:creationId xmlns:a16="http://schemas.microsoft.com/office/drawing/2014/main" id="{82A53E67-525E-DC5A-D4B1-B10F0217AA65}"/>
              </a:ext>
            </a:extLst>
          </p:cNvPr>
          <p:cNvSpPr/>
          <p:nvPr/>
        </p:nvSpPr>
        <p:spPr>
          <a:xfrm>
            <a:off x="0" y="717434"/>
            <a:ext cx="8503919" cy="712328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области промышленной политики и планирования использования </a:t>
            </a:r>
            <a:br>
              <a:rPr lang="en-US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земель сельскохозяйственного назначения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(</a:t>
            </a:r>
            <a:r>
              <a:rPr lang="ru-RU" sz="1600" b="1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2 этап</a:t>
            </a: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)</a:t>
            </a:r>
          </a:p>
        </p:txBody>
      </p:sp>
      <p:sp>
        <p:nvSpPr>
          <p:cNvPr id="35" name="Google Shape;64;p14">
            <a:extLst>
              <a:ext uri="{FF2B5EF4-FFF2-40B4-BE49-F238E27FC236}">
                <a16:creationId xmlns:a16="http://schemas.microsoft.com/office/drawing/2014/main" id="{AC2C0089-D357-5306-BE9E-700AED713B80}"/>
              </a:ext>
            </a:extLst>
          </p:cNvPr>
          <p:cNvSpPr txBox="1">
            <a:spLocks/>
          </p:cNvSpPr>
          <p:nvPr/>
        </p:nvSpPr>
        <p:spPr>
          <a:xfrm>
            <a:off x="1879074" y="1561228"/>
            <a:ext cx="5385850" cy="71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SzPts val="935"/>
              <a:buNone/>
            </a:pP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sym typeface="Montserrat"/>
              </a:rPr>
              <a:t>Зоны преимущественно сельскохозяйственного использования  </a:t>
            </a:r>
          </a:p>
          <a:p>
            <a:pPr marL="0" indent="0" algn="ctr">
              <a:lnSpc>
                <a:spcPct val="100000"/>
              </a:lnSpc>
              <a:buSzPts val="935"/>
              <a:buFont typeface="Arial"/>
              <a:buNone/>
            </a:pPr>
            <a:endParaRPr lang="ru-RU" dirty="0">
              <a:solidFill>
                <a:srgbClr val="295E93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64;p14">
            <a:extLst>
              <a:ext uri="{FF2B5EF4-FFF2-40B4-BE49-F238E27FC236}">
                <a16:creationId xmlns:a16="http://schemas.microsoft.com/office/drawing/2014/main" id="{29A30D26-8C7B-F5A6-D703-9D4123A45CFD}"/>
              </a:ext>
            </a:extLst>
          </p:cNvPr>
          <p:cNvSpPr txBox="1">
            <a:spLocks/>
          </p:cNvSpPr>
          <p:nvPr/>
        </p:nvSpPr>
        <p:spPr>
          <a:xfrm>
            <a:off x="708367" y="2308817"/>
            <a:ext cx="7727264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Aft>
                <a:spcPts val="0"/>
              </a:spcAft>
              <a:buSzPts val="935"/>
              <a:buNone/>
            </a:pPr>
            <a:r>
              <a:rPr lang="ru-RU" sz="1400" u="sng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Основное назначение</a:t>
            </a:r>
          </a:p>
        </p:txBody>
      </p:sp>
      <p:sp>
        <p:nvSpPr>
          <p:cNvPr id="54" name="Google Shape;64;p14">
            <a:extLst>
              <a:ext uri="{FF2B5EF4-FFF2-40B4-BE49-F238E27FC236}">
                <a16:creationId xmlns:a16="http://schemas.microsoft.com/office/drawing/2014/main" id="{089DA2A1-8955-ABE9-FB01-B9855FBEE08F}"/>
              </a:ext>
            </a:extLst>
          </p:cNvPr>
          <p:cNvSpPr txBox="1">
            <a:spLocks/>
          </p:cNvSpPr>
          <p:nvPr/>
        </p:nvSpPr>
        <p:spPr>
          <a:xfrm>
            <a:off x="418678" y="2571750"/>
            <a:ext cx="8247340" cy="2291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lvl="0" indent="-1714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35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рациональное использование земель сельскохозяйственного назначения</a:t>
            </a:r>
          </a:p>
          <a:p>
            <a:pPr marL="171450" lvl="0" indent="-1714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35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повышение </a:t>
            </a:r>
            <a:r>
              <a:rPr lang="ru-RU" sz="1400" dirty="0" err="1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биопродуктивности</a:t>
            </a: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сельскохозяйственных земель, </a:t>
            </a:r>
          </a:p>
          <a:p>
            <a:pPr marL="171450" lvl="0" indent="-1714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35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обеспечение ведения интенсивного и конкурентоспособного агропромышленного производства, </a:t>
            </a:r>
          </a:p>
          <a:p>
            <a:pPr marL="171450" lvl="0" indent="-1714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35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формирование специализированных зон производства отдельных видов сельскохозяйственной продукции, </a:t>
            </a:r>
          </a:p>
          <a:p>
            <a:pPr marL="171450" lvl="0" indent="-1714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35"/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реализация крупных сельскохозяйственных проектов, повышение конкурентоспособности региональной сельскохозяйственной продукции и др.</a:t>
            </a:r>
          </a:p>
          <a:p>
            <a:pPr marL="171450" lvl="0" indent="-171450" rtl="0">
              <a:lnSpc>
                <a:spcPct val="100000"/>
              </a:lnSpc>
              <a:spcAft>
                <a:spcPts val="0"/>
              </a:spcAft>
              <a:buSzPts val="935"/>
              <a:buFont typeface="Wingdings" panose="05000000000000000000" pitchFamily="2" charset="2"/>
              <a:buChar char="ü"/>
            </a:pPr>
            <a:endParaRPr lang="ru-RU" sz="1400" dirty="0">
              <a:solidFill>
                <a:schemeClr val="accent2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62;p14">
            <a:extLst>
              <a:ext uri="{FF2B5EF4-FFF2-40B4-BE49-F238E27FC236}">
                <a16:creationId xmlns:a16="http://schemas.microsoft.com/office/drawing/2014/main" id="{5D08CAC1-86B1-D794-360B-CD468BC4A667}"/>
              </a:ext>
            </a:extLst>
          </p:cNvPr>
          <p:cNvSpPr txBox="1"/>
          <p:nvPr/>
        </p:nvSpPr>
        <p:spPr>
          <a:xfrm>
            <a:off x="2827021" y="144526"/>
            <a:ext cx="621522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 ИЗМЕНЕНИЙ </a:t>
            </a:r>
            <a:b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СХЕМУ ТЕРРИТОРИАЛЬНОГО ПЛАНИРОВАНИЯ</a:t>
            </a:r>
            <a: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ЛЕНИНГРАДСКОЙ ОБЛАСТИ</a:t>
            </a:r>
          </a:p>
        </p:txBody>
      </p:sp>
      <p:cxnSp>
        <p:nvCxnSpPr>
          <p:cNvPr id="12" name="Google Shape;71;p14">
            <a:extLst>
              <a:ext uri="{FF2B5EF4-FFF2-40B4-BE49-F238E27FC236}">
                <a16:creationId xmlns:a16="http://schemas.microsoft.com/office/drawing/2014/main" id="{D7374EC7-F885-B926-CD9F-AED6047CB69F}"/>
              </a:ext>
            </a:extLst>
          </p:cNvPr>
          <p:cNvCxnSpPr/>
          <p:nvPr/>
        </p:nvCxnSpPr>
        <p:spPr>
          <a:xfrm>
            <a:off x="171721" y="61259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0D1E66-48FA-45B2-E674-6BCFD3675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21" y="74759"/>
            <a:ext cx="1809430" cy="436376"/>
          </a:xfrm>
          <a:prstGeom prst="rect">
            <a:avLst/>
          </a:prstGeom>
        </p:spPr>
      </p:pic>
      <p:sp>
        <p:nvSpPr>
          <p:cNvPr id="15" name="Google Shape;73;p14">
            <a:extLst>
              <a:ext uri="{FF2B5EF4-FFF2-40B4-BE49-F238E27FC236}">
                <a16:creationId xmlns:a16="http://schemas.microsoft.com/office/drawing/2014/main" id="{090057AC-0C9B-14BD-A629-18150D7AB685}"/>
              </a:ext>
            </a:extLst>
          </p:cNvPr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5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BDD1F9-9CA8-8FC8-0362-C24F4B791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259" y="1616594"/>
            <a:ext cx="716413" cy="5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6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64;p14">
            <a:extLst>
              <a:ext uri="{FF2B5EF4-FFF2-40B4-BE49-F238E27FC236}">
                <a16:creationId xmlns:a16="http://schemas.microsoft.com/office/drawing/2014/main" id="{FEBC5715-E6E3-00CB-3A46-E481EEE4D717}"/>
              </a:ext>
            </a:extLst>
          </p:cNvPr>
          <p:cNvSpPr txBox="1">
            <a:spLocks/>
          </p:cNvSpPr>
          <p:nvPr/>
        </p:nvSpPr>
        <p:spPr>
          <a:xfrm>
            <a:off x="1323568" y="1842857"/>
            <a:ext cx="7489383" cy="313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90488">
              <a:lnSpc>
                <a:spcPct val="100000"/>
              </a:lnSpc>
              <a:buSzPts val="935"/>
              <a:buNone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города Приморск Выборгского муниципального района</a:t>
            </a:r>
          </a:p>
          <a:p>
            <a:pPr marL="0" indent="90488">
              <a:lnSpc>
                <a:spcPct val="100000"/>
              </a:lnSpc>
              <a:spcBef>
                <a:spcPts val="2400"/>
              </a:spcBef>
              <a:buSzPts val="935"/>
              <a:buNone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города Кингисепп Кингисеппского муниципального района </a:t>
            </a:r>
          </a:p>
          <a:p>
            <a:pPr marL="0" indent="90488">
              <a:lnSpc>
                <a:spcPct val="100000"/>
              </a:lnSpc>
              <a:spcBef>
                <a:spcPts val="2400"/>
              </a:spcBef>
              <a:buSzPts val="935"/>
              <a:buNone/>
            </a:pPr>
            <a:r>
              <a:rPr lang="ru-RU" sz="1400" dirty="0" err="1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Веревского</a:t>
            </a: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 сельского поселения Гатчинского муниципального района</a:t>
            </a:r>
          </a:p>
          <a:p>
            <a:pPr marL="0" indent="90488">
              <a:lnSpc>
                <a:spcPct val="100000"/>
              </a:lnSpc>
              <a:spcBef>
                <a:spcPts val="2400"/>
              </a:spcBef>
              <a:buSzPts val="935"/>
              <a:buNone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территории планируемого размещения туристско-рекреационных зон регионального значения в целях </a:t>
            </a:r>
          </a:p>
          <a:p>
            <a:pPr marL="92075" indent="268288" algn="just">
              <a:lnSpc>
                <a:spcPct val="100000"/>
              </a:lnSpc>
              <a:spcBef>
                <a:spcPts val="600"/>
              </a:spcBef>
              <a:buSzPts val="935"/>
              <a:buFontTx/>
              <a:buChar char="-"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создания многофункционального комплекса для обеспечения доставки паломников и грузов на остров Валаам</a:t>
            </a:r>
          </a:p>
          <a:p>
            <a:pPr marL="92075" indent="268288" algn="just">
              <a:lnSpc>
                <a:spcPct val="100000"/>
              </a:lnSpc>
              <a:spcBef>
                <a:spcPts val="600"/>
              </a:spcBef>
              <a:buSzPts val="935"/>
              <a:buFontTx/>
              <a:buChar char="-"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увековечения памяти граждан Советского Союза, погибших </a:t>
            </a:r>
            <a:b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</a:b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в годы Великой Отечественной войны</a:t>
            </a:r>
          </a:p>
        </p:txBody>
      </p:sp>
      <p:sp>
        <p:nvSpPr>
          <p:cNvPr id="44" name="Google Shape;62;p14">
            <a:extLst>
              <a:ext uri="{FF2B5EF4-FFF2-40B4-BE49-F238E27FC236}">
                <a16:creationId xmlns:a16="http://schemas.microsoft.com/office/drawing/2014/main" id="{DDDE3364-DF93-D91A-FC20-8457D61D6D7D}"/>
              </a:ext>
            </a:extLst>
          </p:cNvPr>
          <p:cNvSpPr txBox="1"/>
          <p:nvPr/>
        </p:nvSpPr>
        <p:spPr>
          <a:xfrm>
            <a:off x="2827021" y="144526"/>
            <a:ext cx="621522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 ИЗМЕНЕНИЙ </a:t>
            </a:r>
            <a:b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СХЕМУ ТЕРРИТОРИАЛЬНОГО ПЛАНИРОВАНИЯ</a:t>
            </a:r>
            <a: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ЛЕНИНГРАДСКОЙ ОБЛАСТИ</a:t>
            </a:r>
          </a:p>
        </p:txBody>
      </p:sp>
      <p:sp>
        <p:nvSpPr>
          <p:cNvPr id="16" name="Google Shape;64;p14">
            <a:extLst>
              <a:ext uri="{FF2B5EF4-FFF2-40B4-BE49-F238E27FC236}">
                <a16:creationId xmlns:a16="http://schemas.microsoft.com/office/drawing/2014/main" id="{8E2314FF-0067-3707-8D71-247150946D1C}"/>
              </a:ext>
            </a:extLst>
          </p:cNvPr>
          <p:cNvSpPr txBox="1">
            <a:spLocks/>
          </p:cNvSpPr>
          <p:nvPr/>
        </p:nvSpPr>
        <p:spPr>
          <a:xfrm>
            <a:off x="1692038" y="1453789"/>
            <a:ext cx="5385850" cy="45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SzPts val="935"/>
              <a:buNone/>
            </a:pPr>
            <a:r>
              <a:rPr lang="ru-RU" sz="1600" u="sng" dirty="0">
                <a:solidFill>
                  <a:schemeClr val="tx1"/>
                </a:solidFill>
                <a:latin typeface="Montserrat" panose="00000500000000000000" pitchFamily="2" charset="-52"/>
                <a:sym typeface="Montserrat"/>
              </a:rPr>
              <a:t>Применительно к территориям:</a:t>
            </a:r>
            <a:endParaRPr lang="ru-RU" sz="1600" u="sng" dirty="0">
              <a:solidFill>
                <a:srgbClr val="295E93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80;p14">
            <a:extLst>
              <a:ext uri="{FF2B5EF4-FFF2-40B4-BE49-F238E27FC236}">
                <a16:creationId xmlns:a16="http://schemas.microsoft.com/office/drawing/2014/main" id="{2F5A633D-1965-C702-3169-03304AAFC385}"/>
              </a:ext>
            </a:extLst>
          </p:cNvPr>
          <p:cNvSpPr/>
          <p:nvPr/>
        </p:nvSpPr>
        <p:spPr>
          <a:xfrm>
            <a:off x="0" y="721626"/>
            <a:ext cx="8503919" cy="760809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области образования, здравоохранения, социального обслуживания, культуры, физической культуры, спорта, туризма, молодежной политики, межнациональных и межконфессиональных отношений (</a:t>
            </a:r>
            <a:r>
              <a:rPr lang="ru-RU" sz="1600" b="1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1 этап</a:t>
            </a: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E62682-08C4-F576-109A-3490E5044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98" y="1842857"/>
            <a:ext cx="360570" cy="4507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6072C46-6F82-DC77-3DFA-F3471103B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06" y="2421983"/>
            <a:ext cx="381906" cy="4640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9D0A95-5CCF-E2E6-1871-FB953D586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50" y="3014413"/>
            <a:ext cx="327064" cy="385525"/>
          </a:xfrm>
          <a:prstGeom prst="rect">
            <a:avLst/>
          </a:prstGeom>
        </p:spPr>
      </p:pic>
      <p:cxnSp>
        <p:nvCxnSpPr>
          <p:cNvPr id="13" name="Google Shape;71;p14">
            <a:extLst>
              <a:ext uri="{FF2B5EF4-FFF2-40B4-BE49-F238E27FC236}">
                <a16:creationId xmlns:a16="http://schemas.microsoft.com/office/drawing/2014/main" id="{A31348A2-B372-A316-E111-FD2694A5D472}"/>
              </a:ext>
            </a:extLst>
          </p:cNvPr>
          <p:cNvCxnSpPr/>
          <p:nvPr/>
        </p:nvCxnSpPr>
        <p:spPr>
          <a:xfrm>
            <a:off x="171721" y="61259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292138-346B-3F23-A936-2F3513DC3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21" y="74759"/>
            <a:ext cx="1809430" cy="436376"/>
          </a:xfrm>
          <a:prstGeom prst="rect">
            <a:avLst/>
          </a:prstGeom>
        </p:spPr>
      </p:pic>
      <p:sp>
        <p:nvSpPr>
          <p:cNvPr id="18" name="Google Shape;73;p14">
            <a:extLst>
              <a:ext uri="{FF2B5EF4-FFF2-40B4-BE49-F238E27FC236}">
                <a16:creationId xmlns:a16="http://schemas.microsoft.com/office/drawing/2014/main" id="{52D00EB1-1F1D-1A6D-0573-E7A72CCDDD05}"/>
              </a:ext>
            </a:extLst>
          </p:cNvPr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6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123E94-9B33-B3CD-D653-CE580144C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309" y="3684229"/>
            <a:ext cx="891451" cy="8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14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/>
          <p:nvPr/>
        </p:nvSpPr>
        <p:spPr>
          <a:xfrm>
            <a:off x="0" y="721626"/>
            <a:ext cx="8503919" cy="760809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области образования, здравоохранения, социального обслуживания, культуры, физической культуры, спорта, туризма, молодежной политики, межнациональных и межконфессиональных отношений (</a:t>
            </a:r>
            <a:r>
              <a:rPr lang="ru-RU" sz="1600" b="1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1 этап</a:t>
            </a: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7CB6C9-6532-88AD-88E6-382311CA5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" t="3905" r="2171" b="28754"/>
          <a:stretch/>
        </p:blipFill>
        <p:spPr>
          <a:xfrm>
            <a:off x="357709" y="1572304"/>
            <a:ext cx="3423195" cy="33967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A9C188-42B7-B58F-CB1C-21E1ADF47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5" t="24817" r="60437" b="57037"/>
          <a:stretch/>
        </p:blipFill>
        <p:spPr>
          <a:xfrm>
            <a:off x="6345716" y="1574270"/>
            <a:ext cx="2438065" cy="20529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0E68A0-3B63-4D61-8CD1-2259BAB7BA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15961" r="23785" b="15961"/>
          <a:stretch/>
        </p:blipFill>
        <p:spPr>
          <a:xfrm>
            <a:off x="8306954" y="1619116"/>
            <a:ext cx="196965" cy="1900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76528A-0162-D18A-FB04-45067D873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" t="71650" r="20759" b="13146"/>
          <a:stretch/>
        </p:blipFill>
        <p:spPr>
          <a:xfrm>
            <a:off x="3969662" y="3636843"/>
            <a:ext cx="4814119" cy="1340928"/>
          </a:xfrm>
          <a:prstGeom prst="rect">
            <a:avLst/>
          </a:prstGeom>
        </p:spPr>
      </p:pic>
      <p:sp>
        <p:nvSpPr>
          <p:cNvPr id="21" name="Google Shape;64;p14">
            <a:extLst>
              <a:ext uri="{FF2B5EF4-FFF2-40B4-BE49-F238E27FC236}">
                <a16:creationId xmlns:a16="http://schemas.microsoft.com/office/drawing/2014/main" id="{ABECCBB1-5AC0-226D-0F74-4A22865D7DF0}"/>
              </a:ext>
            </a:extLst>
          </p:cNvPr>
          <p:cNvSpPr txBox="1">
            <a:spLocks/>
          </p:cNvSpPr>
          <p:nvPr/>
        </p:nvSpPr>
        <p:spPr>
          <a:xfrm>
            <a:off x="3780904" y="1506657"/>
            <a:ext cx="2509825" cy="17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100000"/>
              </a:lnSpc>
              <a:buSzPts val="935"/>
              <a:buNone/>
            </a:pPr>
            <a:r>
              <a:rPr lang="ru-RU" sz="1600" b="1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Туристско-рекреационная зона «Приозерская-2»</a:t>
            </a:r>
          </a:p>
          <a:p>
            <a:pPr marL="0" indent="0" algn="ctr">
              <a:lnSpc>
                <a:spcPct val="100000"/>
              </a:lnSpc>
              <a:buSzPts val="935"/>
              <a:buNone/>
            </a:pPr>
            <a:endParaRPr lang="ru-RU" sz="1400" dirty="0">
              <a:solidFill>
                <a:schemeClr val="tx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indent="0" algn="ctr">
              <a:lnSpc>
                <a:spcPct val="100000"/>
              </a:lnSpc>
              <a:buSzPts val="935"/>
              <a:buNone/>
            </a:pPr>
            <a:endParaRPr lang="ru-RU" sz="1400" dirty="0">
              <a:solidFill>
                <a:schemeClr val="tx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00000"/>
              </a:lnSpc>
              <a:buSzPts val="935"/>
              <a:buNone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Специализация: религиозно-паломническая</a:t>
            </a:r>
          </a:p>
        </p:txBody>
      </p:sp>
      <p:sp>
        <p:nvSpPr>
          <p:cNvPr id="12" name="Google Shape;62;p14">
            <a:extLst>
              <a:ext uri="{FF2B5EF4-FFF2-40B4-BE49-F238E27FC236}">
                <a16:creationId xmlns:a16="http://schemas.microsoft.com/office/drawing/2014/main" id="{0D05F72D-EDD1-B69B-59B0-19E24ED2CD23}"/>
              </a:ext>
            </a:extLst>
          </p:cNvPr>
          <p:cNvSpPr txBox="1"/>
          <p:nvPr/>
        </p:nvSpPr>
        <p:spPr>
          <a:xfrm>
            <a:off x="2827021" y="144526"/>
            <a:ext cx="621522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 ИЗМЕНЕНИЙ </a:t>
            </a:r>
            <a:b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В СХЕМУ ТЕРРИТОРИАЛЬНОГО ПЛАНИРОВАНИЯ</a:t>
            </a:r>
            <a:r>
              <a:rPr lang="en-US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ЛЕНИНГРАДСКОЙ ОБЛАСТИ</a:t>
            </a:r>
          </a:p>
        </p:txBody>
      </p:sp>
      <p:cxnSp>
        <p:nvCxnSpPr>
          <p:cNvPr id="13" name="Google Shape;71;p14">
            <a:extLst>
              <a:ext uri="{FF2B5EF4-FFF2-40B4-BE49-F238E27FC236}">
                <a16:creationId xmlns:a16="http://schemas.microsoft.com/office/drawing/2014/main" id="{4C4DEFE5-B06B-EDA7-C606-36C3F7B7E93B}"/>
              </a:ext>
            </a:extLst>
          </p:cNvPr>
          <p:cNvCxnSpPr/>
          <p:nvPr/>
        </p:nvCxnSpPr>
        <p:spPr>
          <a:xfrm>
            <a:off x="171721" y="61259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918FCF-51F8-53B1-879D-62A7CD71F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21" y="74759"/>
            <a:ext cx="1809430" cy="436376"/>
          </a:xfrm>
          <a:prstGeom prst="rect">
            <a:avLst/>
          </a:prstGeom>
        </p:spPr>
      </p:pic>
      <p:sp>
        <p:nvSpPr>
          <p:cNvPr id="15" name="Google Shape;73;p14">
            <a:extLst>
              <a:ext uri="{FF2B5EF4-FFF2-40B4-BE49-F238E27FC236}">
                <a16:creationId xmlns:a16="http://schemas.microsoft.com/office/drawing/2014/main" id="{CC6EF424-C04A-CF97-5A5C-76DB89FD8A15}"/>
              </a:ext>
            </a:extLst>
          </p:cNvPr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7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09337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71;p14">
            <a:extLst>
              <a:ext uri="{FF2B5EF4-FFF2-40B4-BE49-F238E27FC236}">
                <a16:creationId xmlns:a16="http://schemas.microsoft.com/office/drawing/2014/main" id="{A4634D20-F215-7F99-4F6E-8483F94136A8}"/>
              </a:ext>
            </a:extLst>
          </p:cNvPr>
          <p:cNvCxnSpPr>
            <a:cxnSpLocks/>
          </p:cNvCxnSpPr>
          <p:nvPr/>
        </p:nvCxnSpPr>
        <p:spPr>
          <a:xfrm>
            <a:off x="171721" y="62021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C8DCD3D-3C00-6759-FFC9-1B23FFB57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1" y="109379"/>
            <a:ext cx="1809430" cy="436376"/>
          </a:xfrm>
          <a:prstGeom prst="rect">
            <a:avLst/>
          </a:prstGeom>
        </p:spPr>
      </p:pic>
      <p:sp>
        <p:nvSpPr>
          <p:cNvPr id="21" name="Google Shape;80;p14">
            <a:extLst>
              <a:ext uri="{FF2B5EF4-FFF2-40B4-BE49-F238E27FC236}">
                <a16:creationId xmlns:a16="http://schemas.microsoft.com/office/drawing/2014/main" id="{482DA4B7-3AD7-C28E-5539-8299DF4A86B8}"/>
              </a:ext>
            </a:extLst>
          </p:cNvPr>
          <p:cNvSpPr/>
          <p:nvPr/>
        </p:nvSpPr>
        <p:spPr>
          <a:xfrm>
            <a:off x="0" y="717434"/>
            <a:ext cx="8503919" cy="712328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lt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ПОДГОТОВКА ИНФОРМАЦИИ ДЛЯ РАБОЧЕЙ ГРУППЫ КОМИТЕТА ГРАДОСТРОИТЕЛЬНОЙ ПОЛИТИКИ ЛЕНИНГРАДСКОЙ ОБЛАСТИ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EE23DB-1AF3-B107-45C6-BF56B1884C8C}"/>
              </a:ext>
            </a:extLst>
          </p:cNvPr>
          <p:cNvSpPr txBox="1"/>
          <p:nvPr/>
        </p:nvSpPr>
        <p:spPr>
          <a:xfrm>
            <a:off x="245762" y="2983111"/>
            <a:ext cx="258125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sz="6000" b="1" kern="1200" spc="0" normalizeH="0" baseline="0">
                <a:ln>
                  <a:noFill/>
                </a:ln>
                <a:solidFill>
                  <a:srgbClr val="EE5E66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</a:lstStyle>
          <a:p>
            <a:r>
              <a:rPr lang="ru-RU" sz="1400" b="0" dirty="0">
                <a:solidFill>
                  <a:schemeClr val="tx1"/>
                </a:solidFill>
                <a:latin typeface="Montserrat" panose="00000500000000000000" pitchFamily="2" charset="-52"/>
              </a:rPr>
              <a:t>обращений </a:t>
            </a:r>
          </a:p>
          <a:p>
            <a:r>
              <a:rPr lang="ru-RU" sz="1400" b="0" dirty="0">
                <a:solidFill>
                  <a:schemeClr val="tx1"/>
                </a:solidFill>
                <a:latin typeface="Montserrat" panose="00000500000000000000" pitchFamily="2" charset="-52"/>
              </a:rPr>
              <a:t>Комиссий по ПЗЗ рассмотрено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4FE06D-30B1-8C59-E355-B9A8174BD947}"/>
              </a:ext>
            </a:extLst>
          </p:cNvPr>
          <p:cNvSpPr txBox="1"/>
          <p:nvPr/>
        </p:nvSpPr>
        <p:spPr>
          <a:xfrm>
            <a:off x="245762" y="1789809"/>
            <a:ext cx="258125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sng" strike="noStrike" kern="1200" cap="none" spc="0" normalizeH="0" baseline="0" noProof="0" dirty="0">
                <a:ln>
                  <a:noFill/>
                </a:ln>
                <a:solidFill>
                  <a:srgbClr val="F07076"/>
                </a:solidFill>
                <a:effectLst/>
                <a:uLnTx/>
                <a:uFillTx/>
                <a:latin typeface="Trebuchet MS" panose="020B0603020202020204" pitchFamily="34" charset="0"/>
              </a:rPr>
              <a:t>119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3B9DF33-BF52-672C-7AF1-95F0C52AE622}"/>
              </a:ext>
            </a:extLst>
          </p:cNvPr>
          <p:cNvSpPr txBox="1"/>
          <p:nvPr/>
        </p:nvSpPr>
        <p:spPr>
          <a:xfrm>
            <a:off x="3411657" y="1789809"/>
            <a:ext cx="198136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sng" strike="noStrike" kern="1200" cap="none" spc="0" normalizeH="0" baseline="0" noProof="0" dirty="0">
                <a:ln>
                  <a:noFill/>
                </a:ln>
                <a:solidFill>
                  <a:srgbClr val="F07076"/>
                </a:solidFill>
                <a:effectLst/>
                <a:uLnTx/>
                <a:uFillTx/>
                <a:latin typeface="Trebuchet MS" panose="020B0603020202020204" pitchFamily="34" charset="0"/>
              </a:rPr>
              <a:t>43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3BD605-CA14-9D13-ACDA-523E232907CF}"/>
              </a:ext>
            </a:extLst>
          </p:cNvPr>
          <p:cNvSpPr txBox="1"/>
          <p:nvPr/>
        </p:nvSpPr>
        <p:spPr>
          <a:xfrm>
            <a:off x="6251423" y="1789809"/>
            <a:ext cx="21401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sng" strike="noStrike" kern="1200" cap="none" spc="0" normalizeH="0" baseline="0" noProof="0" dirty="0">
                <a:ln>
                  <a:noFill/>
                </a:ln>
                <a:solidFill>
                  <a:srgbClr val="F07076"/>
                </a:solidFill>
                <a:effectLst/>
                <a:uLnTx/>
                <a:uFillTx/>
                <a:latin typeface="Trebuchet MS" panose="020B0603020202020204" pitchFamily="34" charset="0"/>
              </a:rPr>
              <a:t>+25%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56DBCC-3E43-8147-4805-D2179AFEECB5}"/>
              </a:ext>
            </a:extLst>
          </p:cNvPr>
          <p:cNvSpPr txBox="1"/>
          <p:nvPr/>
        </p:nvSpPr>
        <p:spPr>
          <a:xfrm>
            <a:off x="3058523" y="2979810"/>
            <a:ext cx="268763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обращениях выявлены несоответствия границ функциональных и территориальных зон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DFA054-A7B0-0718-557C-48E6DCE627D4}"/>
              </a:ext>
            </a:extLst>
          </p:cNvPr>
          <p:cNvSpPr txBox="1"/>
          <p:nvPr/>
        </p:nvSpPr>
        <p:spPr>
          <a:xfrm>
            <a:off x="5977663" y="2999200"/>
            <a:ext cx="2687637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ClrTx/>
              <a:buSzTx/>
              <a:buFontTx/>
              <a:buNone/>
              <a:tabLst/>
              <a:defRPr kumimoji="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-52"/>
              </a:defRPr>
            </a:lvl1pPr>
          </a:lstStyle>
          <a:p>
            <a:r>
              <a:rPr lang="ru-RU" dirty="0"/>
              <a:t>увеличилась доля предложений </a:t>
            </a:r>
          </a:p>
          <a:p>
            <a:r>
              <a:rPr lang="ru-RU" dirty="0"/>
              <a:t>Комиссий по ПЗЗ, </a:t>
            </a:r>
            <a:br>
              <a:rPr lang="ru-RU" dirty="0"/>
            </a:br>
            <a:r>
              <a:rPr lang="ru-RU" dirty="0"/>
              <a:t>которая учитывает требования для принятия решения Комитета </a:t>
            </a:r>
            <a:br>
              <a:rPr lang="ru-RU" dirty="0"/>
            </a:br>
            <a:r>
              <a:rPr lang="ru-RU" dirty="0"/>
              <a:t>(по сравнению с 2021 г.)</a:t>
            </a:r>
          </a:p>
        </p:txBody>
      </p:sp>
      <p:sp>
        <p:nvSpPr>
          <p:cNvPr id="57" name="Google Shape;62;p14">
            <a:extLst>
              <a:ext uri="{FF2B5EF4-FFF2-40B4-BE49-F238E27FC236}">
                <a16:creationId xmlns:a16="http://schemas.microsoft.com/office/drawing/2014/main" id="{BB53C032-379C-C50D-B805-B8B9FF6D69E1}"/>
              </a:ext>
            </a:extLst>
          </p:cNvPr>
          <p:cNvSpPr txBox="1"/>
          <p:nvPr/>
        </p:nvSpPr>
        <p:spPr>
          <a:xfrm>
            <a:off x="2827021" y="144526"/>
            <a:ext cx="6215222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ПРОЕКТЫ ПРАВИЛ ЗЕМЛЕПОЛЬЗОВАНИЯ И ЗАСТРОЙКИ</a:t>
            </a:r>
          </a:p>
        </p:txBody>
      </p:sp>
      <p:sp>
        <p:nvSpPr>
          <p:cNvPr id="59" name="Google Shape;73;p14">
            <a:extLst>
              <a:ext uri="{FF2B5EF4-FFF2-40B4-BE49-F238E27FC236}">
                <a16:creationId xmlns:a16="http://schemas.microsoft.com/office/drawing/2014/main" id="{A51A29BE-8C49-1FC8-C714-BA1D27F1DC2F}"/>
              </a:ext>
            </a:extLst>
          </p:cNvPr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8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71;p14">
            <a:extLst>
              <a:ext uri="{FF2B5EF4-FFF2-40B4-BE49-F238E27FC236}">
                <a16:creationId xmlns:a16="http://schemas.microsoft.com/office/drawing/2014/main" id="{8D6E7113-6ED6-063D-4C1F-4F27DC0CB0E4}"/>
              </a:ext>
            </a:extLst>
          </p:cNvPr>
          <p:cNvCxnSpPr/>
          <p:nvPr/>
        </p:nvCxnSpPr>
        <p:spPr>
          <a:xfrm>
            <a:off x="171721" y="620210"/>
            <a:ext cx="8800557" cy="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0A147F-742D-CC95-F030-67DE32179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21" y="109379"/>
            <a:ext cx="1809430" cy="436376"/>
          </a:xfrm>
          <a:prstGeom prst="rect">
            <a:avLst/>
          </a:prstGeom>
        </p:spPr>
      </p:pic>
      <p:sp>
        <p:nvSpPr>
          <p:cNvPr id="21" name="Google Shape;80;p14">
            <a:extLst>
              <a:ext uri="{FF2B5EF4-FFF2-40B4-BE49-F238E27FC236}">
                <a16:creationId xmlns:a16="http://schemas.microsoft.com/office/drawing/2014/main" id="{AACA6CB6-F1ED-B928-A008-1D5400F8DD52}"/>
              </a:ext>
            </a:extLst>
          </p:cNvPr>
          <p:cNvSpPr/>
          <p:nvPr/>
        </p:nvSpPr>
        <p:spPr>
          <a:xfrm>
            <a:off x="0" y="717434"/>
            <a:ext cx="8503919" cy="712328"/>
          </a:xfrm>
          <a:prstGeom prst="rect">
            <a:avLst/>
          </a:prstGeom>
          <a:solidFill>
            <a:srgbClr val="A0B1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/>
            <a:r>
              <a:rPr lang="ru-RU" sz="1600" dirty="0">
                <a:solidFill>
                  <a:schemeClr val="lt1"/>
                </a:solidFill>
                <a:latin typeface="Montserrat" panose="00000500000000000000" pitchFamily="2" charset="-52"/>
                <a:sym typeface="Montserrat"/>
              </a:rPr>
              <a:t>ОСНОВНЫЕ ПРОБЛЕМЫ ПРИ ПОДГОТОВКИ КОМИССИЯМИ ПО ПЗЗ ПРЕДЛОЖЕНИЙ</a:t>
            </a:r>
            <a:endParaRPr lang="ru-RU" sz="1600" dirty="0">
              <a:solidFill>
                <a:schemeClr val="lt1"/>
              </a:solidFill>
              <a:latin typeface="Montserrat" panose="00000500000000000000" pitchFamily="2" charset="-52"/>
            </a:endParaRPr>
          </a:p>
        </p:txBody>
      </p:sp>
      <p:sp>
        <p:nvSpPr>
          <p:cNvPr id="23" name="Google Shape;64;p14">
            <a:extLst>
              <a:ext uri="{FF2B5EF4-FFF2-40B4-BE49-F238E27FC236}">
                <a16:creationId xmlns:a16="http://schemas.microsoft.com/office/drawing/2014/main" id="{B50BDF15-6228-257D-C706-0B88D6C832D9}"/>
              </a:ext>
            </a:extLst>
          </p:cNvPr>
          <p:cNvSpPr txBox="1">
            <a:spLocks/>
          </p:cNvSpPr>
          <p:nvPr/>
        </p:nvSpPr>
        <p:spPr>
          <a:xfrm>
            <a:off x="575309" y="1543466"/>
            <a:ext cx="7993379" cy="316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563" lvl="0" indent="-18256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-RU" sz="1400" b="1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1) Несоответствие требованиям приказа Комитета от 17.03.2022 № 28: </a:t>
            </a:r>
          </a:p>
          <a:p>
            <a:pPr marL="0" lvl="0" indent="2667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35"/>
              <a:buFontTx/>
              <a:buChar char="-"/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sym typeface="Montserrat"/>
              </a:rPr>
              <a:t>некомплектность материалов – отсутствие приложенной информации о собственнике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, об отсутствии выявленной самовольной застройки и пр. </a:t>
            </a:r>
          </a:p>
          <a:p>
            <a:pPr marL="0" lvl="0" indent="0" rtl="0">
              <a:lnSpc>
                <a:spcPct val="100000"/>
              </a:lnSpc>
              <a:spcAft>
                <a:spcPts val="0"/>
              </a:spcAft>
              <a:buSzPts val="935"/>
              <a:buNone/>
            </a:pPr>
            <a:endParaRPr lang="ru-RU" sz="1400" dirty="0">
              <a:solidFill>
                <a:schemeClr val="tx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182563" lvl="0" indent="-182563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-RU" sz="1400" b="1" dirty="0">
                <a:solidFill>
                  <a:schemeClr val="tx1"/>
                </a:solidFill>
                <a:latin typeface="Montserrat" panose="00000500000000000000" pitchFamily="2" charset="-52"/>
                <a:sym typeface="Montserrat"/>
              </a:rPr>
              <a:t>2) Несоответствие генеральному плану </a:t>
            </a:r>
            <a:r>
              <a:rPr lang="ru-RU" sz="1400" b="1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муниципального образования: </a:t>
            </a:r>
          </a:p>
          <a:p>
            <a:pPr marL="0" lvl="0" indent="2667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35"/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границам, описанию, параметрам; </a:t>
            </a:r>
          </a:p>
          <a:p>
            <a:pPr marL="0" lvl="0" indent="26670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35"/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функциональное зонирование не в полной мере учитывает существующее землепользование </a:t>
            </a:r>
          </a:p>
          <a:p>
            <a:pPr marL="0" lvl="0" indent="0" rtl="0">
              <a:lnSpc>
                <a:spcPct val="100000"/>
              </a:lnSpc>
              <a:spcAft>
                <a:spcPts val="0"/>
              </a:spcAft>
              <a:buSzPts val="935"/>
              <a:buNone/>
            </a:pPr>
            <a:endParaRPr lang="ru-RU" sz="1400" dirty="0">
              <a:solidFill>
                <a:schemeClr val="tx1"/>
              </a:solidFill>
              <a:latin typeface="Montserrat" panose="00000500000000000000" pitchFamily="2" charset="-52"/>
              <a:sym typeface="Montserrat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ru-RU" sz="1400" b="1" dirty="0">
                <a:solidFill>
                  <a:schemeClr val="tx1"/>
                </a:solidFill>
                <a:latin typeface="Montserrat" panose="00000500000000000000" pitchFamily="2" charset="-52"/>
                <a:sym typeface="Montserrat"/>
              </a:rPr>
              <a:t>3) Противоречие сведений о границах населенных пунктов, внесенных в  ЕГРН</a:t>
            </a:r>
            <a:b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</a:br>
            <a:endParaRPr lang="ru-RU" sz="1400" dirty="0">
              <a:solidFill>
                <a:schemeClr val="tx1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3;p14">
            <a:extLst>
              <a:ext uri="{FF2B5EF4-FFF2-40B4-BE49-F238E27FC236}">
                <a16:creationId xmlns:a16="http://schemas.microsoft.com/office/drawing/2014/main" id="{C9F5C859-6C7D-2D29-B4A6-898E70524E9E}"/>
              </a:ext>
            </a:extLst>
          </p:cNvPr>
          <p:cNvSpPr txBox="1"/>
          <p:nvPr/>
        </p:nvSpPr>
        <p:spPr>
          <a:xfrm>
            <a:off x="8665300" y="4649650"/>
            <a:ext cx="257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999999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9</a:t>
            </a:r>
            <a:endParaRPr sz="900" b="0" i="0" u="none" strike="noStrike" cap="none" dirty="0">
              <a:solidFill>
                <a:srgbClr val="999999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62;p14">
            <a:extLst>
              <a:ext uri="{FF2B5EF4-FFF2-40B4-BE49-F238E27FC236}">
                <a16:creationId xmlns:a16="http://schemas.microsoft.com/office/drawing/2014/main" id="{81BD0654-589C-724B-1943-297555905917}"/>
              </a:ext>
            </a:extLst>
          </p:cNvPr>
          <p:cNvSpPr txBox="1"/>
          <p:nvPr/>
        </p:nvSpPr>
        <p:spPr>
          <a:xfrm>
            <a:off x="2827021" y="144526"/>
            <a:ext cx="6215222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295E93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ПРОЕКТЫ ПРАВИЛ ЗЕМЛЕПОЛЬЗОВАНИЯ И ЗАСТРОЙКИ</a:t>
            </a:r>
          </a:p>
        </p:txBody>
      </p:sp>
    </p:spTree>
    <p:extLst>
      <p:ext uri="{BB962C8B-B14F-4D97-AF65-F5344CB8AC3E}">
        <p14:creationId xmlns:p14="http://schemas.microsoft.com/office/powerpoint/2010/main" val="23970558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665</Words>
  <Application>Microsoft Office PowerPoint</Application>
  <PresentationFormat>Экран (16:9)</PresentationFormat>
  <Paragraphs>115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Wingdings</vt:lpstr>
      <vt:lpstr>Montserrat</vt:lpstr>
      <vt:lpstr>Calibri</vt:lpstr>
      <vt:lpstr>Trebuchet MS</vt:lpstr>
      <vt:lpstr>Simple Light</vt:lpstr>
      <vt:lpstr>ГОСУДАРСТВЕННОЕ КАЗЕННОЕ УЧРЕЖДЕНИЕ “ГРАДОСТРОИТЕЛЬНОЕ РАЗВИТИЕ ТЕРРИТОРИЙ  ЛЕНИНГРАДСКОЙ ОБЛАСТИ”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КАЗЕННОЕ УЧРЕЖДЕНИЕ “ГРАДОСТРОИТЕЛЬНОЕ РАЗВИТИЕ ТЕРРИТОРИЙ  ЛЕНИНГРАДСКОЙ ОБЛАСТИ”</dc:title>
  <dc:creator>Богданова Юлия Васильевна</dc:creator>
  <cp:lastModifiedBy>Богданова Юлия Васильевна</cp:lastModifiedBy>
  <cp:revision>78</cp:revision>
  <dcterms:modified xsi:type="dcterms:W3CDTF">2022-07-07T09:13:50Z</dcterms:modified>
</cp:coreProperties>
</file>