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92" r:id="rId1"/>
  </p:sldMasterIdLst>
  <p:notesMasterIdLst>
    <p:notesMasterId r:id="rId36"/>
  </p:notesMasterIdLst>
  <p:sldIdLst>
    <p:sldId id="256" r:id="rId2"/>
    <p:sldId id="351" r:id="rId3"/>
    <p:sldId id="347" r:id="rId4"/>
    <p:sldId id="367" r:id="rId5"/>
    <p:sldId id="365" r:id="rId6"/>
    <p:sldId id="372" r:id="rId7"/>
    <p:sldId id="371" r:id="rId8"/>
    <p:sldId id="366" r:id="rId9"/>
    <p:sldId id="345" r:id="rId10"/>
    <p:sldId id="368" r:id="rId11"/>
    <p:sldId id="337" r:id="rId12"/>
    <p:sldId id="329" r:id="rId13"/>
    <p:sldId id="342" r:id="rId14"/>
    <p:sldId id="343" r:id="rId15"/>
    <p:sldId id="316" r:id="rId16"/>
    <p:sldId id="330" r:id="rId17"/>
    <p:sldId id="352" r:id="rId18"/>
    <p:sldId id="353" r:id="rId19"/>
    <p:sldId id="356" r:id="rId20"/>
    <p:sldId id="357" r:id="rId21"/>
    <p:sldId id="358" r:id="rId22"/>
    <p:sldId id="359" r:id="rId23"/>
    <p:sldId id="361" r:id="rId24"/>
    <p:sldId id="360" r:id="rId25"/>
    <p:sldId id="373" r:id="rId26"/>
    <p:sldId id="362" r:id="rId27"/>
    <p:sldId id="376" r:id="rId28"/>
    <p:sldId id="374" r:id="rId29"/>
    <p:sldId id="375" r:id="rId30"/>
    <p:sldId id="363" r:id="rId31"/>
    <p:sldId id="377" r:id="rId32"/>
    <p:sldId id="378" r:id="rId33"/>
    <p:sldId id="379" r:id="rId34"/>
    <p:sldId id="354" r:id="rId35"/>
  </p:sldIdLst>
  <p:sldSz cx="9144000" cy="5143500" type="screen16x9"/>
  <p:notesSz cx="6797675" cy="9926638"/>
  <p:embeddedFontLs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3030">
          <p15:clr>
            <a:srgbClr val="A4A3A4"/>
          </p15:clr>
        </p15:guide>
        <p15:guide id="4" orient="horz" pos="449">
          <p15:clr>
            <a:srgbClr val="A4A3A4"/>
          </p15:clr>
        </p15:guide>
        <p15:guide id="5" orient="horz" pos="1043">
          <p15:clr>
            <a:srgbClr val="A4A3A4"/>
          </p15:clr>
        </p15:guide>
        <p15:guide id="6" pos="134">
          <p15:clr>
            <a:srgbClr val="A4A3A4"/>
          </p15:clr>
        </p15:guide>
        <p15:guide id="7" pos="5615">
          <p15:clr>
            <a:srgbClr val="A4A3A4"/>
          </p15:clr>
        </p15:guide>
        <p15:guide id="8" pos="392">
          <p15:clr>
            <a:srgbClr val="A4A3A4"/>
          </p15:clr>
        </p15:guide>
        <p15:guide id="9" pos="5149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E5KxZ6j+YdDNQUwvrTw56FCXLG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гданова Юлия Васильевна" initials="БЮВ" lastIdx="2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7C4"/>
    <a:srgbClr val="2BBF2B"/>
    <a:srgbClr val="FFFFFF"/>
    <a:srgbClr val="00A8E6"/>
    <a:srgbClr val="17375E"/>
    <a:srgbClr val="78B832"/>
    <a:srgbClr val="CCE4EC"/>
    <a:srgbClr val="CDEBE0"/>
    <a:srgbClr val="D4F0E1"/>
    <a:srgbClr val="F18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9919" autoAdjust="0"/>
  </p:normalViewPr>
  <p:slideViewPr>
    <p:cSldViewPr snapToGrid="0">
      <p:cViewPr>
        <p:scale>
          <a:sx n="97" d="100"/>
          <a:sy n="97" d="100"/>
        </p:scale>
        <p:origin x="-3954" y="-2130"/>
      </p:cViewPr>
      <p:guideLst>
        <p:guide orient="horz" pos="1628"/>
        <p:guide orient="horz" pos="3030"/>
        <p:guide orient="horz" pos="707"/>
        <p:guide pos="2880"/>
        <p:guide pos="134"/>
        <p:guide pos="5615"/>
        <p:guide pos="392"/>
        <p:guide pos="51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Q:\&#1057;&#1077;&#1082;&#1090;&#1086;&#1088;%20&#1072;&#1088;&#1093;&#1080;&#1090;&#1077;&#1082;&#1090;&#1091;&#1088;&#1085;&#1086;&#1081;%20&#1076;&#1077;&#1103;&#1090;&#1077;&#1083;&#1100;&#1085;&#1086;&#1089;&#1090;&#1080;\&#1050;&#1086;&#1083;&#1083;&#1077;&#1075;&#1080;&#1103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202396539545703E-2"/>
          <c:y val="2.9105529244268822E-2"/>
          <c:w val="0.89568309854847294"/>
          <c:h val="0.71049917192085299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tx2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rgbClr val="4E97C4"/>
                </a:solidFill>
              </a:ln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</c:dPt>
          <c:dPt>
            <c:idx val="17"/>
            <c:invertIfNegative val="0"/>
            <c:bubble3D val="0"/>
          </c:dPt>
          <c:dLbls>
            <c:spPr>
              <a:solidFill>
                <a:schemeClr val="tx1">
                  <a:lumMod val="95000"/>
                  <a:lumOff val="5000"/>
                </a:schemeClr>
              </a:solidFill>
            </c:spPr>
            <c:txPr>
              <a:bodyPr/>
              <a:lstStyle/>
              <a:p>
                <a:pPr>
                  <a:defRPr b="1" baseline="0">
                    <a:solidFill>
                      <a:schemeClr val="bg1"/>
                    </a:solidFill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Лист1!$B$2:$B$19</c:f>
              <c:strCache>
                <c:ptCount val="17"/>
                <c:pt idx="0">
                  <c:v>Волосовский МР</c:v>
                </c:pt>
                <c:pt idx="1">
                  <c:v>Волховский МР</c:v>
                </c:pt>
                <c:pt idx="2">
                  <c:v>Всеволожский МР</c:v>
                </c:pt>
                <c:pt idx="3">
                  <c:v>Выборгский МР</c:v>
                </c:pt>
                <c:pt idx="4">
                  <c:v>Гатчинский МР</c:v>
                </c:pt>
                <c:pt idx="5">
                  <c:v>Кингисепский МР</c:v>
                </c:pt>
                <c:pt idx="6">
                  <c:v>Киришский МР</c:v>
                </c:pt>
                <c:pt idx="7">
                  <c:v>Кировский МР</c:v>
                </c:pt>
                <c:pt idx="8">
                  <c:v>Лодейнопольский МР</c:v>
                </c:pt>
                <c:pt idx="9">
                  <c:v>Ломоносовский МР</c:v>
                </c:pt>
                <c:pt idx="10">
                  <c:v>Лужский МР</c:v>
                </c:pt>
                <c:pt idx="11">
                  <c:v>Подпорожский МР</c:v>
                </c:pt>
                <c:pt idx="12">
                  <c:v>Приозерский МР</c:v>
                </c:pt>
                <c:pt idx="13">
                  <c:v>Сланцевский Мр</c:v>
                </c:pt>
                <c:pt idx="14">
                  <c:v>Тихвинский МР</c:v>
                </c:pt>
                <c:pt idx="15">
                  <c:v>Тосненский МР </c:v>
                </c:pt>
                <c:pt idx="16">
                  <c:v>Сосновоборский ГО</c:v>
                </c:pt>
              </c:strCache>
            </c:strRef>
          </c:cat>
          <c:val>
            <c:numRef>
              <c:f>Лист1!$C$2:$C$19</c:f>
              <c:numCache>
                <c:formatCode>0%</c:formatCode>
                <c:ptCount val="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69243904"/>
        <c:axId val="68469312"/>
        <c:axId val="0"/>
      </c:bar3DChart>
      <c:catAx>
        <c:axId val="692439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 baseline="0">
                <a:latin typeface="Century Gothic" panose="020B0502020202020204" pitchFamily="34" charset="0"/>
              </a:defRPr>
            </a:pPr>
            <a:endParaRPr lang="ru-RU"/>
          </a:p>
        </c:txPr>
        <c:crossAx val="68469312"/>
        <c:crosses val="autoZero"/>
        <c:auto val="1"/>
        <c:lblAlgn val="ctr"/>
        <c:lblOffset val="100"/>
        <c:noMultiLvlLbl val="0"/>
      </c:catAx>
      <c:valAx>
        <c:axId val="6846931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aseline="0">
                <a:latin typeface="Century Gothic" panose="020B0502020202020204" pitchFamily="34" charset="0"/>
              </a:defRPr>
            </a:pPr>
            <a:endParaRPr lang="ru-RU"/>
          </a:p>
        </c:txPr>
        <c:crossAx val="69243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b" anchorCtr="0">
            <a:noAutofit/>
          </a:bodyPr>
          <a:lstStyle/>
          <a:p>
            <a:pPr algn="r"/>
            <a:fld id="{00000000-1234-1234-1234-123412341234}" type="slidenum">
              <a:rPr lang="ru-RU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303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b" anchorCtr="0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b" anchorCtr="0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0246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31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172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804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998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234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38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784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26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51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079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8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s://fpd.lenobl.r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/>
          <a:stretch/>
        </p:blipFill>
        <p:spPr bwMode="auto">
          <a:xfrm>
            <a:off x="1" y="0"/>
            <a:ext cx="7139558" cy="503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/>
          <a:stretch/>
        </p:blipFill>
        <p:spPr bwMode="auto">
          <a:xfrm>
            <a:off x="1905000" y="0"/>
            <a:ext cx="7239000" cy="503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811" y="495300"/>
            <a:ext cx="9166294" cy="208853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Google Shape;89;p1"/>
          <p:cNvSpPr txBox="1"/>
          <p:nvPr/>
        </p:nvSpPr>
        <p:spPr>
          <a:xfrm>
            <a:off x="-5906" y="1003545"/>
            <a:ext cx="9154483" cy="72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КОЛЛЕГИЯ КОМИТЕТА  ГРАДОСТРОИТЕЛЬНОЙ ПОЛИТИКИ </a:t>
            </a:r>
          </a:p>
          <a:p>
            <a:pPr lvl="0" algn="ctr">
              <a:lnSpc>
                <a:spcPct val="115000"/>
              </a:lnSpc>
            </a:pPr>
            <a:r>
              <a:rPr lang="ru-RU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ЛЕНИНГРАДСКОЙ ОБЛАСТИ</a:t>
            </a:r>
          </a:p>
        </p:txBody>
      </p:sp>
      <p:sp>
        <p:nvSpPr>
          <p:cNvPr id="11" name="Google Shape;92;p1"/>
          <p:cNvSpPr txBox="1"/>
          <p:nvPr/>
        </p:nvSpPr>
        <p:spPr>
          <a:xfrm>
            <a:off x="224965" y="3821431"/>
            <a:ext cx="1608161" cy="108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Докладчик:</a:t>
            </a:r>
            <a:r>
              <a:rPr lang="ru-RU" sz="18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18" name="Google Shape;89;p1"/>
          <p:cNvSpPr txBox="1"/>
          <p:nvPr/>
        </p:nvSpPr>
        <p:spPr>
          <a:xfrm>
            <a:off x="1" y="574351"/>
            <a:ext cx="9154482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ru-RU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ПРАВИТЕЛЬСТВО ЛЕНИНГРАДСКОЙ </a:t>
            </a:r>
            <a:r>
              <a:rPr lang="ru-RU" sz="2000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ОБЛАСТИ</a:t>
            </a:r>
            <a:endParaRPr lang="ru-RU" sz="20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829" y="2583836"/>
            <a:ext cx="4152901" cy="24552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2" name="Google Shape;90;p1"/>
          <p:cNvCxnSpPr/>
          <p:nvPr/>
        </p:nvCxnSpPr>
        <p:spPr>
          <a:xfrm>
            <a:off x="233493" y="4818720"/>
            <a:ext cx="8677014" cy="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Прямоугольник 20"/>
          <p:cNvSpPr/>
          <p:nvPr/>
        </p:nvSpPr>
        <p:spPr>
          <a:xfrm>
            <a:off x="3563874" y="3992879"/>
            <a:ext cx="5383450" cy="8172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4887798" y="3718560"/>
            <a:ext cx="3799575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ru-RU" sz="1800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Главный </a:t>
            </a:r>
            <a:r>
              <a:rPr lang="ru-RU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архитектор </a:t>
            </a:r>
          </a:p>
          <a:p>
            <a:pPr lvl="0" algn="r"/>
            <a:r>
              <a:rPr lang="ru-RU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Ленинградской области</a:t>
            </a:r>
          </a:p>
          <a:p>
            <a:pPr lvl="0" algn="r">
              <a:buClr>
                <a:schemeClr val="dk1"/>
              </a:buClr>
            </a:pPr>
            <a:r>
              <a:rPr lang="ru-RU" sz="1800" b="1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Сергей Иванович  </a:t>
            </a:r>
            <a:r>
              <a:rPr lang="ru-RU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Лутченко</a:t>
            </a:r>
            <a:endParaRPr lang="ru-RU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2;p1"/>
          <p:cNvSpPr txBox="1"/>
          <p:nvPr/>
        </p:nvSpPr>
        <p:spPr>
          <a:xfrm>
            <a:off x="233493" y="3718560"/>
            <a:ext cx="3799575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ДОКЛАДЧИК</a:t>
            </a:r>
            <a:endParaRPr lang="ru-RU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63927" r="73043" b="5527"/>
          <a:stretch/>
        </p:blipFill>
        <p:spPr bwMode="auto">
          <a:xfrm>
            <a:off x="1310005" y="4288215"/>
            <a:ext cx="457200" cy="44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Google Shape;8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100" y="4306840"/>
            <a:ext cx="249887" cy="40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8;p2" descr="D:\Documents and Settings\ps_platunova\Мои документы\герб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262" y="4306840"/>
            <a:ext cx="380207" cy="447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215471" y="947472"/>
            <a:ext cx="4020035" cy="1078173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Распоряжение </a:t>
            </a: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</a:t>
            </a:r>
            <a:endParaRPr lang="ru-RU" kern="1200" dirty="0" smtClean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algn="ctr"/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 </a:t>
            </a: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связи и </a:t>
            </a:r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информатизации ЛО </a:t>
            </a:r>
          </a:p>
          <a:p>
            <a:pPr algn="ctr"/>
            <a:r>
              <a:rPr lang="ru-RU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«О порядке и сроках ввода»</a:t>
            </a:r>
            <a:endParaRPr lang="ru-RU" kern="1200" dirty="0">
              <a:solidFill>
                <a:srgbClr val="FF0000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algn="ctr"/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от </a:t>
            </a:r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29.12.2018 </a:t>
            </a: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№ 133</a:t>
            </a:r>
          </a:p>
        </p:txBody>
      </p:sp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Блок-схема: альтернативный процесс 17"/>
          <p:cNvSpPr/>
          <p:nvPr/>
        </p:nvSpPr>
        <p:spPr>
          <a:xfrm>
            <a:off x="215472" y="2266385"/>
            <a:ext cx="4020034" cy="2190178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Постановление Правительства Ленинградской области</a:t>
            </a:r>
          </a:p>
          <a:p>
            <a:pPr algn="ctr"/>
            <a:r>
              <a:rPr lang="ru-RU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«Об </a:t>
            </a:r>
            <a:r>
              <a:rPr lang="ru-RU" kern="12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утверждении </a:t>
            </a:r>
            <a:r>
              <a:rPr lang="ru-RU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Положения</a:t>
            </a:r>
          </a:p>
          <a:p>
            <a:pPr algn="ctr"/>
            <a:r>
              <a:rPr lang="ru-RU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 </a:t>
            </a:r>
            <a:r>
              <a:rPr lang="ru-RU" kern="12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государственной информационной системе обеспечения градостроительной деятельности </a:t>
            </a:r>
            <a:r>
              <a:rPr lang="ru-RU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ЛО»</a:t>
            </a:r>
          </a:p>
          <a:p>
            <a:pPr algn="ctr"/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от 18.08.2021 № 539</a:t>
            </a:r>
            <a:endParaRPr lang="ru-RU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752474" y="1"/>
            <a:ext cx="8140005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Развитие </a:t>
            </a:r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государственной информационной системы обеспечения градостроительной деятельности Ленинградской области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822477" y="3016563"/>
            <a:ext cx="4070003" cy="1440000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kern="12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Оператор </a:t>
            </a:r>
            <a:r>
              <a:rPr lang="ru-RU" b="1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инфраструктуры ГИСОГД ЛО</a:t>
            </a:r>
          </a:p>
          <a:p>
            <a:pPr algn="ctr"/>
            <a:endParaRPr lang="ru-RU" kern="1200" dirty="0">
              <a:solidFill>
                <a:srgbClr val="FF0000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algn="ctr"/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государственное </a:t>
            </a: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казенное учреждение Ленинградской области «Оператор» электронного правительства»</a:t>
            </a: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4822477" y="1055018"/>
            <a:ext cx="4070003" cy="1788155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kern="12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Оператор</a:t>
            </a:r>
            <a:r>
              <a:rPr lang="ru-RU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</a:t>
            </a:r>
            <a:r>
              <a:rPr lang="ru-RU" b="1" kern="12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ГИСОГД </a:t>
            </a:r>
            <a:r>
              <a:rPr lang="ru-RU" b="1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ЛО</a:t>
            </a:r>
          </a:p>
          <a:p>
            <a:pPr algn="ctr"/>
            <a:endParaRPr lang="ru-RU" b="1" kern="1200" dirty="0" smtClean="0">
              <a:solidFill>
                <a:srgbClr val="FF0000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algn="ctr"/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ГБУ ЛО </a:t>
            </a:r>
          </a:p>
          <a:p>
            <a:pPr algn="ctr"/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Центр информационного обеспечения </a:t>
            </a:r>
          </a:p>
          <a:p>
            <a:pPr algn="ctr"/>
            <a:r>
              <a:rPr lang="ru-RU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градостроительной деятельности </a:t>
            </a:r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ЛО» </a:t>
            </a:r>
            <a:endParaRPr lang="ru-RU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cxnSp>
        <p:nvCxnSpPr>
          <p:cNvPr id="27" name="Прямая со стрелкой 26"/>
          <p:cNvCxnSpPr>
            <a:stCxn id="18" idx="3"/>
            <a:endCxn id="22" idx="1"/>
          </p:cNvCxnSpPr>
          <p:nvPr/>
        </p:nvCxnSpPr>
        <p:spPr>
          <a:xfrm flipV="1">
            <a:off x="4235506" y="1949096"/>
            <a:ext cx="586971" cy="1412378"/>
          </a:xfrm>
          <a:prstGeom prst="straightConnector1">
            <a:avLst/>
          </a:prstGeom>
          <a:ln w="19050" cap="sq">
            <a:solidFill>
              <a:schemeClr val="accent1">
                <a:lumMod val="75000"/>
              </a:schemeClr>
            </a:solidFill>
            <a:prstDash val="solid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8" idx="3"/>
            <a:endCxn id="21" idx="1"/>
          </p:cNvCxnSpPr>
          <p:nvPr/>
        </p:nvCxnSpPr>
        <p:spPr>
          <a:xfrm>
            <a:off x="4235506" y="3361474"/>
            <a:ext cx="586971" cy="375089"/>
          </a:xfrm>
          <a:prstGeom prst="straightConnector1">
            <a:avLst/>
          </a:prstGeom>
          <a:ln w="19050" cap="sq">
            <a:solidFill>
              <a:schemeClr val="accent1">
                <a:lumMod val="75000"/>
              </a:schemeClr>
            </a:solidFill>
            <a:prstDash val="solid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8" idx="0"/>
          </p:cNvCxnSpPr>
          <p:nvPr/>
        </p:nvCxnSpPr>
        <p:spPr>
          <a:xfrm>
            <a:off x="2225482" y="2025645"/>
            <a:ext cx="7" cy="240740"/>
          </a:xfrm>
          <a:prstGeom prst="straightConnector1">
            <a:avLst/>
          </a:prstGeom>
          <a:ln w="25400" cap="sq">
            <a:solidFill>
              <a:schemeClr val="accent1">
                <a:lumMod val="75000"/>
              </a:schemeClr>
            </a:solidFill>
            <a:prstDash val="solid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10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89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2" grpId="0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752474" y="1"/>
            <a:ext cx="8140005" cy="55552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Развитие государственной информационной системы обеспечения градостроительной деятельности Ленинградской области</a:t>
            </a:r>
          </a:p>
        </p:txBody>
      </p:sp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одзаголовок 15"/>
          <p:cNvSpPr txBox="1">
            <a:spLocks/>
          </p:cNvSpPr>
          <p:nvPr/>
        </p:nvSpPr>
        <p:spPr>
          <a:xfrm>
            <a:off x="215467" y="2908679"/>
            <a:ext cx="2207270" cy="1827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/>
            </a:pP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Загрузка пространственных </a:t>
            </a: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данных</a:t>
            </a:r>
          </a:p>
          <a:p>
            <a:pPr>
              <a:spcBef>
                <a:spcPts val="0"/>
              </a:spcBef>
              <a:buFont typeface="Arial"/>
            </a:pP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Гатчинского МР ЛО</a:t>
            </a:r>
            <a:endParaRPr lang="ru-RU" sz="16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4" name="Подзаголовок 15"/>
          <p:cNvSpPr txBox="1">
            <a:spLocks/>
          </p:cNvSpPr>
          <p:nvPr/>
        </p:nvSpPr>
        <p:spPr>
          <a:xfrm>
            <a:off x="2223822" y="555527"/>
            <a:ext cx="2472536" cy="16588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Передача в </a:t>
            </a: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ОМСУ ЛО </a:t>
            </a: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материалов инженерных </a:t>
            </a: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изысканий ЛО</a:t>
            </a:r>
            <a:endParaRPr lang="ru-RU" sz="16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9" name="Нашивка 28"/>
          <p:cNvSpPr/>
          <p:nvPr/>
        </p:nvSpPr>
        <p:spPr>
          <a:xfrm>
            <a:off x="215466" y="2333126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2019</a:t>
            </a:r>
          </a:p>
        </p:txBody>
      </p:sp>
      <p:sp>
        <p:nvSpPr>
          <p:cNvPr id="27" name="Подзаголовок 15"/>
          <p:cNvSpPr txBox="1">
            <a:spLocks/>
          </p:cNvSpPr>
          <p:nvPr/>
        </p:nvSpPr>
        <p:spPr>
          <a:xfrm>
            <a:off x="4389120" y="2908679"/>
            <a:ext cx="2335563" cy="1827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/>
            </a:pP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Обучение </a:t>
            </a: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ОМСУ ЛО </a:t>
            </a:r>
            <a:endParaRPr lang="ru-RU" sz="16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  <a:buFont typeface="Arial"/>
            </a:pP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 загрузке материалов инженерных </a:t>
            </a: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изысканий ЛО</a:t>
            </a:r>
            <a:endParaRPr lang="ru-RU" sz="16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30" name="Подзаголовок 15"/>
          <p:cNvSpPr txBox="1">
            <a:spLocks/>
          </p:cNvSpPr>
          <p:nvPr/>
        </p:nvSpPr>
        <p:spPr>
          <a:xfrm>
            <a:off x="6600007" y="2908679"/>
            <a:ext cx="2233951" cy="18270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</a:t>
            </a: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ортал Фонда пространственных данных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Ленинградской области</a:t>
            </a:r>
            <a:endParaRPr lang="ru-RU" sz="16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  <a:hlinkClick r:id="rId4"/>
              </a:rPr>
              <a:t>https://fpd.lenobl.ru/</a:t>
            </a: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3552" r="38107" b="47733"/>
          <a:stretch/>
        </p:blipFill>
        <p:spPr bwMode="auto">
          <a:xfrm>
            <a:off x="5724963" y="594346"/>
            <a:ext cx="323367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Нашивка 40"/>
          <p:cNvSpPr/>
          <p:nvPr/>
        </p:nvSpPr>
        <p:spPr>
          <a:xfrm>
            <a:off x="4490732" y="2325388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2019</a:t>
            </a:r>
          </a:p>
        </p:txBody>
      </p:sp>
      <p:sp>
        <p:nvSpPr>
          <p:cNvPr id="43" name="Нашивка 42"/>
          <p:cNvSpPr/>
          <p:nvPr/>
        </p:nvSpPr>
        <p:spPr>
          <a:xfrm>
            <a:off x="2366929" y="2324542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до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01.09.2019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11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6600007" y="2332511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2020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55559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4" grpId="0"/>
      <p:bldP spid="29" grpId="0" animBg="1"/>
      <p:bldP spid="27" grpId="0"/>
      <p:bldP spid="30" grpId="0"/>
      <p:bldP spid="41" grpId="0" animBg="1"/>
      <p:bldP spid="4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678" y="0"/>
            <a:ext cx="8296802" cy="555526"/>
          </a:xfrm>
        </p:spPr>
        <p:txBody>
          <a:bodyPr>
            <a:noAutofit/>
          </a:bodyPr>
          <a:lstStyle/>
          <a:p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Развитие</a:t>
            </a: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 </a:t>
            </a:r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государственной информационной системы обеспечения градостроительной деятельности Ленинградской области</a:t>
            </a:r>
            <a:endParaRPr lang="ru-RU" sz="17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471" y="2620673"/>
            <a:ext cx="8677009" cy="2081284"/>
          </a:xfrm>
        </p:spPr>
        <p:txBody>
          <a:bodyPr>
            <a:noAutofit/>
          </a:bodyPr>
          <a:lstStyle/>
          <a:p>
            <a:pPr marL="0" lvl="0" indent="182563" algn="just" fontAlgn="base">
              <a:spcBef>
                <a:spcPts val="0"/>
              </a:spcBef>
              <a:buClr>
                <a:srgbClr val="000000"/>
              </a:buClr>
              <a:buNone/>
              <a:tabLst>
                <a:tab pos="450850" algn="l"/>
              </a:tabLst>
            </a:pPr>
            <a:r>
              <a:rPr lang="ru-RU" sz="14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ОИВ  ЛО отвечающие за наполнение ГИСОГД ЛО:</a:t>
            </a:r>
          </a:p>
          <a:p>
            <a:pPr marL="0" lvl="0" indent="182563" algn="just" fontAlgn="base">
              <a:spcBef>
                <a:spcPts val="0"/>
              </a:spcBef>
              <a:buClr>
                <a:srgbClr val="000000"/>
              </a:buClr>
              <a:tabLst>
                <a:tab pos="450850" algn="l"/>
              </a:tabLst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государственного строительного надзора и </a:t>
            </a:r>
            <a:endParaRPr lang="ru-RU" sz="1400" dirty="0" smtClean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0" lvl="0" indent="0" algn="just" fontAlgn="base">
              <a:spcBef>
                <a:spcPts val="0"/>
              </a:spcBef>
              <a:buClr>
                <a:srgbClr val="000000"/>
              </a:buClr>
              <a:buNone/>
              <a:tabLst>
                <a:tab pos="450850" algn="l"/>
              </a:tabLst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  государственной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экспертизы Ленинградской области;</a:t>
            </a:r>
          </a:p>
          <a:p>
            <a:pPr marL="0" lvl="0" indent="182563" algn="just" fontAlgn="base">
              <a:spcBef>
                <a:spcPts val="0"/>
              </a:spcBef>
              <a:buClr>
                <a:srgbClr val="000000"/>
              </a:buClr>
              <a:tabLst>
                <a:tab pos="450850" algn="l"/>
              </a:tabLst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 по дорожному хозяйству Ленинградской области;</a:t>
            </a:r>
          </a:p>
          <a:p>
            <a:pPr marL="0" lvl="0" indent="182563" algn="just" fontAlgn="base">
              <a:spcBef>
                <a:spcPts val="0"/>
              </a:spcBef>
              <a:buClr>
                <a:srgbClr val="000000"/>
              </a:buClr>
              <a:tabLst>
                <a:tab pos="450850" algn="l"/>
              </a:tabLst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 по природным ресурсам Ленинградской области; </a:t>
            </a:r>
          </a:p>
          <a:p>
            <a:pPr marL="0" lvl="0" indent="182563" algn="just" fontAlgn="base">
              <a:spcBef>
                <a:spcPts val="0"/>
              </a:spcBef>
              <a:buClr>
                <a:srgbClr val="000000"/>
              </a:buClr>
              <a:tabLst>
                <a:tab pos="450850" algn="l"/>
              </a:tabLst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 по сохранению культурного наследия Ленинградской области;</a:t>
            </a:r>
          </a:p>
          <a:p>
            <a:pPr marL="0" lvl="0" indent="182563" algn="just" fontAlgn="base">
              <a:spcBef>
                <a:spcPts val="0"/>
              </a:spcBef>
              <a:buClr>
                <a:srgbClr val="000000"/>
              </a:buClr>
              <a:tabLst>
                <a:tab pos="450850" algn="l"/>
              </a:tabLst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 по топливно-энергетическому комплексу Ленинградской области;</a:t>
            </a:r>
          </a:p>
          <a:p>
            <a:pPr marL="0" lvl="0" indent="182563" algn="just" fontAlgn="base">
              <a:spcBef>
                <a:spcPts val="0"/>
              </a:spcBef>
              <a:buClr>
                <a:srgbClr val="000000"/>
              </a:buClr>
              <a:tabLst>
                <a:tab pos="450850" algn="l"/>
              </a:tabLst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Ленинградский областной комитет по управлению государственным имуществом.</a:t>
            </a:r>
          </a:p>
          <a:p>
            <a:pPr marL="0" indent="0">
              <a:buNone/>
            </a:pPr>
            <a:endParaRPr lang="ru-RU" sz="1400" dirty="0"/>
          </a:p>
        </p:txBody>
      </p:sp>
      <p:cxnSp>
        <p:nvCxnSpPr>
          <p:cNvPr id="7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Нашивка 7"/>
          <p:cNvSpPr/>
          <p:nvPr/>
        </p:nvSpPr>
        <p:spPr>
          <a:xfrm>
            <a:off x="1260870" y="640786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2020-2021</a:t>
            </a:r>
          </a:p>
        </p:txBody>
      </p:sp>
      <p:sp>
        <p:nvSpPr>
          <p:cNvPr id="9" name="Подзаголовок 15"/>
          <p:cNvSpPr txBox="1">
            <a:spLocks/>
          </p:cNvSpPr>
          <p:nvPr/>
        </p:nvSpPr>
        <p:spPr>
          <a:xfrm>
            <a:off x="1260870" y="1197529"/>
            <a:ext cx="2227333" cy="135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/>
            </a:pP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Проведено 20 совещаний</a:t>
            </a:r>
          </a:p>
        </p:txBody>
      </p:sp>
      <p:sp>
        <p:nvSpPr>
          <p:cNvPr id="10" name="Нашивка 9"/>
          <p:cNvSpPr/>
          <p:nvPr/>
        </p:nvSpPr>
        <p:spPr>
          <a:xfrm>
            <a:off x="3436997" y="640786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Май 2021</a:t>
            </a:r>
          </a:p>
        </p:txBody>
      </p:sp>
      <p:sp>
        <p:nvSpPr>
          <p:cNvPr id="11" name="Подзаголовок 15"/>
          <p:cNvSpPr txBox="1">
            <a:spLocks/>
          </p:cNvSpPr>
          <p:nvPr/>
        </p:nvSpPr>
        <p:spPr>
          <a:xfrm>
            <a:off x="3436997" y="1197529"/>
            <a:ext cx="2227331" cy="1361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Сбор данных (действующих градостроительных документов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ОИВ ЛО)</a:t>
            </a:r>
            <a:endParaRPr lang="ru-RU" sz="16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12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5597796" y="640786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Сентябрь 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</a:t>
            </a:r>
          </a:p>
        </p:txBody>
      </p:sp>
      <p:sp>
        <p:nvSpPr>
          <p:cNvPr id="15" name="Подзаголовок 15"/>
          <p:cNvSpPr txBox="1">
            <a:spLocks/>
          </p:cNvSpPr>
          <p:nvPr/>
        </p:nvSpPr>
        <p:spPr>
          <a:xfrm>
            <a:off x="5597795" y="1197529"/>
            <a:ext cx="2368457" cy="1392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Передача </a:t>
            </a:r>
            <a:r>
              <a:rPr lang="ru-RU" sz="16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данных (действующих градостроительных документов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ОИВ ЛО в ОМСУ ЛО)</a:t>
            </a:r>
            <a:endParaRPr lang="ru-RU" sz="16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33579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 animBg="1"/>
      <p:bldP spid="9" grpId="0"/>
      <p:bldP spid="10" grpId="0" animBg="1"/>
      <p:bldP spid="11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Подзаголовок 15"/>
          <p:cNvSpPr txBox="1">
            <a:spLocks/>
          </p:cNvSpPr>
          <p:nvPr/>
        </p:nvSpPr>
        <p:spPr>
          <a:xfrm>
            <a:off x="5670948" y="2214195"/>
            <a:ext cx="2233951" cy="24942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Интеграция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ГИС РГСН ЛО </a:t>
            </a:r>
            <a:endParaRPr lang="ru-RU" sz="1400" dirty="0" smtClean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 ГИС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ЛО ЕГРН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ГЛР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ГИСОГД ЛО</a:t>
            </a:r>
          </a:p>
          <a:p>
            <a:pPr>
              <a:spcBef>
                <a:spcPts val="0"/>
              </a:spcBef>
            </a:pP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3436997" y="1568740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1256613" y="1568740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2020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13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95678" y="0"/>
            <a:ext cx="8296802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Развитие</a:t>
            </a: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 </a:t>
            </a: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государственной информационной системы обеспечения градостроительной деятельности Ленинградской области</a:t>
            </a:r>
            <a:endParaRPr lang="ru-RU" sz="17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одзаголовок 15"/>
          <p:cNvSpPr txBox="1">
            <a:spLocks/>
          </p:cNvSpPr>
          <p:nvPr/>
        </p:nvSpPr>
        <p:spPr>
          <a:xfrm>
            <a:off x="1139588" y="2214197"/>
            <a:ext cx="2350977" cy="2283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Проверка работоспособности действующих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ИСОГД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ОМСУ ЛО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(</a:t>
            </a:r>
            <a:r>
              <a:rPr lang="ru-RU" sz="14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Всеволожского </a:t>
            </a:r>
            <a:r>
              <a:rPr lang="ru-RU" sz="14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МР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, </a:t>
            </a:r>
            <a:r>
              <a:rPr lang="ru-RU" sz="14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Гатчинского МР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, </a:t>
            </a:r>
            <a:r>
              <a:rPr lang="ru-RU" sz="1400" dirty="0" err="1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Приозерского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МР, </a:t>
            </a:r>
            <a:r>
              <a:rPr lang="ru-RU" sz="1400" dirty="0" err="1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Тосненского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Р и </a:t>
            </a:r>
            <a:r>
              <a:rPr lang="ru-RU" sz="1400" dirty="0" err="1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Сосновоборгского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ГО)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5670948" y="1568740"/>
            <a:ext cx="2233951" cy="454546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2" name="Подзаголовок 15"/>
          <p:cNvSpPr txBox="1">
            <a:spLocks/>
          </p:cNvSpPr>
          <p:nvPr/>
        </p:nvSpPr>
        <p:spPr>
          <a:xfrm>
            <a:off x="3436996" y="2214196"/>
            <a:ext cx="2417893" cy="24942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Полуавтоматическое формирование: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- ГПЗУ;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- разрешение на строительство;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- разрешение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на ввод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 эксплуатацию</a:t>
            </a:r>
          </a:p>
        </p:txBody>
      </p:sp>
    </p:spTree>
    <p:extLst>
      <p:ext uri="{BB962C8B-B14F-4D97-AF65-F5344CB8AC3E}">
        <p14:creationId xmlns:p14="http://schemas.microsoft.com/office/powerpoint/2010/main" val="239580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4" grpId="0" animBg="1"/>
      <p:bldP spid="27" grpId="0" animBg="1"/>
      <p:bldP spid="18" grpId="0"/>
      <p:bldP spid="19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14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95678" y="0"/>
            <a:ext cx="8296802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Формирование автоматического </a:t>
            </a:r>
          </a:p>
          <a:p>
            <a:pPr>
              <a:buClrTx/>
              <a:buFontTx/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градостроительного плана земельного участка</a:t>
            </a:r>
            <a:endParaRPr lang="ru-RU" sz="17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15464" y="692105"/>
            <a:ext cx="4020035" cy="360000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kern="1200" dirty="0" err="1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Волховский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муниципальный район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79107" y="1630881"/>
            <a:ext cx="6128078" cy="289585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2543947" y="1131454"/>
            <a:ext cx="4020035" cy="360000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kern="1200" dirty="0" err="1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Тосненский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район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872445" y="692105"/>
            <a:ext cx="4020035" cy="360000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kern="1200" dirty="0" err="1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Сосновоборский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городской округ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553957" y="1510512"/>
            <a:ext cx="7" cy="240740"/>
          </a:xfrm>
          <a:prstGeom prst="straightConnector1">
            <a:avLst/>
          </a:prstGeom>
          <a:ln w="22225" cap="sq" cmpd="sng">
            <a:solidFill>
              <a:schemeClr val="accent1">
                <a:lumMod val="75000"/>
              </a:schemeClr>
            </a:solidFill>
            <a:miter lim="800000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1454169" y="1672343"/>
            <a:ext cx="6008712" cy="2831077"/>
            <a:chOff x="1317009" y="1808328"/>
            <a:chExt cx="6585470" cy="3102823"/>
          </a:xfrm>
        </p:grpSpPr>
        <p:pic>
          <p:nvPicPr>
            <p:cNvPr id="25" name="Рисунок 24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7" t="2348" r="1265"/>
            <a:stretch/>
          </p:blipFill>
          <p:spPr>
            <a:xfrm>
              <a:off x="1317009" y="1808328"/>
              <a:ext cx="6585470" cy="3102823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1317009" y="4838131"/>
              <a:ext cx="456517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5219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 animBg="1"/>
      <p:bldP spid="24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95678" y="-49581"/>
            <a:ext cx="8296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38943">
              <a:buSzPts val="1100"/>
              <a:defRPr/>
            </a:pPr>
            <a:r>
              <a:rPr lang="ru-RU" sz="18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Наполнение ГИСОГД ЛО документами и материалами</a:t>
            </a:r>
          </a:p>
          <a:p>
            <a:pPr algn="ctr" defTabSz="1038943">
              <a:buSzPts val="1100"/>
              <a:defRPr/>
            </a:pPr>
            <a:r>
              <a:rPr lang="ru-RU" sz="18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 предыдущие годы (по всем разделам)</a:t>
            </a:r>
            <a:endParaRPr lang="ru-RU" sz="18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  <a:sym typeface="Calibri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499837"/>
              </p:ext>
            </p:extLst>
          </p:nvPr>
        </p:nvGraphicFramePr>
        <p:xfrm>
          <a:off x="595678" y="680085"/>
          <a:ext cx="8174150" cy="4130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15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427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752474" y="1"/>
            <a:ext cx="8140005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Планы на 2022 год по развитию </a:t>
            </a:r>
            <a:r>
              <a:rPr lang="ru-RU" sz="18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государственной информационной системе обеспечения градостроительной деятельности </a:t>
            </a:r>
            <a:r>
              <a:rPr lang="ru-RU" sz="18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РФ</a:t>
            </a: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16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471" y="1301019"/>
            <a:ext cx="88125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buFont typeface="Wingdings" panose="05000000000000000000" pitchFamily="2" charset="2"/>
              <a:buChar char="ü"/>
            </a:pP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постановление 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Правительства Российской Федерации от 28.09.2020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№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 1558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/>
            </a:r>
            <a:b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</a:b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 государственной информационной системе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обеспечения градостроительной 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деятельности Российской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Федерации»;</a:t>
            </a:r>
          </a:p>
          <a:p>
            <a:pPr indent="266700">
              <a:buFont typeface="Wingdings" panose="05000000000000000000" pitchFamily="2" charset="2"/>
              <a:buChar char="ü"/>
            </a:pPr>
            <a:endParaRPr lang="ru-RU" sz="1600" kern="1200" dirty="0" smtClean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indent="266700">
              <a:buFont typeface="Wingdings" panose="05000000000000000000" pitchFamily="2" charset="2"/>
              <a:buChar char="ü"/>
            </a:pP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постановление 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Правительства Российской Федерации от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05.03.2021 №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 331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/>
            </a:r>
            <a:b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</a:b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Об установлении случая, при котором застройщиком, техническим заказчиком, лицом, обеспечивающим или осуществляющим подготовку обоснования инвестиций, и (или) лицом, ответственным за эксплуатацию объекта капитального строительства, обеспечиваются формирование и ведение информационной модели объекта капитального строительства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0812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812" y="-1063752"/>
            <a:ext cx="9154483" cy="7014972"/>
          </a:xfrm>
          <a:prstGeom prst="rect">
            <a:avLst/>
          </a:prstGeom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2301" y="555525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AutoNum type="arabicPeriod"/>
              <a:tabLst>
                <a:tab pos="266700" algn="l"/>
              </a:tabLst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«О работе консультативно-экспертного совета по рассмотрению архитектурно-градостроительного облика населенных пунктов, зданий, сооружений Ленинградской области в 2021 году и</a:t>
            </a:r>
            <a:b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</a:b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планы на 2022 год»</a:t>
            </a: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342900" indent="-342900" algn="l">
              <a:spcBef>
                <a:spcPts val="0"/>
              </a:spcBef>
              <a:buAutoNum type="arabicPeriod" startAt="2"/>
              <a:tabLst>
                <a:tab pos="266700" algn="l"/>
              </a:tabLst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 развитии государственной информационной системы градостроительной деятельности с использованием инфраструктуры пространственных данных в Ленинградской области в 2021 году и планы на 2022 год</a:t>
            </a: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3.	</a:t>
            </a:r>
            <a: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1700" b="1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 градостроительных конкурсах, проведенных Комитетом градостроительной политики Ленинградской области в 2021 году, </a:t>
            </a:r>
            <a:endParaRPr lang="ru-RU" sz="1700" b="1" dirty="0" smtClean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     и </a:t>
            </a:r>
            <a:r>
              <a:rPr lang="ru-RU" sz="1700" b="1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планы на 2022 год</a:t>
            </a:r>
            <a: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  <a:endParaRPr lang="ru-RU" sz="1700" b="1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17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9" name="Google Shape;98;p2" descr="D:\Documents and Settings\ps_platunova\Мои документы\герб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4739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18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215472" y="698149"/>
            <a:ext cx="4338502" cy="3444487"/>
          </a:xfrm>
          <a:prstGeom prst="rect">
            <a:avLst/>
          </a:prstGeom>
        </p:spPr>
        <p:txBody>
          <a:bodyPr vert="horz" wrap="square" lIns="0" tIns="11131" rIns="0" bIns="0" rtlCol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 ЦЕЛЬ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: 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15000"/>
              </a:lnSpc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   РАЗРАБОТКА КОНЦЕПЦИИ СПОРТИВНОГО        </a:t>
            </a:r>
          </a:p>
          <a:p>
            <a:pPr lvl="0">
              <a:lnSpc>
                <a:spcPct val="115000"/>
              </a:lnSpc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   КЛАСТЕРА</a:t>
            </a:r>
          </a:p>
          <a:p>
            <a:pPr lvl="0">
              <a:lnSpc>
                <a:spcPct val="115000"/>
              </a:lnSpc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    В П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РОЩИНО, КОТОРАЯ  ОБУСЛОВЛЕНА:</a:t>
            </a: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НЕОБХОДИМОСТЬЮ СОЗДАНИЯ УСЛОВИЙ ДЛЯ ОСУЩЕСТВЛЕНИЯ ФИЗКУЛЬТУРНО-ОЗДОРОВИТЕЛЬНОЙ И СПОРТИВНО-МАССОВОЙ РАБОТЫ, </a:t>
            </a: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НЕОБХОДИМОСТЬЮ СОЗДАНИЯ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АРХИТЕКТУРНО-ПЛАНИРОВОЧНОЙ КОНЦЕПЦИИ ВЗАИМОУВЯЗЫВАЮЩЕЙ ДЕЙСТВУЮЩИЕ, ПЛАНИРУЕМЫЕ К РЕКОНСТРУКЦИИ И ВНОВЬ СТРОЯЩИЕСЯ СПОРТИВНЫЕ ОБЪЕКТЫ, КОМПЛЕКСЫ И ТЕРРИТОРИИ С ТРАНСПОРТНОЙ, ИНЖЕНЕРНОЙ И РЕКРЕАЦИОННОЙ ИНФРАСТРУКТУРОЙ П. РОЩИНО</a:t>
            </a:r>
          </a:p>
        </p:txBody>
      </p:sp>
      <p:pic>
        <p:nvPicPr>
          <p:cNvPr id="2051" name="Picture 3" descr="Z:\Сектор архитектурной деятельности\1.6. СПОРТИВНЫЙ КЛАСТЕР РОЩИНО\7_Выставка КОНКУРСНЫХ МАТ-ОВ\14.10-01.11.2021 Рощино\открытие выставки\IMG_31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73" y="1582069"/>
            <a:ext cx="4402656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59833" y="54226"/>
            <a:ext cx="8296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ТВОРЧЕСКИЙ ГРАДОСТРОИТЕЛЬНЫЙ КОНКУРС ПО РАЗВИТИЮ СПОРТИВНОГО КЛАСТЕРА В ПОСЕЛКЕ РОЩИНО ВЫБОРГСКОГО РАЙОНА ЛЕНИНГРАДСКОЙ ОБЛАСТИ </a:t>
            </a:r>
            <a:endParaRPr lang="ru-RU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  <a:sym typeface="Calibri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635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19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22299" y="0"/>
            <a:ext cx="8291513" cy="555526"/>
          </a:xfrm>
        </p:spPr>
        <p:txBody>
          <a:bodyPr>
            <a:normAutofit fontScale="90000"/>
          </a:bodyPr>
          <a:lstStyle/>
          <a:p>
            <a:pPr algn="r">
              <a:spcBef>
                <a:spcPct val="2000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ПРОЕКТ 1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РОЩИНО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– ЖИЗНЬ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ДВИЖЕНИИ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2130" r="468" b="4813"/>
          <a:stretch/>
        </p:blipFill>
        <p:spPr bwMode="auto">
          <a:xfrm>
            <a:off x="1454" y="1133515"/>
            <a:ext cx="9142546" cy="303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933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2819" y="-866977"/>
            <a:ext cx="8649661" cy="6802958"/>
          </a:xfrm>
          <a:prstGeom prst="rect">
            <a:avLst/>
          </a:prstGeom>
        </p:spPr>
      </p:pic>
      <p:pic>
        <p:nvPicPr>
          <p:cNvPr id="9" name="Google Shape;98;p2" descr="D:\Documents and Settings\ps_platunova\Мои документы\герб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2301" y="555525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AutoNum type="arabicPeriod"/>
              <a:tabLst>
                <a:tab pos="266700" algn="l"/>
              </a:tabLst>
            </a:pPr>
            <a: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1700" b="1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 работе консультативно-экспертного совета по рассмотрению архитектурно-градостроительного облика населенных пунктов, зданий, сооружений Ленинградской области в 2021 году </a:t>
            </a:r>
            <a: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</a:t>
            </a:r>
            <a:b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</a:br>
            <a: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планы </a:t>
            </a:r>
            <a:r>
              <a:rPr lang="ru-RU" sz="1700" b="1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на 2022 год</a:t>
            </a:r>
            <a: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342900" indent="-342900" algn="l">
              <a:spcBef>
                <a:spcPts val="0"/>
              </a:spcBef>
              <a:buAutoNum type="arabicPeriod" startAt="2"/>
              <a:tabLst>
                <a:tab pos="266700" algn="l"/>
              </a:tabLst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 развитии государственной информационной системы градостроительной деятельности с использованием инфраструктуры пространственных данных в Ленинградской области в 2021 году и планы на 2022 год</a:t>
            </a: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3.	«О градостроительных конкурсах, проведенных Комитетом градостроительной политики Ленинградской области в 2021 году, и планы на 2022 год</a:t>
            </a: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7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9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20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22299" y="0"/>
            <a:ext cx="8291513" cy="555526"/>
          </a:xfrm>
        </p:spPr>
        <p:txBody>
          <a:bodyPr>
            <a:normAutofit fontScale="90000"/>
          </a:bodyPr>
          <a:lstStyle/>
          <a:p>
            <a:pPr algn="r">
              <a:spcBef>
                <a:spcPct val="2000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ПРОЕКТ 2                     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спортивного кластера в поселке Рощино Выборгского района Ленинградской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области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3" y="569433"/>
            <a:ext cx="3978768" cy="399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 bwMode="auto">
          <a:xfrm>
            <a:off x="4572000" y="569433"/>
            <a:ext cx="4081552" cy="221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" b="15018"/>
          <a:stretch/>
        </p:blipFill>
        <p:spPr bwMode="auto">
          <a:xfrm>
            <a:off x="4579098" y="2798728"/>
            <a:ext cx="4074454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969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21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22299" y="0"/>
            <a:ext cx="8291513" cy="555526"/>
          </a:xfrm>
        </p:spPr>
        <p:txBody>
          <a:bodyPr>
            <a:normAutofit/>
          </a:bodyPr>
          <a:lstStyle/>
          <a:p>
            <a:pPr algn="r">
              <a:spcBef>
                <a:spcPct val="2000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ПРОЕКТ 3                               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"СЕВЕРНЫЙ ЦЕНТР СПОРТА»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" r="746"/>
          <a:stretch/>
        </p:blipFill>
        <p:spPr bwMode="auto">
          <a:xfrm>
            <a:off x="116158" y="1122362"/>
            <a:ext cx="3022600" cy="304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2363"/>
            <a:ext cx="3031254" cy="30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78" y="1122363"/>
            <a:ext cx="3027932" cy="301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088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812" y="-1063752"/>
            <a:ext cx="9154483" cy="7045452"/>
          </a:xfrm>
          <a:prstGeom prst="rect">
            <a:avLst/>
          </a:prstGeom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2301" y="555525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XXIX МЕЖДУНАРОДНЫЙ АРХИТЕКТУРНЫЙ ФЕСТИВАЛЬ </a:t>
            </a:r>
          </a:p>
          <a:p>
            <a:pPr lvl="0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«ЗОДЧЕСТВО 2021»</a:t>
            </a:r>
          </a:p>
          <a:p>
            <a:pPr lvl="0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Смотр-конкурс «Регионы России»</a:t>
            </a:r>
          </a:p>
          <a:p>
            <a:pPr lvl="0">
              <a:lnSpc>
                <a:spcPct val="115000"/>
              </a:lnSpc>
            </a:pPr>
            <a:endParaRPr lang="ru-RU" sz="1700" b="1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15000"/>
              </a:lnSpc>
            </a:pPr>
            <a:r>
              <a:rPr lang="ru-RU" sz="17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рамках фестиваля </a:t>
            </a:r>
            <a:r>
              <a:rPr lang="ru-RU" sz="17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Комитет принял </a:t>
            </a:r>
            <a:r>
              <a:rPr lang="ru-RU" sz="17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участие </a:t>
            </a:r>
          </a:p>
          <a:p>
            <a:pPr lvl="0">
              <a:lnSpc>
                <a:spcPct val="115000"/>
              </a:lnSpc>
            </a:pPr>
            <a:r>
              <a:rPr lang="ru-RU" sz="17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следующих номинациях:</a:t>
            </a:r>
          </a:p>
          <a:p>
            <a:pPr lvl="0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«Развитие территорий и градостроительные решения»</a:t>
            </a:r>
          </a:p>
          <a:p>
            <a:pPr lvl="0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«Городская среда и комплексные городские проекты»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22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9" name="Google Shape;98;p2" descr="D:\Documents and Settings\ps_platunova\Мои документы\герб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816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23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1625644" y="630384"/>
            <a:ext cx="6281750" cy="3878977"/>
            <a:chOff x="343603" y="885825"/>
            <a:chExt cx="9956097" cy="6147885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"/>
            <a:stretch/>
          </p:blipFill>
          <p:spPr>
            <a:xfrm>
              <a:off x="927100" y="1314882"/>
              <a:ext cx="9067800" cy="5718828"/>
            </a:xfrm>
            <a:prstGeom prst="rect">
              <a:avLst/>
            </a:prstGeom>
          </p:spPr>
        </p:pic>
        <p:sp>
          <p:nvSpPr>
            <p:cNvPr id="49" name="Скругленный прямоугольник 48"/>
            <p:cNvSpPr/>
            <p:nvPr/>
          </p:nvSpPr>
          <p:spPr>
            <a:xfrm>
              <a:off x="5118100" y="1009951"/>
              <a:ext cx="2057400" cy="485474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object 2"/>
            <p:cNvSpPr txBox="1"/>
            <p:nvPr/>
          </p:nvSpPr>
          <p:spPr>
            <a:xfrm>
              <a:off x="5157897" y="1060713"/>
              <a:ext cx="2017604" cy="41056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8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ВСЕСЕЗОННЫЙ КУРОРТ </a:t>
              </a:r>
              <a:br>
                <a:rPr lang="ru-RU" sz="8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r>
                <a:rPr lang="ru-RU" sz="8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«ИГОРА»</a:t>
              </a:r>
              <a:endParaRPr lang="ru-RU" sz="8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1" name="Прямая соединительная линия 50"/>
            <p:cNvCxnSpPr>
              <a:endCxn id="49" idx="1"/>
            </p:cNvCxnSpPr>
            <p:nvPr/>
          </p:nvCxnSpPr>
          <p:spPr>
            <a:xfrm flipV="1">
              <a:off x="4660900" y="1252688"/>
              <a:ext cx="457200" cy="1522164"/>
            </a:xfrm>
            <a:prstGeom prst="line">
              <a:avLst/>
            </a:prstGeom>
            <a:ln>
              <a:head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2" name="Скругленный прямоугольник 51"/>
            <p:cNvSpPr/>
            <p:nvPr/>
          </p:nvSpPr>
          <p:spPr>
            <a:xfrm>
              <a:off x="5127720" y="1571625"/>
              <a:ext cx="2047780" cy="545705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3" name="Прямая соединительная линия 52"/>
            <p:cNvCxnSpPr>
              <a:endCxn id="52" idx="1"/>
            </p:cNvCxnSpPr>
            <p:nvPr/>
          </p:nvCxnSpPr>
          <p:spPr>
            <a:xfrm flipV="1">
              <a:off x="4767810" y="1844478"/>
              <a:ext cx="359910" cy="1644452"/>
            </a:xfrm>
            <a:prstGeom prst="line">
              <a:avLst/>
            </a:prstGeom>
            <a:ln>
              <a:head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Скругленный прямоугольник 53"/>
            <p:cNvSpPr/>
            <p:nvPr/>
          </p:nvSpPr>
          <p:spPr>
            <a:xfrm>
              <a:off x="606199" y="1585115"/>
              <a:ext cx="1981200" cy="44371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5" name="Прямая соединительная линия 54"/>
            <p:cNvCxnSpPr/>
            <p:nvPr/>
          </p:nvCxnSpPr>
          <p:spPr>
            <a:xfrm flipH="1" flipV="1">
              <a:off x="2593921" y="1813320"/>
              <a:ext cx="1311500" cy="1517254"/>
            </a:xfrm>
            <a:prstGeom prst="line">
              <a:avLst/>
            </a:prstGeom>
            <a:ln>
              <a:head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6" name="Скругленный прямоугольник 55"/>
            <p:cNvSpPr/>
            <p:nvPr/>
          </p:nvSpPr>
          <p:spPr>
            <a:xfrm>
              <a:off x="606199" y="1069580"/>
              <a:ext cx="1981200" cy="404067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7" name="Прямая соединительная линия 56"/>
            <p:cNvCxnSpPr>
              <a:endCxn id="56" idx="3"/>
            </p:cNvCxnSpPr>
            <p:nvPr/>
          </p:nvCxnSpPr>
          <p:spPr>
            <a:xfrm flipH="1" flipV="1">
              <a:off x="2587399" y="1271614"/>
              <a:ext cx="1768702" cy="673944"/>
            </a:xfrm>
            <a:prstGeom prst="line">
              <a:avLst/>
            </a:prstGeom>
            <a:ln>
              <a:headEnd type="triangle" w="lg" len="lg"/>
              <a:tailEnd type="non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8" name="Скругленный прямоугольник 57"/>
            <p:cNvSpPr/>
            <p:nvPr/>
          </p:nvSpPr>
          <p:spPr>
            <a:xfrm>
              <a:off x="8242300" y="885825"/>
              <a:ext cx="2057400" cy="627466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9" name="Прямая соединительная линия 58"/>
            <p:cNvCxnSpPr>
              <a:endCxn id="58" idx="1"/>
            </p:cNvCxnSpPr>
            <p:nvPr/>
          </p:nvCxnSpPr>
          <p:spPr>
            <a:xfrm flipV="1">
              <a:off x="7861300" y="1199558"/>
              <a:ext cx="381000" cy="1104412"/>
            </a:xfrm>
            <a:prstGeom prst="line">
              <a:avLst/>
            </a:prstGeom>
            <a:ln>
              <a:head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>
              <a:off x="2331153" y="5258255"/>
              <a:ext cx="348548" cy="1012706"/>
            </a:xfrm>
            <a:prstGeom prst="line">
              <a:avLst/>
            </a:prstGeom>
            <a:ln>
              <a:solidFill>
                <a:srgbClr val="04C84F"/>
              </a:solidFill>
              <a:head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61" name="Скругленный прямоугольник 60"/>
            <p:cNvSpPr/>
            <p:nvPr/>
          </p:nvSpPr>
          <p:spPr>
            <a:xfrm>
              <a:off x="5331920" y="6510059"/>
              <a:ext cx="1981200" cy="395566"/>
            </a:xfrm>
            <a:prstGeom prst="roundRect">
              <a:avLst/>
            </a:prstGeom>
            <a:noFill/>
            <a:ln>
              <a:solidFill>
                <a:srgbClr val="04C84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2" name="Прямая соединительная линия 61"/>
            <p:cNvCxnSpPr>
              <a:endCxn id="61" idx="1"/>
            </p:cNvCxnSpPr>
            <p:nvPr/>
          </p:nvCxnSpPr>
          <p:spPr>
            <a:xfrm>
              <a:off x="4203700" y="6290987"/>
              <a:ext cx="1128220" cy="416855"/>
            </a:xfrm>
            <a:prstGeom prst="line">
              <a:avLst/>
            </a:prstGeom>
            <a:ln>
              <a:solidFill>
                <a:srgbClr val="04C84F"/>
              </a:solidFill>
              <a:head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63" name="Скругленный прямоугольник 62"/>
            <p:cNvSpPr/>
            <p:nvPr/>
          </p:nvSpPr>
          <p:spPr>
            <a:xfrm>
              <a:off x="7701442" y="6501589"/>
              <a:ext cx="1981200" cy="404036"/>
            </a:xfrm>
            <a:prstGeom prst="roundRect">
              <a:avLst/>
            </a:prstGeom>
            <a:noFill/>
            <a:ln>
              <a:solidFill>
                <a:srgbClr val="04C84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4" name="Прямая соединительная линия 63"/>
            <p:cNvCxnSpPr>
              <a:endCxn id="63" idx="1"/>
            </p:cNvCxnSpPr>
            <p:nvPr/>
          </p:nvCxnSpPr>
          <p:spPr>
            <a:xfrm>
              <a:off x="6489700" y="3933825"/>
              <a:ext cx="1211742" cy="2769782"/>
            </a:xfrm>
            <a:prstGeom prst="line">
              <a:avLst/>
            </a:prstGeom>
            <a:ln>
              <a:solidFill>
                <a:srgbClr val="04C84F"/>
              </a:solidFill>
              <a:head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65" name="Скругленный прямоугольник 64"/>
            <p:cNvSpPr/>
            <p:nvPr/>
          </p:nvSpPr>
          <p:spPr>
            <a:xfrm>
              <a:off x="7701442" y="6004715"/>
              <a:ext cx="1981200" cy="396540"/>
            </a:xfrm>
            <a:prstGeom prst="roundRect">
              <a:avLst/>
            </a:prstGeom>
            <a:noFill/>
            <a:ln>
              <a:solidFill>
                <a:srgbClr val="04C84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6" name="Прямая соединительная линия 65"/>
            <p:cNvCxnSpPr>
              <a:endCxn id="65" idx="1"/>
            </p:cNvCxnSpPr>
            <p:nvPr/>
          </p:nvCxnSpPr>
          <p:spPr>
            <a:xfrm>
              <a:off x="7556500" y="4695825"/>
              <a:ext cx="144942" cy="1507160"/>
            </a:xfrm>
            <a:prstGeom prst="line">
              <a:avLst/>
            </a:prstGeom>
            <a:ln>
              <a:solidFill>
                <a:srgbClr val="04C84F"/>
              </a:solidFill>
              <a:head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67" name="Скругленный прямоугольник 66"/>
            <p:cNvSpPr/>
            <p:nvPr/>
          </p:nvSpPr>
          <p:spPr>
            <a:xfrm>
              <a:off x="5324570" y="6004715"/>
              <a:ext cx="1981200" cy="407706"/>
            </a:xfrm>
            <a:prstGeom prst="roundRect">
              <a:avLst/>
            </a:prstGeom>
            <a:noFill/>
            <a:ln>
              <a:solidFill>
                <a:srgbClr val="04C84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8" name="Прямая соединительная линия 67"/>
            <p:cNvCxnSpPr>
              <a:endCxn id="67" idx="1"/>
            </p:cNvCxnSpPr>
            <p:nvPr/>
          </p:nvCxnSpPr>
          <p:spPr>
            <a:xfrm>
              <a:off x="4476775" y="4794539"/>
              <a:ext cx="847795" cy="1414029"/>
            </a:xfrm>
            <a:prstGeom prst="line">
              <a:avLst/>
            </a:prstGeom>
            <a:ln>
              <a:solidFill>
                <a:srgbClr val="04C84F"/>
              </a:solidFill>
              <a:headEnd type="triangl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69" name="object 2"/>
            <p:cNvSpPr txBox="1"/>
            <p:nvPr/>
          </p:nvSpPr>
          <p:spPr>
            <a:xfrm>
              <a:off x="5144539" y="1649499"/>
              <a:ext cx="2030960" cy="41056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8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ВСЕСЕЗОННЫЙ КУРОРТ </a:t>
              </a:r>
              <a:br>
                <a:rPr lang="ru-RU" sz="8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</a:br>
              <a:r>
                <a:rPr lang="ru-RU" sz="8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«ОХТА ПАРК»</a:t>
              </a:r>
              <a:endParaRPr lang="ru-RU" sz="8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0" name="object 2"/>
            <p:cNvSpPr txBox="1"/>
            <p:nvPr/>
          </p:nvSpPr>
          <p:spPr>
            <a:xfrm>
              <a:off x="8242301" y="960431"/>
              <a:ext cx="2057399" cy="626012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8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ТУРИСТИЧЕСКАЯ ДЕРЕВНЯ</a:t>
              </a:r>
            </a:p>
            <a:p>
              <a:pPr marL="12699" marR="5080" algn="ctr" fontAlgn="base">
                <a:spcBef>
                  <a:spcPts val="100"/>
                </a:spcBef>
              </a:pPr>
              <a:r>
                <a:rPr lang="ru-RU" sz="8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«МАНДРОГИ»</a:t>
              </a:r>
              <a:endParaRPr lang="ru-RU" sz="8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object 2"/>
            <p:cNvSpPr txBox="1"/>
            <p:nvPr/>
          </p:nvSpPr>
          <p:spPr>
            <a:xfrm>
              <a:off x="606200" y="1157479"/>
              <a:ext cx="1987721" cy="20679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900" dirty="0" smtClean="0">
                  <a:solidFill>
                    <a:srgbClr val="C0000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«ТОЧКА НА КАРТЕ»</a:t>
              </a:r>
              <a:endParaRPr lang="ru-RU" sz="900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object 2"/>
            <p:cNvSpPr txBox="1"/>
            <p:nvPr/>
          </p:nvSpPr>
          <p:spPr>
            <a:xfrm>
              <a:off x="645996" y="1678935"/>
              <a:ext cx="1941402" cy="20679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9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ЭКОПАРК «ВЕРЕСК»</a:t>
              </a:r>
              <a:endParaRPr lang="ru-RU" sz="9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object 2"/>
            <p:cNvSpPr txBox="1"/>
            <p:nvPr/>
          </p:nvSpPr>
          <p:spPr>
            <a:xfrm>
              <a:off x="349954" y="6220160"/>
              <a:ext cx="1997426" cy="20679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900" dirty="0" smtClean="0">
                  <a:solidFill>
                    <a:srgbClr val="04C84F"/>
                  </a:solidFill>
                  <a:latin typeface="Century Gothic" panose="020B0502020202020204" pitchFamily="34" charset="0"/>
                </a:rPr>
                <a:t>Г. ИВАНГОРОД</a:t>
              </a:r>
              <a:endParaRPr lang="ru-RU" sz="900" dirty="0">
                <a:solidFill>
                  <a:srgbClr val="04C84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object 2"/>
            <p:cNvSpPr txBox="1"/>
            <p:nvPr/>
          </p:nvSpPr>
          <p:spPr>
            <a:xfrm>
              <a:off x="5344468" y="6093497"/>
              <a:ext cx="1941402" cy="20679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900" dirty="0" smtClean="0">
                  <a:solidFill>
                    <a:srgbClr val="04C84F"/>
                  </a:solidFill>
                  <a:latin typeface="Century Gothic" panose="020B0502020202020204" pitchFamily="34" charset="0"/>
                </a:rPr>
                <a:t>Г.  ГАТЧИНА</a:t>
              </a:r>
              <a:endParaRPr lang="ru-RU" sz="900" dirty="0">
                <a:solidFill>
                  <a:srgbClr val="04C84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object 2"/>
            <p:cNvSpPr txBox="1"/>
            <p:nvPr/>
          </p:nvSpPr>
          <p:spPr>
            <a:xfrm>
              <a:off x="7753007" y="6600825"/>
              <a:ext cx="1941402" cy="20679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900" dirty="0" smtClean="0">
                  <a:solidFill>
                    <a:srgbClr val="04C84F"/>
                  </a:solidFill>
                  <a:latin typeface="Century Gothic" panose="020B0502020202020204" pitchFamily="34" charset="0"/>
                </a:rPr>
                <a:t>Г. НОВАЯ ЛАДОГА</a:t>
              </a:r>
              <a:endParaRPr lang="ru-RU" sz="900" dirty="0">
                <a:solidFill>
                  <a:srgbClr val="04C84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6" name="object 2"/>
            <p:cNvSpPr txBox="1"/>
            <p:nvPr/>
          </p:nvSpPr>
          <p:spPr>
            <a:xfrm>
              <a:off x="5371716" y="6600825"/>
              <a:ext cx="1941402" cy="20679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900" dirty="0" smtClean="0">
                  <a:solidFill>
                    <a:srgbClr val="04C84F"/>
                  </a:solidFill>
                  <a:latin typeface="Century Gothic" panose="020B0502020202020204" pitchFamily="34" charset="0"/>
                </a:rPr>
                <a:t>Г. ЛУГА</a:t>
              </a:r>
              <a:endParaRPr lang="ru-RU" sz="900" dirty="0">
                <a:solidFill>
                  <a:srgbClr val="04C84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7" name="object 2"/>
            <p:cNvSpPr txBox="1"/>
            <p:nvPr/>
          </p:nvSpPr>
          <p:spPr>
            <a:xfrm>
              <a:off x="7753007" y="6098536"/>
              <a:ext cx="1941402" cy="206795"/>
            </a:xfrm>
            <a:prstGeom prst="rect">
              <a:avLst/>
            </a:prstGeom>
          </p:spPr>
          <p:txBody>
            <a:bodyPr vert="horz" wrap="square" lIns="0" tIns="12699" rIns="0" bIns="0" rtlCol="0">
              <a:spAutoFit/>
            </a:bodyPr>
            <a:lstStyle/>
            <a:p>
              <a:pPr marL="12699" marR="5080" algn="ctr" fontAlgn="base">
                <a:spcBef>
                  <a:spcPts val="100"/>
                </a:spcBef>
              </a:pPr>
              <a:r>
                <a:rPr lang="ru-RU" sz="900" dirty="0" smtClean="0">
                  <a:solidFill>
                    <a:srgbClr val="04C84F"/>
                  </a:solidFill>
                  <a:latin typeface="Century Gothic" panose="020B0502020202020204" pitchFamily="34" charset="0"/>
                </a:rPr>
                <a:t>Г. ТИХВИН</a:t>
              </a:r>
              <a:endParaRPr lang="ru-RU" sz="900" dirty="0">
                <a:solidFill>
                  <a:srgbClr val="04C84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8" name="Скругленный прямоугольник 77"/>
            <p:cNvSpPr/>
            <p:nvPr/>
          </p:nvSpPr>
          <p:spPr>
            <a:xfrm>
              <a:off x="343603" y="6130439"/>
              <a:ext cx="1981200" cy="407706"/>
            </a:xfrm>
            <a:prstGeom prst="roundRect">
              <a:avLst/>
            </a:prstGeom>
            <a:noFill/>
            <a:ln>
              <a:solidFill>
                <a:srgbClr val="04C84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Google Shape;98;p2" descr="D:\Documents and Settings\ps_platunova\Мои документы\герб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22296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24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595678" y="556750"/>
            <a:ext cx="3986982" cy="292285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Тема фестиваля:</a:t>
            </a:r>
          </a:p>
          <a:p>
            <a:pPr lvl="0">
              <a:lnSpc>
                <a:spcPct val="115000"/>
              </a:lnSpc>
            </a:pPr>
            <a:r>
              <a:rPr lang="ru-RU" sz="28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ИСТИНА</a:t>
            </a:r>
          </a:p>
          <a:p>
            <a:pPr lvl="0">
              <a:lnSpc>
                <a:spcPct val="115000"/>
              </a:lnSpc>
            </a:pPr>
            <a:r>
              <a:rPr lang="ru-RU" sz="11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ГОД 60-ЛЕТИЯ ПОЛЕТА ЧЕЛОВЕКА В КОСМОС</a:t>
            </a:r>
          </a:p>
          <a:p>
            <a:pPr lvl="0"/>
            <a:r>
              <a:rPr lang="ru-RU" sz="235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МАНИФЕСТ  </a:t>
            </a:r>
          </a:p>
          <a:p>
            <a:pPr lvl="0"/>
            <a:r>
              <a:rPr lang="ru-RU" sz="11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ИСПЫТАНИЕ ВРЕМЕНЕМ МОЖЕТ ВЫДЕРЖАТЬ ТОЛЬКО </a:t>
            </a:r>
            <a:r>
              <a:rPr lang="ru-RU" sz="12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ИСТИНА.</a:t>
            </a:r>
          </a:p>
          <a:p>
            <a:pPr lvl="0">
              <a:lnSpc>
                <a:spcPct val="115000"/>
              </a:lnSpc>
            </a:pPr>
            <a:r>
              <a:rPr lang="ru-RU" sz="11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БЫТЬ ФУНДАМЕНТОМ И СВЯЗЫВАТЬ РЕАЛЬНОСТЬ С ЗАВТРАШНИМ ДНЕМ МОЖЕТ ТОЛЬКО </a:t>
            </a:r>
            <a:r>
              <a:rPr lang="ru-RU" sz="11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АРХИТЕКТУРА</a:t>
            </a:r>
            <a:r>
              <a:rPr lang="ru-RU" sz="11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 lvl="0">
              <a:lnSpc>
                <a:spcPct val="115000"/>
              </a:lnSpc>
            </a:pPr>
            <a:r>
              <a:rPr lang="ru-RU" sz="11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ТАК ИСТИНА РОЖДАЕТСЯ В СОРЕВНОВАНИИ ИДЕЙ И ЗАЯВЛЯЕТ О СЕБЕ ЯЗЫКОМ ТАЛАНТА.</a:t>
            </a:r>
            <a:endParaRPr lang="ru-RU" sz="11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15000"/>
              </a:lnSpc>
            </a:pPr>
            <a:endParaRPr lang="ru-RU" sz="11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15000"/>
              </a:lnSpc>
            </a:pPr>
            <a:endParaRPr lang="ru-RU" sz="16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79"/>
          <a:stretch/>
        </p:blipFill>
        <p:spPr bwMode="auto">
          <a:xfrm>
            <a:off x="265627" y="3043048"/>
            <a:ext cx="4288346" cy="148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61" y="717410"/>
            <a:ext cx="4616420" cy="334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9222" y="3281480"/>
            <a:ext cx="396240" cy="414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oogle Shape;98;p2" descr="D:\Documents and Settings\ps_platunova\Мои документы\герб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31543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462484"/>
            <a:ext cx="5168900" cy="414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25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"/>
          <a:stretch/>
        </p:blipFill>
        <p:spPr bwMode="auto">
          <a:xfrm>
            <a:off x="375523" y="604121"/>
            <a:ext cx="3447177" cy="399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oogle Shape;98;p2" descr="D:\Documents and Settings\ps_platunova\Мои документы\герб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0884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26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si_lutchenko\Downloads\WhatsApp Image 2022-02-02 at 17.37.1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" y="785136"/>
            <a:ext cx="5141394" cy="385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i_lutchenko\Downloads\WhatsApp Image 2022-02-02 at 17.37.16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17" y="769896"/>
            <a:ext cx="2909126" cy="387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6"/>
          <p:cNvSpPr txBox="1">
            <a:spLocks/>
          </p:cNvSpPr>
          <p:nvPr/>
        </p:nvSpPr>
        <p:spPr>
          <a:xfrm>
            <a:off x="325121" y="140681"/>
            <a:ext cx="8291512" cy="8118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1800" b="1" dirty="0" smtClean="0">
                <a:solidFill>
                  <a:schemeClr val="tx2"/>
                </a:solidFill>
              </a:rPr>
              <a:t>Концепция </a:t>
            </a:r>
            <a:r>
              <a:rPr lang="ru-RU" sz="1800" b="1" dirty="0">
                <a:solidFill>
                  <a:schemeClr val="tx2"/>
                </a:solidFill>
              </a:rPr>
              <a:t>нового жилого района «Два моря» в Приморске </a:t>
            </a:r>
            <a:endParaRPr lang="ru-RU" sz="1800" b="1" dirty="0" smtClean="0">
              <a:solidFill>
                <a:schemeClr val="tx2"/>
              </a:solidFill>
            </a:endParaRPr>
          </a:p>
          <a:p>
            <a:pPr lvl="0" algn="l">
              <a:lnSpc>
                <a:spcPct val="115000"/>
              </a:lnSpc>
            </a:pPr>
            <a:r>
              <a:rPr lang="ru-RU" sz="1800" dirty="0" smtClean="0"/>
              <a:t>«Золотой знак» </a:t>
            </a:r>
            <a:r>
              <a:rPr lang="ru-RU" sz="1800" dirty="0"/>
              <a:t>в номинации «лучший архитектурный региональный объект</a:t>
            </a:r>
            <a:r>
              <a:rPr lang="ru-RU" sz="1800" dirty="0" smtClean="0"/>
              <a:t>»</a:t>
            </a:r>
            <a:endParaRPr lang="ru-RU" sz="17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37576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812" y="-1063752"/>
            <a:ext cx="9154483" cy="6946392"/>
          </a:xfrm>
          <a:prstGeom prst="rect">
            <a:avLst/>
          </a:prstGeom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2301" y="555525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2022 году Комитетом планируется провести</a:t>
            </a:r>
            <a:r>
              <a:rPr lang="ru-RU" sz="17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lvl="0">
              <a:lnSpc>
                <a:spcPct val="115000"/>
              </a:lnSpc>
            </a:pPr>
            <a:endParaRPr lang="ru-RU" sz="1700" b="1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15000"/>
              </a:lnSpc>
            </a:pPr>
            <a:endParaRPr lang="ru-RU" sz="17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ru-RU" sz="17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Открытый </a:t>
            </a: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архитектурный конкурс проектов скульптурной композиции, посвященной «Ленинградскому учителю» в г. Гатчина на территории «Бульвар </a:t>
            </a:r>
            <a:r>
              <a:rPr lang="ru-RU" sz="17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Науки»</a:t>
            </a: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endParaRPr lang="ru-RU" sz="17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ru-RU" sz="17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 </a:t>
            </a:r>
            <a:r>
              <a:rPr lang="ru-RU" sz="17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проведении ежегодного конкурса «Концепция пространственного развития муниципальных образований Ленинградской области»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27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9" name="Google Shape;98;p2" descr="D:\Documents and Settings\ps_platunova\Мои документы\герб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28303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2301" y="56860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2022 году Комитетом планируется провести</a:t>
            </a:r>
            <a:r>
              <a:rPr lang="ru-RU" sz="17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lvl="0">
              <a:lnSpc>
                <a:spcPct val="115000"/>
              </a:lnSpc>
            </a:pPr>
            <a:endParaRPr lang="ru-RU" sz="17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ТЕРРИТОРИЯ «БУЛЬВАР НАУКИ»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28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7"/>
          <a:stretch/>
        </p:blipFill>
        <p:spPr bwMode="auto">
          <a:xfrm>
            <a:off x="1457642" y="1085850"/>
            <a:ext cx="6136957" cy="352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00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063752"/>
            <a:ext cx="9154483" cy="6969252"/>
          </a:xfrm>
          <a:prstGeom prst="rect">
            <a:avLst/>
          </a:prstGeom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2301" y="56860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2022 году Комитетом планируется провести</a:t>
            </a:r>
            <a:r>
              <a:rPr lang="ru-RU" sz="17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lvl="0">
              <a:lnSpc>
                <a:spcPct val="115000"/>
              </a:lnSpc>
            </a:pPr>
            <a:endParaRPr lang="ru-RU" sz="17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Открытый </a:t>
            </a:r>
            <a:r>
              <a:rPr lang="ru-RU" sz="16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архитектурный конкурс проектов скульптурной композиции, посвященной «Ленинградскому учителю» в г. Гатчина на территории «Бульвар </a:t>
            </a: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Науки»</a:t>
            </a: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endParaRPr lang="ru-RU" sz="16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29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725" y="1905001"/>
            <a:ext cx="856297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32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ЦЕЛИ КОНКУРСА: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endParaRPr lang="ru-RU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выбор Эскизного предложения и Эскизного </a:t>
            </a:r>
            <a:r>
              <a:rPr lang="ru-RU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проекта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поддержание </a:t>
            </a:r>
            <a:r>
              <a:rPr lang="ru-RU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 развитие культурных традиций, профессионального художественного творчества в сфере установки произведений монументального </a:t>
            </a:r>
            <a:r>
              <a:rPr lang="ru-RU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искусства;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приобщение </a:t>
            </a:r>
            <a:r>
              <a:rPr lang="ru-RU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жителей и гостей Ленинградской области в городе Гатчина к традициям русской культуры, активизации интереса к изучению истории образования и образовательного </a:t>
            </a:r>
            <a:r>
              <a:rPr lang="ru-RU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процесса;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улучшение </a:t>
            </a:r>
            <a:r>
              <a:rPr lang="ru-RU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качества  городской среды.</a:t>
            </a:r>
          </a:p>
        </p:txBody>
      </p:sp>
    </p:spTree>
    <p:extLst>
      <p:ext uri="{BB962C8B-B14F-4D97-AF65-F5344CB8AC3E}">
        <p14:creationId xmlns:p14="http://schemas.microsoft.com/office/powerpoint/2010/main" val="35249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212725" y="983032"/>
            <a:ext cx="3845989" cy="1078173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solidFill>
              <a:schemeClr val="tx2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Постановление 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Правительства Ленинградской области</a:t>
            </a:r>
          </a:p>
          <a:p>
            <a:pPr algn="ctr"/>
            <a:r>
              <a:rPr lang="ru-RU" sz="1600" b="1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от </a:t>
            </a:r>
            <a:r>
              <a:rPr lang="ru-RU" sz="1600" b="1" kern="12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31 мая 2021 года № 40-пг</a:t>
            </a:r>
          </a:p>
        </p:txBody>
      </p:sp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Блок-схема: альтернативный процесс 17"/>
          <p:cNvSpPr/>
          <p:nvPr/>
        </p:nvSpPr>
        <p:spPr>
          <a:xfrm>
            <a:off x="5046492" y="983033"/>
            <a:ext cx="3845988" cy="1078172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solidFill>
              <a:schemeClr val="tx2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Постановление Правительства Ленинградской области</a:t>
            </a:r>
          </a:p>
          <a:p>
            <a:pPr algn="ctr"/>
            <a:r>
              <a:rPr lang="ru-RU" sz="1600" b="1" kern="1200" dirty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от 13 декабря 2021 года № 113-пг </a:t>
            </a:r>
            <a:endParaRPr lang="ru-RU" sz="1600" b="1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2" name="Заголовок 16"/>
          <p:cNvSpPr txBox="1">
            <a:spLocks/>
          </p:cNvSpPr>
          <p:nvPr/>
        </p:nvSpPr>
        <p:spPr>
          <a:xfrm>
            <a:off x="622300" y="1"/>
            <a:ext cx="8521700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5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Создание консультативно-экспертного совета Ленинградской области </a:t>
            </a:r>
            <a:endParaRPr lang="ru-RU" sz="15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cxnSp>
        <p:nvCxnSpPr>
          <p:cNvPr id="32" name="Прямая со стрелкой 31"/>
          <p:cNvCxnSpPr>
            <a:stCxn id="6" idx="3"/>
            <a:endCxn id="18" idx="1"/>
          </p:cNvCxnSpPr>
          <p:nvPr/>
        </p:nvCxnSpPr>
        <p:spPr>
          <a:xfrm>
            <a:off x="4058714" y="1522119"/>
            <a:ext cx="987778" cy="0"/>
          </a:xfrm>
          <a:prstGeom prst="straightConnector1">
            <a:avLst/>
          </a:prstGeom>
          <a:ln w="25400" cap="sq">
            <a:solidFill>
              <a:schemeClr val="accent1">
                <a:lumMod val="75000"/>
              </a:schemeClr>
            </a:solidFill>
            <a:prstDash val="solid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3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33027" y="2565579"/>
            <a:ext cx="1493106" cy="1493106"/>
          </a:xfrm>
          <a:prstGeom prst="ellipse">
            <a:avLst/>
          </a:prstGeom>
          <a:solidFill>
            <a:srgbClr val="4E97C4">
              <a:alpha val="10000"/>
            </a:srgb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kern="1200" dirty="0" smtClean="0">
                <a:solidFill>
                  <a:srgbClr val="FF0000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ЗАДАЧИ</a:t>
            </a:r>
            <a:endParaRPr lang="ru-RU" sz="1600" b="1" kern="1200" dirty="0">
              <a:solidFill>
                <a:srgbClr val="FF0000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92575" y="2361619"/>
            <a:ext cx="7189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подготовка предложений о формировании единого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подхода</a:t>
            </a:r>
          </a:p>
          <a:p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ри разработке АГО в Ленинградской области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26133" y="3069120"/>
            <a:ext cx="6455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подготовка 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предложений по дополнительному перечню </a:t>
            </a:r>
            <a:endParaRPr lang="ru-RU" sz="1600" kern="1200" dirty="0" smtClean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предельных параметров ОКС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012079" y="3806880"/>
            <a:ext cx="64613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иные задачи </a:t>
            </a:r>
            <a:r>
              <a:rPr lang="ru-RU" sz="1600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для определения </a:t>
            </a:r>
            <a:r>
              <a:rPr lang="ru-RU" sz="1600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АГО</a:t>
            </a:r>
            <a:endParaRPr lang="ru-RU" sz="1600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275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2" grpId="0"/>
      <p:bldP spid="14" grpId="0" animBg="1"/>
      <p:bldP spid="15" grpId="0"/>
      <p:bldP spid="16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063752"/>
            <a:ext cx="9154483" cy="7091172"/>
          </a:xfrm>
          <a:prstGeom prst="rect">
            <a:avLst/>
          </a:prstGeom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2301" y="555525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2022 году Комитетом планируется провести</a:t>
            </a:r>
            <a:r>
              <a:rPr lang="ru-RU" sz="17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lvl="0">
              <a:lnSpc>
                <a:spcPct val="115000"/>
              </a:lnSpc>
            </a:pPr>
            <a:endParaRPr lang="ru-RU" sz="1700" b="1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15000"/>
              </a:lnSpc>
            </a:pPr>
            <a:endParaRPr lang="ru-RU" sz="17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ru-RU" sz="17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Открытый </a:t>
            </a:r>
            <a:r>
              <a:rPr lang="ru-RU" sz="17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архитектурный конкурс проектов скульптурной композиции, посвященной «Ленинградскому учителю» в г. Гатчина на территории «Бульвар </a:t>
            </a:r>
            <a:r>
              <a:rPr lang="ru-RU" sz="17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Науки»</a:t>
            </a: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endParaRPr lang="ru-RU" sz="17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ru-RU" sz="17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 </a:t>
            </a: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проведении ежегодного конкурса «Концепция пространственного развития муниципальных образований Ленинградской области»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30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9" name="Google Shape;98;p2" descr="D:\Documents and Settings\ps_platunova\Мои документы\герб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1508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063752"/>
            <a:ext cx="9154483" cy="7053072"/>
          </a:xfrm>
          <a:prstGeom prst="rect">
            <a:avLst/>
          </a:prstGeom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1078" y="49975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1700" b="1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2022 году Комитетом планируется провести</a:t>
            </a:r>
            <a:r>
              <a:rPr lang="ru-RU" sz="17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lvl="0">
              <a:lnSpc>
                <a:spcPct val="115000"/>
              </a:lnSpc>
            </a:pPr>
            <a:endParaRPr lang="ru-RU" sz="1700" b="1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17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Ежегодный конкурс </a:t>
            </a:r>
            <a:r>
              <a:rPr lang="ru-RU" sz="17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«Концепция пространственного развития муниципальных образований Ленинградской области»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31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3" name="Заголовок 16"/>
          <p:cNvSpPr txBox="1">
            <a:spLocks/>
          </p:cNvSpPr>
          <p:nvPr/>
        </p:nvSpPr>
        <p:spPr>
          <a:xfrm>
            <a:off x="212723" y="1354599"/>
            <a:ext cx="8816977" cy="3604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28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ЦЕЛЬ КОНКУРСА </a:t>
            </a:r>
            <a:r>
              <a:rPr lang="ru-RU" sz="17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 </a:t>
            </a:r>
            <a:r>
              <a:rPr lang="ru-RU" sz="14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привлечение архитектурно-градостроительных и творческих мастерских, дизайнерских студий и бюро, обладающих высоким творческим потенциалом, для подготовки проектов применительно к территории Ленинградской области</a:t>
            </a:r>
            <a:r>
              <a:rPr lang="ru-RU" sz="17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lvl="0" algn="l">
              <a:lnSpc>
                <a:spcPct val="115000"/>
              </a:lnSpc>
            </a:pPr>
            <a:endParaRPr lang="ru-RU" sz="24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24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КОНКУРС ПРОВОДИТСЯ В СЛЕДУЮЩИХ НОМИНАЦИЯХ:</a:t>
            </a:r>
          </a:p>
          <a:p>
            <a:pPr marL="285750" lvl="0" indent="-28575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ru-RU" sz="16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Концепция пространственного </a:t>
            </a: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развития»</a:t>
            </a:r>
          </a:p>
          <a:p>
            <a:pPr marL="285750" lvl="0" indent="-28575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ru-RU" sz="16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Концепция туристического </a:t>
            </a: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центра»</a:t>
            </a:r>
          </a:p>
          <a:p>
            <a:pPr marL="285750" lvl="0" indent="-28575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ru-RU" sz="16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Концепция </a:t>
            </a: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дизайн-кода»</a:t>
            </a:r>
          </a:p>
          <a:p>
            <a:pPr marL="285750" lvl="0" indent="-285750" algn="l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«Лучший </a:t>
            </a:r>
            <a:r>
              <a:rPr lang="ru-RU" sz="16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реализованный проект</a:t>
            </a:r>
            <a:r>
              <a:rPr lang="ru-RU" sz="16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</a:t>
            </a:r>
            <a:endParaRPr lang="ru-RU" sz="16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16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662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32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3" name="Заголовок 16"/>
          <p:cNvSpPr txBox="1">
            <a:spLocks/>
          </p:cNvSpPr>
          <p:nvPr/>
        </p:nvSpPr>
        <p:spPr>
          <a:xfrm>
            <a:off x="622300" y="43374"/>
            <a:ext cx="8816977" cy="3604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20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ТЕМА ФЕСТИВАЛЯ </a:t>
            </a:r>
          </a:p>
          <a:p>
            <a:pPr lvl="0" algn="l">
              <a:lnSpc>
                <a:spcPct val="115000"/>
              </a:lnSpc>
            </a:pPr>
            <a:r>
              <a:rPr lang="ru-RU" sz="14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ru-RU" sz="14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Комплексное развитие городского пространства и сохранение идентичности архитектурной исторической среды» </a:t>
            </a:r>
            <a:endParaRPr lang="ru-RU" sz="14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17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" y="1269507"/>
            <a:ext cx="4485355" cy="338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3551"/>
            <a:ext cx="4470070" cy="338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533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33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3" name="Заголовок 16"/>
          <p:cNvSpPr txBox="1">
            <a:spLocks/>
          </p:cNvSpPr>
          <p:nvPr/>
        </p:nvSpPr>
        <p:spPr>
          <a:xfrm>
            <a:off x="330200" y="43374"/>
            <a:ext cx="8816977" cy="3604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20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АРХИТЕКТУРНОЕ НАСЛЕДИЕ - 2022</a:t>
            </a:r>
            <a:endParaRPr lang="ru-RU" sz="14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17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Заголовок 16"/>
          <p:cNvSpPr txBox="1">
            <a:spLocks/>
          </p:cNvSpPr>
          <p:nvPr/>
        </p:nvSpPr>
        <p:spPr>
          <a:xfrm>
            <a:off x="294960" y="774363"/>
            <a:ext cx="4221332" cy="1598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</a:pPr>
            <a:r>
              <a:rPr lang="ru-RU" sz="15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ЧАСОВНЯ ПЕТРА И </a:t>
            </a:r>
            <a:endParaRPr lang="en-US" sz="1500" b="1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15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ПАВЛА XVIII</a:t>
            </a:r>
          </a:p>
          <a:p>
            <a:pPr lvl="0" algn="l">
              <a:lnSpc>
                <a:spcPct val="115000"/>
              </a:lnSpc>
            </a:pPr>
            <a:r>
              <a:rPr lang="ru-RU" sz="9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ЛО, </a:t>
            </a:r>
            <a:r>
              <a:rPr lang="ru-RU" sz="900" dirty="0" err="1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Подпорожский</a:t>
            </a:r>
            <a:r>
              <a:rPr lang="ru-RU" sz="9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ru-RU" sz="9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район,</a:t>
            </a:r>
            <a:endParaRPr lang="en-US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900" dirty="0" err="1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Важинское</a:t>
            </a:r>
            <a:r>
              <a:rPr lang="ru-RU" sz="9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ГП, </a:t>
            </a:r>
            <a:r>
              <a:rPr lang="ru-RU" sz="900" dirty="0" err="1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д.Заозерье</a:t>
            </a:r>
            <a:endParaRPr lang="ru-RU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9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9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15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НИКОЛЬСКАЯ ЦЕРКОВЬ,</a:t>
            </a:r>
          </a:p>
          <a:p>
            <a:pPr algn="l">
              <a:lnSpc>
                <a:spcPct val="115000"/>
              </a:lnSpc>
            </a:pPr>
            <a:r>
              <a:rPr lang="ru-RU" sz="15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ИЛЬИНСКАЯ ЦЕРКОВЬ</a:t>
            </a:r>
          </a:p>
          <a:p>
            <a:pPr lvl="0" algn="l">
              <a:lnSpc>
                <a:spcPct val="115000"/>
              </a:lnSpc>
            </a:pPr>
            <a:r>
              <a:rPr lang="ru-RU" sz="9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ЛО, </a:t>
            </a:r>
            <a:r>
              <a:rPr lang="ru-RU" sz="900" dirty="0" err="1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Подпорожский</a:t>
            </a:r>
            <a:r>
              <a:rPr lang="ru-RU" sz="9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район, </a:t>
            </a:r>
            <a:endParaRPr lang="en-US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9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</a:t>
            </a:r>
            <a:r>
              <a:rPr lang="ru-RU" sz="9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ru-RU" sz="900" dirty="0" err="1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Согиницы</a:t>
            </a:r>
            <a:endParaRPr lang="ru-RU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endParaRPr lang="ru-RU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15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ЦЕРКОВЬ СВЯТОГО </a:t>
            </a:r>
            <a:endParaRPr lang="en-US" sz="1500" b="1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1500" b="1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ПРОРОКА ИЛИИ </a:t>
            </a:r>
          </a:p>
          <a:p>
            <a:pPr lvl="0" algn="l">
              <a:lnSpc>
                <a:spcPct val="115000"/>
              </a:lnSpc>
            </a:pPr>
            <a:r>
              <a:rPr lang="ru-RU" sz="9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ЛО, </a:t>
            </a:r>
            <a:r>
              <a:rPr lang="ru-RU" sz="900" dirty="0" err="1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Подпорожский</a:t>
            </a:r>
            <a:r>
              <a:rPr lang="ru-RU" sz="9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ru-RU" sz="9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МР, </a:t>
            </a:r>
            <a:endParaRPr lang="en-US" sz="900" dirty="0" smtClean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>
              <a:lnSpc>
                <a:spcPct val="115000"/>
              </a:lnSpc>
            </a:pPr>
            <a:r>
              <a:rPr lang="ru-RU" sz="900" dirty="0" err="1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Важинское</a:t>
            </a:r>
            <a:r>
              <a:rPr lang="ru-RU" sz="900" dirty="0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ГП, д</a:t>
            </a:r>
            <a:r>
              <a:rPr lang="ru-RU" sz="900" dirty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ru-RU" sz="900" dirty="0" err="1" smtClean="0">
                <a:solidFill>
                  <a:srgbClr val="1737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Согиницы</a:t>
            </a:r>
            <a:endParaRPr lang="ru-RU" sz="900" dirty="0">
              <a:solidFill>
                <a:srgbClr val="17375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:\Users\si_lutchenko\Desktop\на слай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30" y="452284"/>
            <a:ext cx="6311051" cy="42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22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329" y="3718560"/>
            <a:ext cx="9144000" cy="1295400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79528"/>
            <a:ext cx="9144000" cy="792480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812" y="-1063752"/>
            <a:ext cx="9154483" cy="699211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58" y="31750"/>
            <a:ext cx="6919502" cy="460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89;p1"/>
          <p:cNvSpPr txBox="1"/>
          <p:nvPr/>
        </p:nvSpPr>
        <p:spPr>
          <a:xfrm>
            <a:off x="1235276" y="4059527"/>
            <a:ext cx="4776410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314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4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49580" y="83820"/>
            <a:ext cx="4185920" cy="486831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 w="19050" cap="sq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 ПЕРИОД </a:t>
            </a:r>
            <a:r>
              <a:rPr lang="ru-RU" b="1" kern="1200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года проведено 5 </a:t>
            </a:r>
            <a:r>
              <a:rPr lang="ru-RU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заседаний, рассмотрено 6 вопросов</a:t>
            </a:r>
            <a:endParaRPr lang="ru-RU" b="1" kern="1200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866741" y="82602"/>
            <a:ext cx="4107265" cy="486831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 w="19050" cap="sq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 ПЕРИОД </a:t>
            </a:r>
            <a:r>
              <a:rPr lang="ru-RU" b="1" kern="1200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2022 года проведено </a:t>
            </a:r>
            <a:r>
              <a:rPr lang="ru-RU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 заседания, рассмотрено </a:t>
            </a:r>
            <a:r>
              <a:rPr lang="ru-RU" b="1" kern="1200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4</a:t>
            </a:r>
            <a:r>
              <a:rPr lang="ru-RU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вопроса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49580" y="640080"/>
            <a:ext cx="4185919" cy="3825241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Рассмотрение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материалов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4-х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архитектурных доминант </a:t>
            </a:r>
            <a:r>
              <a:rPr lang="ru-RU" sz="950" kern="1200" dirty="0" err="1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г.п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. Новоселье Аннинского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ГП Ломоносовского МР ЛО</a:t>
            </a:r>
          </a:p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Рассмотрение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материалов проекта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АГО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строительства многоквартирных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домов. ЛО,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Всеволожский муниципальный район, поселок Скотное, земельные участки с кадастровыми номерами 47:07:0404005:139, 47:07:0404005:320, 47:07:0404005:323. </a:t>
            </a:r>
            <a:endParaRPr lang="ru-RU" sz="950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Рассмотрение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проекта строительства объекта капитального строительства «Павильон входной зоны, функционально связанного с популяризацией Музея-заповедника «Прорыв блокады Ленинграда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». Ленинградская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область, Кировский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МР,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Кировское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ГП,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г.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Кировск.</a:t>
            </a:r>
          </a:p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Рассмотрение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материалов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Предложения по размещению скульптурной композиции Ленинградскому учителю в г. Гатчина» </a:t>
            </a:r>
            <a:endParaRPr lang="ru-RU" sz="950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Рассмотрение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материалов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концепции по адресу: Ленинградская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область, Всеволожский муниципальный район, </a:t>
            </a:r>
            <a:r>
              <a:rPr lang="ru-RU" sz="950" kern="12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Колтушское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сельское поселение, с.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Павлово,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представленных АО «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ДОМ.РФ»</a:t>
            </a:r>
          </a:p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Рассмотрение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материалов «</a:t>
            </a:r>
            <a:r>
              <a:rPr lang="ru-RU" sz="950" kern="12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Предпроектные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предложения (эскиз) Музея «Невский пятачок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  <a:endParaRPr lang="ru-RU" sz="950" kern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866740" y="716280"/>
            <a:ext cx="4107261" cy="3825241"/>
          </a:xfrm>
          <a:prstGeom prst="flowChartAlternateProcess">
            <a:avLst/>
          </a:prstGeom>
          <a:solidFill>
            <a:srgbClr val="4E97C4">
              <a:alpha val="10000"/>
            </a:srgbClr>
          </a:solidFill>
          <a:ln w="19050" cap="sq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Рассмотрение материалов «Концепция архитектурного облика исторической части г. Кингисепп </a:t>
            </a:r>
            <a:r>
              <a:rPr lang="ru-RU" sz="950" kern="12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Кингисеппского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муниципального района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ЛО вдоль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пр. Карла Маркса от моста через р. Луга до пересечения с ул. Дорожников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».</a:t>
            </a:r>
          </a:p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Рассмотрение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материалов с вариантами адаптации проекта развития музея «Невский пятачок»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Дубровском городском поселении Всеволожского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МР ЛО.</a:t>
            </a:r>
          </a:p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«Архитектурно-градостроительный 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облик реконструкции здания 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архивохранилища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, расположенного по адресу: Ленинградская область, Кировский район, </a:t>
            </a:r>
            <a:r>
              <a:rPr lang="ru-RU" sz="950" kern="12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пгт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. Павлово, Ленинградский пр., д. 22, на земельном участке с кадастровым номером 47:16:0335005:89</a:t>
            </a: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».</a:t>
            </a:r>
            <a:endParaRPr lang="ru-RU" sz="950" kern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228600" indent="-138113" algn="just" defTabSz="180975">
              <a:buFont typeface="+mj-lt"/>
              <a:buAutoNum type="arabicParenR"/>
              <a:tabLst>
                <a:tab pos="90488" algn="l"/>
              </a:tabLst>
            </a:pPr>
            <a:r>
              <a:rPr lang="ru-RU" sz="950" kern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Проекты благоустройства прибрежных территорий в городах Выборг, </a:t>
            </a:r>
            <a:r>
              <a:rPr lang="ru-RU" sz="950" kern="12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Мурино</a:t>
            </a:r>
            <a:r>
              <a:rPr lang="ru-RU" sz="950" kern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и </a:t>
            </a:r>
            <a:r>
              <a:rPr lang="ru-RU" sz="950" kern="120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Шлиссельбург</a:t>
            </a:r>
            <a:r>
              <a:rPr lang="ru-RU" sz="950" kern="120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  <a:endParaRPr lang="ru-RU" sz="950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650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5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3" name="Заголовок 16"/>
          <p:cNvSpPr txBox="1">
            <a:spLocks/>
          </p:cNvSpPr>
          <p:nvPr/>
        </p:nvSpPr>
        <p:spPr>
          <a:xfrm>
            <a:off x="635634" y="49975"/>
            <a:ext cx="8140005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п. Новоселье,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Аннинского городского поселения 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Ломоносовского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муниципального района Ленинградской области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r="3194" b="10488"/>
          <a:stretch/>
        </p:blipFill>
        <p:spPr bwMode="auto">
          <a:xfrm>
            <a:off x="1648115" y="690337"/>
            <a:ext cx="5811716" cy="396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62297" y="682747"/>
            <a:ext cx="1661746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47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6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3" name="Заголовок 16"/>
          <p:cNvSpPr txBox="1">
            <a:spLocks/>
          </p:cNvSpPr>
          <p:nvPr/>
        </p:nvSpPr>
        <p:spPr>
          <a:xfrm>
            <a:off x="635634" y="49975"/>
            <a:ext cx="8140005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Предложения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 размещению скульптурной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композиции</a:t>
            </a:r>
          </a:p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Ленинградскому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учителю в г.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Гатчина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" y="555526"/>
            <a:ext cx="5639435" cy="405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69" y="49974"/>
            <a:ext cx="2978632" cy="210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/>
          <a:stretch/>
        </p:blipFill>
        <p:spPr bwMode="auto">
          <a:xfrm>
            <a:off x="6165368" y="2191962"/>
            <a:ext cx="2884708" cy="2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32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7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"/>
          <a:stretch/>
        </p:blipFill>
        <p:spPr bwMode="auto">
          <a:xfrm>
            <a:off x="7620" y="1274572"/>
            <a:ext cx="5024418" cy="283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55" y="710692"/>
            <a:ext cx="3790158" cy="38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6"/>
          <p:cNvSpPr txBox="1">
            <a:spLocks/>
          </p:cNvSpPr>
          <p:nvPr/>
        </p:nvSpPr>
        <p:spPr>
          <a:xfrm>
            <a:off x="635634" y="49975"/>
            <a:ext cx="8140005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err="1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Предпроектные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предложения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Музея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«Невский пятачок»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Дубровском городском поселении Всеволожского муниципального района Ленинградской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области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64769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90394" r="3280" b="2290"/>
          <a:stretch/>
        </p:blipFill>
        <p:spPr bwMode="auto">
          <a:xfrm>
            <a:off x="-11812" y="4647340"/>
            <a:ext cx="9155812" cy="4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96090" b="90732"/>
          <a:stretch/>
        </p:blipFill>
        <p:spPr bwMode="auto">
          <a:xfrm>
            <a:off x="-11812" y="427"/>
            <a:ext cx="387335" cy="5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8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430" r="4917"/>
          <a:stretch/>
        </p:blipFill>
        <p:spPr>
          <a:xfrm>
            <a:off x="5669281" y="603069"/>
            <a:ext cx="2971799" cy="198138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r="6384" b="4862"/>
          <a:stretch/>
        </p:blipFill>
        <p:spPr bwMode="auto">
          <a:xfrm>
            <a:off x="5669280" y="2666026"/>
            <a:ext cx="2971799" cy="192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b="8137"/>
          <a:stretch/>
        </p:blipFill>
        <p:spPr bwMode="auto">
          <a:xfrm>
            <a:off x="215472" y="730470"/>
            <a:ext cx="5453808" cy="370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6"/>
          <p:cNvSpPr txBox="1">
            <a:spLocks/>
          </p:cNvSpPr>
          <p:nvPr/>
        </p:nvSpPr>
        <p:spPr>
          <a:xfrm>
            <a:off x="635634" y="49975"/>
            <a:ext cx="8140005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Предложения комитета музея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«Невский пятачок»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в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Дубровском городском поселении Всеволожского муниципального района Ленинградской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4228027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7F3E45A-B5DF-47D0-99E3-E32069155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812" y="-1063752"/>
            <a:ext cx="9154483" cy="7200000"/>
          </a:xfrm>
          <a:prstGeom prst="rect">
            <a:avLst/>
          </a:prstGeom>
        </p:spPr>
      </p:pic>
      <p:cxnSp>
        <p:nvCxnSpPr>
          <p:cNvPr id="10" name="Google Shape;170;p3"/>
          <p:cNvCxnSpPr/>
          <p:nvPr/>
        </p:nvCxnSpPr>
        <p:spPr>
          <a:xfrm>
            <a:off x="215466" y="555526"/>
            <a:ext cx="8677014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Заголовок 16"/>
          <p:cNvSpPr txBox="1">
            <a:spLocks/>
          </p:cNvSpPr>
          <p:nvPr/>
        </p:nvSpPr>
        <p:spPr>
          <a:xfrm>
            <a:off x="622301" y="555525"/>
            <a:ext cx="8291512" cy="4254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AutoNum type="arabicPeriod"/>
              <a:tabLst>
                <a:tab pos="266700" algn="l"/>
              </a:tabLst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«О работе консультативно-экспертного совета по рассмотрению архитектурно-градостроительного облика населенных пунктов, зданий, сооружений Ленинградской области в 2021 году и</a:t>
            </a:r>
            <a:b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</a:b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планы на 2022 год»</a:t>
            </a: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342900" indent="-342900" algn="l">
              <a:spcBef>
                <a:spcPts val="0"/>
              </a:spcBef>
              <a:buAutoNum type="arabicPeriod" startAt="2"/>
              <a:tabLst>
                <a:tab pos="266700" algn="l"/>
              </a:tabLst>
            </a:pP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1700" b="1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 развитии государственной информационной системы градостроительной деятельности с использованием инфраструктуры пространственных данных в Ленинградской области в 2021 году и планы на 2022 год</a:t>
            </a:r>
            <a:r>
              <a:rPr lang="ru-RU" sz="1700" b="1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marL="342900" indent="-342900" algn="l">
              <a:spcBef>
                <a:spcPts val="0"/>
              </a:spcBef>
              <a:tabLst>
                <a:tab pos="266700" algn="l"/>
              </a:tabLst>
            </a:pPr>
            <a:r>
              <a:rPr lang="ru-RU" sz="17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3.	«О градостроительных конкурсах, проведенных Комитетом градостроительной политики Ленинградской области в 2021 году, и планы на 2022 год</a:t>
            </a:r>
            <a:r>
              <a:rPr lang="ru-RU" sz="17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»</a:t>
            </a:r>
            <a:endParaRPr lang="ru-RU" sz="17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9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6" name="Google Shape;98;p2" descr="D:\Documents and Settings\ps_platunova\Мои документы\герб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097" y="93045"/>
            <a:ext cx="380207" cy="4472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6"/>
          <p:cNvSpPr txBox="1">
            <a:spLocks/>
          </p:cNvSpPr>
          <p:nvPr/>
        </p:nvSpPr>
        <p:spPr>
          <a:xfrm>
            <a:off x="755730" y="63882"/>
            <a:ext cx="8006576" cy="505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Подведение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итогов деятельности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Комитета за </a:t>
            </a:r>
            <a:r>
              <a:rPr lang="ru-RU" sz="14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2021 год и задачи на 2022 </a:t>
            </a:r>
            <a:r>
              <a:rPr lang="ru-RU" sz="14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год</a:t>
            </a:r>
            <a:endParaRPr lang="ru-RU" sz="14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11462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13831</TotalTime>
  <Words>1464</Words>
  <Application>Microsoft Office PowerPoint</Application>
  <PresentationFormat>Экран (16:9)</PresentationFormat>
  <Paragraphs>263</Paragraphs>
  <Slides>34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Century Gothic</vt:lpstr>
      <vt:lpstr>Times New Roman</vt:lpstr>
      <vt:lpstr>Wingdings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государственной информационной системы обеспечения градостроительной деятельности Ленинградской области</vt:lpstr>
      <vt:lpstr>Развитие государственной информационной системы обеспечения градостроительной деятельности Ленинградской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1                                                      РОЩИНО – ЖИЗНЬ В ДВИЖЕНИИ</vt:lpstr>
      <vt:lpstr>ПРОЕКТ 2                                                  Развитие спортивного кластера в поселке Рощино Выборгского района Ленинградской области</vt:lpstr>
      <vt:lpstr>ПРОЕКТ 3                                                            "СЕВЕРНЫЙ ЦЕНТР СПОРТА»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Андреевна Иванова</dc:creator>
  <cp:lastModifiedBy>Сергей Иванович Лутченко</cp:lastModifiedBy>
  <cp:revision>1075</cp:revision>
  <cp:lastPrinted>2021-07-16T08:14:21Z</cp:lastPrinted>
  <dcterms:created xsi:type="dcterms:W3CDTF">2020-09-18T07:27:10Z</dcterms:created>
  <dcterms:modified xsi:type="dcterms:W3CDTF">2022-02-15T06:54:20Z</dcterms:modified>
</cp:coreProperties>
</file>