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278" r:id="rId3"/>
    <p:sldId id="279" r:id="rId4"/>
    <p:sldId id="280" r:id="rId5"/>
    <p:sldId id="281" r:id="rId6"/>
    <p:sldId id="272" r:id="rId7"/>
    <p:sldId id="284" r:id="rId8"/>
    <p:sldId id="283" r:id="rId9"/>
    <p:sldId id="288" r:id="rId10"/>
    <p:sldId id="290" r:id="rId11"/>
    <p:sldId id="271" r:id="rId12"/>
    <p:sldId id="285" r:id="rId13"/>
    <p:sldId id="289" r:id="rId14"/>
    <p:sldId id="292" r:id="rId15"/>
    <p:sldId id="276" r:id="rId16"/>
    <p:sldId id="293" r:id="rId17"/>
    <p:sldId id="291" r:id="rId18"/>
    <p:sldId id="294" r:id="rId19"/>
    <p:sldId id="296" r:id="rId20"/>
    <p:sldId id="295" r:id="rId21"/>
    <p:sldId id="297" r:id="rId22"/>
    <p:sldId id="305" r:id="rId23"/>
    <p:sldId id="304" r:id="rId24"/>
    <p:sldId id="306" r:id="rId25"/>
    <p:sldId id="303" r:id="rId26"/>
    <p:sldId id="298" r:id="rId27"/>
    <p:sldId id="311" r:id="rId28"/>
    <p:sldId id="299" r:id="rId29"/>
    <p:sldId id="300" r:id="rId30"/>
    <p:sldId id="307" r:id="rId31"/>
    <p:sldId id="308" r:id="rId32"/>
    <p:sldId id="302" r:id="rId33"/>
    <p:sldId id="309" r:id="rId34"/>
    <p:sldId id="310" r:id="rId35"/>
    <p:sldId id="312" r:id="rId36"/>
    <p:sldId id="313" r:id="rId37"/>
    <p:sldId id="265" r:id="rId3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EC8C"/>
    <a:srgbClr val="4BD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F30E36-B57F-4803-B5DC-BEEA4879215E}" type="datetimeFigureOut">
              <a:rPr lang="ru-RU" smtClean="0"/>
              <a:t>17.05.2021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0A2050-873F-4AEC-B0E8-EA25C6001A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5179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F1449-1767-47B4-9E8A-C167CC5B9D85}" type="datetimeFigureOut">
              <a:rPr lang="ru-RU" smtClean="0"/>
              <a:t>17.05.2021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A706D-5DBD-4C4C-A28D-89E4D9088D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F1449-1767-47B4-9E8A-C167CC5B9D85}" type="datetimeFigureOut">
              <a:rPr lang="ru-RU" smtClean="0"/>
              <a:t>17.05.2021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A706D-5DBD-4C4C-A28D-89E4D9088D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F1449-1767-47B4-9E8A-C167CC5B9D85}" type="datetimeFigureOut">
              <a:rPr lang="ru-RU" smtClean="0"/>
              <a:t>17.05.2021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A706D-5DBD-4C4C-A28D-89E4D9088D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F1449-1767-47B4-9E8A-C167CC5B9D85}" type="datetimeFigureOut">
              <a:rPr lang="ru-RU" smtClean="0"/>
              <a:t>17.05.2021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A706D-5DBD-4C4C-A28D-89E4D9088D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F1449-1767-47B4-9E8A-C167CC5B9D85}" type="datetimeFigureOut">
              <a:rPr lang="ru-RU" smtClean="0"/>
              <a:t>17.05.2021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A706D-5DBD-4C4C-A28D-89E4D9088D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F1449-1767-47B4-9E8A-C167CC5B9D85}" type="datetimeFigureOut">
              <a:rPr lang="ru-RU" smtClean="0"/>
              <a:t>17.05.2021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A706D-5DBD-4C4C-A28D-89E4D9088D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F1449-1767-47B4-9E8A-C167CC5B9D85}" type="datetimeFigureOut">
              <a:rPr lang="ru-RU" smtClean="0"/>
              <a:t>17.05.2021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A706D-5DBD-4C4C-A28D-89E4D9088D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F1449-1767-47B4-9E8A-C167CC5B9D85}" type="datetimeFigureOut">
              <a:rPr lang="ru-RU" smtClean="0"/>
              <a:t>17.05.2021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A706D-5DBD-4C4C-A28D-89E4D9088D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F1449-1767-47B4-9E8A-C167CC5B9D85}" type="datetimeFigureOut">
              <a:rPr lang="ru-RU" smtClean="0"/>
              <a:t>17.05.2021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A706D-5DBD-4C4C-A28D-89E4D9088D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F1449-1767-47B4-9E8A-C167CC5B9D85}" type="datetimeFigureOut">
              <a:rPr lang="ru-RU" smtClean="0"/>
              <a:t>17.05.2021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A706D-5DBD-4C4C-A28D-89E4D9088D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F1449-1767-47B4-9E8A-C167CC5B9D85}" type="datetimeFigureOut">
              <a:rPr lang="ru-RU" smtClean="0"/>
              <a:t>17.05.2021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A706D-5DBD-4C4C-A28D-89E4D9088D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F1449-1767-47B4-9E8A-C167CC5B9D85}" type="datetimeFigureOut">
              <a:rPr lang="ru-RU" smtClean="0"/>
              <a:t>17.05.2021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A706D-5DBD-4C4C-A28D-89E4D9088D8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9BF37F0E14C24CC4D7680B31F40329C7425E924DC719955DAA1144C4CDBBD291B8934DC9314D87B40802635518A401EEFF975FA2BE7464901Er6Q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9BF37F0E14C24CC4D7680B31F40329C7425E924DC719955DAA1144C4CDBBD291B8934DC9314D87B40802635518A401EEFF975FA2BE7464901Er6Q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FFC5C66EA87F85D23C2DBC6B0B6A006371C67CB09B650EFF69BB1709CABF3B0CF419D476406B6D07FE73DED62F49D22ACA2399D1L6g3K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FFC5C66EA87F85D23C2DBC6B0B6A006371C67CB09B650EFF69BB1709CABF3B0CF419D476406B6D07FE73DED62F49D22ACA2399D1L6g3K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395288" y="225425"/>
            <a:ext cx="8421687" cy="365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7268" tIns="43634" rIns="87268" bIns="43634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558ED5"/>
                </a:solidFill>
                <a:latin typeface="Times New Roman" charset="0"/>
                <a:ea typeface="Times New Roman" charset="0"/>
                <a:cs typeface="Times New Roman" charset="0"/>
              </a:rPr>
              <a:t>Комитет градостроительной политики Ленинградской области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95288" y="754063"/>
            <a:ext cx="842168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20675" y="6629400"/>
            <a:ext cx="8496300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57981" y="1124744"/>
            <a:ext cx="84963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согласовании</a:t>
            </a:r>
          </a:p>
          <a:p>
            <a:pPr algn="ctr"/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проектов 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схем территориального планирования Российской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Федерации,</a:t>
            </a:r>
          </a:p>
          <a:p>
            <a:pPr algn="ctr"/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проектов 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схем территориального планирования Ленинградской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области</a:t>
            </a:r>
          </a:p>
          <a:p>
            <a:pPr algn="ctr"/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(изменений 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в указанные документы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7105322"/>
              </p:ext>
            </p:extLst>
          </p:nvPr>
        </p:nvGraphicFramePr>
        <p:xfrm>
          <a:off x="405797" y="4149080"/>
          <a:ext cx="8475158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58091"/>
                <a:gridCol w="5317067"/>
              </a:tblGrid>
              <a:tr h="1343992">
                <a:tc>
                  <a:txBody>
                    <a:bodyPr/>
                    <a:lstStyle/>
                    <a:p>
                      <a:r>
                        <a:rPr lang="ru-RU" sz="24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Виленская</a:t>
                      </a:r>
                      <a:endParaRPr lang="ru-RU" sz="24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Ольга</a:t>
                      </a:r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Гениевна</a:t>
                      </a:r>
                      <a:endParaRPr lang="ru-RU" sz="24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тел. (812)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539-45-91</a:t>
                      </a:r>
                    </a:p>
                    <a:p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начальник  отдела  территориального планирования  и  градостроительного зонирования  Комитета  градостроительной политики  Ленинградской  области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395288" y="225425"/>
            <a:ext cx="8421687" cy="365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7268" tIns="43634" rIns="87268" bIns="43634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558ED5"/>
                </a:solidFill>
                <a:latin typeface="Times New Roman" charset="0"/>
                <a:ea typeface="Times New Roman" charset="0"/>
                <a:cs typeface="Times New Roman" charset="0"/>
              </a:rPr>
              <a:t>Комитет градостроительной политики Ленинградской области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95288" y="754063"/>
            <a:ext cx="842168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320675" y="6629400"/>
            <a:ext cx="8496300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67544" y="764704"/>
            <a:ext cx="84963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Рассмотрение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органами местного самоуправления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проекта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СТП РФ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обеспечивает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глава </a:t>
            </a:r>
            <a:r>
              <a:rPr lang="ru-RU" sz="2400" b="1" u="sng" dirty="0">
                <a:latin typeface="Times New Roman" pitchFamily="18" charset="0"/>
                <a:cs typeface="Times New Roman" pitchFamily="18" charset="0"/>
              </a:rPr>
              <a:t>администрации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муниципального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образования.</a:t>
            </a:r>
          </a:p>
          <a:p>
            <a:pPr algn="just"/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Результаты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рассмотрения проекта схемы органами местного самоуправления оформляются 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виде заключения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согласии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проектом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СТП РФ или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мотивированного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заключения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несогласии с проектом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СТП РФ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установленной формы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Заключение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подписывает </a:t>
            </a:r>
            <a:r>
              <a:rPr lang="ru-RU" sz="2400" b="1" u="sng" dirty="0">
                <a:latin typeface="Times New Roman" pitchFamily="18" charset="0"/>
                <a:cs typeface="Times New Roman" pitchFamily="18" charset="0"/>
              </a:rPr>
              <a:t>глава администрации муниципального образования или уполномоченное им лицо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либо </a:t>
            </a:r>
            <a:r>
              <a:rPr lang="ru-RU" sz="2400" b="1" u="sng" dirty="0">
                <a:latin typeface="Times New Roman" pitchFamily="18" charset="0"/>
                <a:cs typeface="Times New Roman" pitchFamily="18" charset="0"/>
              </a:rPr>
              <a:t>иное должностное лицо местного самоуправления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/>
          </a:p>
          <a:p>
            <a:pPr algn="just"/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5288" y="6021288"/>
            <a:ext cx="84963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п.п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2.4, 2.5 и 2.7 постановления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541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54033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395288" y="225425"/>
            <a:ext cx="8421687" cy="365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7268" tIns="43634" rIns="87268" bIns="43634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558ED5"/>
                </a:solidFill>
                <a:latin typeface="Times New Roman" charset="0"/>
                <a:ea typeface="Times New Roman" charset="0"/>
                <a:cs typeface="Times New Roman" charset="0"/>
              </a:rPr>
              <a:t>Комитет градостроительной политики Ленинградской области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95288" y="754063"/>
            <a:ext cx="842168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320675" y="6629400"/>
            <a:ext cx="8496300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95536" y="908720"/>
            <a:ext cx="8496300" cy="4385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Органы местного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самоуправления рассматривают проект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СТП РФ в части:</a:t>
            </a:r>
          </a:p>
          <a:p>
            <a:pPr algn="just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Возможного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влияния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планируемых для размещения объектов федерального значения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социально-экономическое развитие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Aft>
                <a:spcPts val="600"/>
              </a:spcAft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Возможного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негативного воздействия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планируемых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размещения объектов федерального значения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окружающую среду на территории МО .</a:t>
            </a: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5288" y="6021288"/>
            <a:ext cx="8496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ч. 5 ст. 12 Градостроительного кодекса Российской Федерации</a:t>
            </a: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46434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395288" y="225425"/>
            <a:ext cx="8421687" cy="365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7268" tIns="43634" rIns="87268" bIns="43634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558ED5"/>
                </a:solidFill>
                <a:latin typeface="Times New Roman" charset="0"/>
                <a:ea typeface="Times New Roman" charset="0"/>
                <a:cs typeface="Times New Roman" charset="0"/>
              </a:rPr>
              <a:t>Комитет градостроительной политики Ленинградской области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95288" y="754063"/>
            <a:ext cx="842168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320675" y="6629400"/>
            <a:ext cx="8496300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67544" y="1236816"/>
            <a:ext cx="84963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Максимальный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срок рассмотрения проекта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СТП РФ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подготовки заключений на такой проект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органами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местного самоуправления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ЛО не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может превышать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30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дней со дня получения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уведомления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 smtClean="0">
              <a:latin typeface="Times New Roman" pitchFamily="18" charset="0"/>
              <a:cs typeface="Times New Roman" pitchFamily="18" charset="0"/>
              <a:hlinkClick r:id="rId2"/>
            </a:endParaRP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  <a:hlinkClick r:id="rId2"/>
            </a:endParaRP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непоступлении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заключений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органов местного самоуправления </a:t>
            </a:r>
            <a:r>
              <a:rPr lang="ru-RU" sz="2400" b="1" u="sng" dirty="0">
                <a:latin typeface="Times New Roman" pitchFamily="18" charset="0"/>
                <a:cs typeface="Times New Roman" pitchFamily="18" charset="0"/>
              </a:rPr>
              <a:t>в установленный срок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проект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СТП РФ считается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согласованным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 этими органами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5288" y="5589240"/>
            <a:ext cx="84963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ч. 6 ст. 12 Градостроительного кодекса Российской Федерации;</a:t>
            </a:r>
          </a:p>
          <a:p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п. 2.9 постановления № 541</a:t>
            </a: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12372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395288" y="225425"/>
            <a:ext cx="8421687" cy="365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7268" tIns="43634" rIns="87268" bIns="43634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558ED5"/>
                </a:solidFill>
                <a:latin typeface="Times New Roman" charset="0"/>
                <a:ea typeface="Times New Roman" charset="0"/>
                <a:cs typeface="Times New Roman" charset="0"/>
              </a:rPr>
              <a:t>Комитет градостроительной политики Ленинградской области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95288" y="754063"/>
            <a:ext cx="842168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320675" y="6629400"/>
            <a:ext cx="8496300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5005" y="754063"/>
            <a:ext cx="8496300" cy="5339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Отсутствие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 заключении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 несогласии с проектом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СТП РФ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обоснования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возможного влияния планируемых для размещения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ОФЗ на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социально-экономическое развитие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 и(или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возможного негативного воздействия таких объектов на окружающую среду на территории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рассматривается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как согласие такого органа местного самоуправления с проектом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СТП РФ.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Наличие в заключении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 несогласии с проектом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СТП РФ обоснования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возможного влияния на социально-экономическое развитие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 и(или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возможного негативного воздействия на окружающую среду на территории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ОФЗ,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размещение которых на территории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МО предусмотрено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действующими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СТП РФ,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400" b="1" u="sng" dirty="0">
                <a:latin typeface="Times New Roman" pitchFamily="18" charset="0"/>
                <a:cs typeface="Times New Roman" pitchFamily="18" charset="0"/>
              </a:rPr>
              <a:t>учитывается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8002" y="5919663"/>
            <a:ext cx="8496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п. 2.10 постановления № 541</a:t>
            </a: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39932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395288" y="225425"/>
            <a:ext cx="8421687" cy="365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7268" tIns="43634" rIns="87268" bIns="43634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558ED5"/>
                </a:solidFill>
                <a:latin typeface="Times New Roman" panose="02020603050405020304" pitchFamily="18" charset="0"/>
                <a:ea typeface="Times New Roman" charset="0"/>
                <a:cs typeface="Times New Roman" panose="02020603050405020304" pitchFamily="18" charset="0"/>
              </a:rPr>
              <a:t>Комитет градостроительной политики Ленинградской области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395288" y="754063"/>
            <a:ext cx="842168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320675" y="6629400"/>
            <a:ext cx="8496300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80582" y="1399416"/>
            <a:ext cx="84963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При несогласии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ОИВ ЛО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 проектом СТП РФ или</a:t>
            </a:r>
          </a:p>
          <a:p>
            <a:pPr algn="just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несогласии с заключением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(заключениями)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ОМСУ ЛО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несогласии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 проектом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СТП РФ </a:t>
            </a: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Комитет проводит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согласительное совещание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 участием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ОИВ ЛО и ОМСУ ЛО (поселения, городского округа, муниципального района, в состав которого входит поселение).</a:t>
            </a: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20674" y="6021288"/>
            <a:ext cx="8496301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2.11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постановления № 541</a:t>
            </a:r>
          </a:p>
          <a:p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90296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395288" y="225425"/>
            <a:ext cx="8421687" cy="365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7268" tIns="43634" rIns="87268" bIns="43634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558ED5"/>
                </a:solidFill>
                <a:latin typeface="Times New Roman" panose="02020603050405020304" pitchFamily="18" charset="0"/>
                <a:ea typeface="Times New Roman" charset="0"/>
                <a:cs typeface="Times New Roman" panose="02020603050405020304" pitchFamily="18" charset="0"/>
              </a:rPr>
              <a:t>Комитет градостроительной политики Ленинградской области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395288" y="754063"/>
            <a:ext cx="842168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320675" y="6629400"/>
            <a:ext cx="8496300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80582" y="1027613"/>
            <a:ext cx="84963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Органы исполнительной власти ЛО,</a:t>
            </a:r>
          </a:p>
          <a:p>
            <a:pPr algn="ctr">
              <a:spcAft>
                <a:spcPts val="60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участвующие в согласительном совещании</a:t>
            </a:r>
          </a:p>
          <a:p>
            <a:pPr algn="just">
              <a:spcAft>
                <a:spcPts val="60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1) Комитет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экономического развития и инвестиционной деятельности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ЛО;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2) ОИВ ЛО,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 отраслевой компетенции которого относится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проект СТП РФ;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3) ОИВ ЛО,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 отраслевой компетенции которых проект схемы не относится, но в заключении о несогласии с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проектом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СТП РФ имеются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доводы, относящиеся к их полномочиям или функциям.</a:t>
            </a: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20674" y="6021288"/>
            <a:ext cx="8496301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п. 2.11 постановления № 541</a:t>
            </a:r>
          </a:p>
          <a:p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8778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395288" y="225425"/>
            <a:ext cx="8421687" cy="365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7268" tIns="43634" rIns="87268" bIns="43634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558ED5"/>
                </a:solidFill>
                <a:latin typeface="Times New Roman" panose="02020603050405020304" pitchFamily="18" charset="0"/>
                <a:ea typeface="Times New Roman" charset="0"/>
                <a:cs typeface="Times New Roman" panose="02020603050405020304" pitchFamily="18" charset="0"/>
              </a:rPr>
              <a:t>Комитет градостроительной политики Ленинградской области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395288" y="754063"/>
            <a:ext cx="842168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320675" y="6629400"/>
            <a:ext cx="8496300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96308" y="1027613"/>
            <a:ext cx="84963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результатам согласительного совещания орган местного самоуправления, направивший заключение о несогласии с проектом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СТП РФ,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вправе отозвать такое заключение.</a:t>
            </a: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случае если по истечении 10 календарных дней со дня проведения согласительного совещания заключение о несогласии с проектом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СТП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РФ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органом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местного самоуправления не отозвано, Комитет осуществляет подготовку проекта сводного заключения о несогласовании проекта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СТП РФ с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обоснованием принятого решения и направляет его на подписание.</a:t>
            </a: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20674" y="6021288"/>
            <a:ext cx="8496301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п.п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2.12, 2.13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постановления № 541</a:t>
            </a:r>
          </a:p>
          <a:p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39404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395288" y="225425"/>
            <a:ext cx="8421687" cy="365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7268" tIns="43634" rIns="87268" bIns="43634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558ED5"/>
                </a:solidFill>
                <a:latin typeface="Times New Roman" panose="02020603050405020304" pitchFamily="18" charset="0"/>
                <a:ea typeface="Times New Roman" charset="0"/>
                <a:cs typeface="Times New Roman" panose="02020603050405020304" pitchFamily="18" charset="0"/>
              </a:rPr>
              <a:t>Комитет градостроительной политики Ленинградской области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395288" y="754063"/>
            <a:ext cx="842168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320675" y="6629400"/>
            <a:ext cx="8496300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80830" y="908720"/>
            <a:ext cx="84963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От имени Правительства Ленинградской области сводное заключение на проект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СТП РФ подписывает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заместитель Председателя Правительства Ленинградской области по строительству и жилищно-коммунальному хозяйству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400" dirty="0"/>
          </a:p>
          <a:p>
            <a:pPr algn="just"/>
            <a:endParaRPr lang="ru-RU" sz="2400" dirty="0" smtClean="0"/>
          </a:p>
          <a:p>
            <a:pPr algn="just"/>
            <a:endParaRPr lang="ru-RU" sz="2400" dirty="0"/>
          </a:p>
          <a:p>
            <a:pPr algn="just"/>
            <a:endParaRPr lang="ru-RU" sz="2400" dirty="0" smtClean="0"/>
          </a:p>
          <a:p>
            <a:pPr algn="just"/>
            <a:endParaRPr lang="ru-RU" sz="2400" dirty="0"/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0582" y="2348880"/>
            <a:ext cx="84963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Уполномоченный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орган исполнительной власти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15 дней со дня истечения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установленного срока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согласования проекта СТП РФ принимает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создании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согласительной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Максимальный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работы согласительной комиссии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более 2 месяцев.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20674" y="5661248"/>
            <a:ext cx="8496301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1.4 постановления № 541</a:t>
            </a:r>
          </a:p>
          <a:p>
            <a:r>
              <a:rPr lang="ru-RU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ч.ч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2, 8 ст. 12 Градостроительного кодекса Российской Федерации</a:t>
            </a: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64083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395288" y="225425"/>
            <a:ext cx="8421687" cy="365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7268" tIns="43634" rIns="87268" bIns="43634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558ED5"/>
                </a:solidFill>
                <a:latin typeface="Times New Roman" panose="02020603050405020304" pitchFamily="18" charset="0"/>
                <a:ea typeface="Times New Roman" charset="0"/>
                <a:cs typeface="Times New Roman" panose="02020603050405020304" pitchFamily="18" charset="0"/>
              </a:rPr>
              <a:t>Комитет градостроительной политики Ленинградской области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395288" y="754063"/>
            <a:ext cx="842168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320675" y="6629400"/>
            <a:ext cx="8496300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80582" y="911586"/>
            <a:ext cx="84963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проектом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СТП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РФ предусматриваются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 реконструкции объектов капитального строительства федерального значения, размещение которых предусмотрено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СТП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РФ,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согласования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СТП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РФ не может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превышать </a:t>
            </a:r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месяц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 дня поступления уведомления об обеспечении доступа к проекту СТП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РФ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Правительство ЛО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Сроки рассмотрения проекта СТП РФ соответственно сокращаются: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направление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уведомления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ОМСУ не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позднее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рабочих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дней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 дня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его получения;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редставление заключения ОМСУ в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срок, не превышающий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10 календарных дней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 дня направления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уведомления.</a:t>
            </a:r>
          </a:p>
          <a:p>
            <a:pPr algn="just"/>
            <a:endParaRPr lang="ru-RU" sz="2400" dirty="0"/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20674" y="6066757"/>
            <a:ext cx="8496301" cy="4585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ч. 2.1 ст. 12 Градостроительного кодекса Российской Федерации</a:t>
            </a: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37047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395288" y="225425"/>
            <a:ext cx="8421687" cy="365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7268" tIns="43634" rIns="87268" bIns="43634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558ED5"/>
                </a:solidFill>
                <a:latin typeface="Times New Roman" panose="02020603050405020304" pitchFamily="18" charset="0"/>
                <a:ea typeface="Times New Roman" charset="0"/>
                <a:cs typeface="Times New Roman" panose="02020603050405020304" pitchFamily="18" charset="0"/>
              </a:rPr>
              <a:t>Комитет градостроительной политики Ленинградской области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395288" y="754063"/>
            <a:ext cx="842168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320675" y="6629400"/>
            <a:ext cx="8496300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80582" y="1124744"/>
            <a:ext cx="84963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Выводы</a:t>
            </a:r>
          </a:p>
          <a:p>
            <a:pPr algn="just"/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Рассмотрение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проекта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СТП РФ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обеспечивает глава администрации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МО.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Результаты рассмотрения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проекта СТП РФ оформляются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виде заключения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установленной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формы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Заключение подписывает глава администрации муниципального образования или уполномоченное им лицо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либо иное должностное лицо местного самоуправления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6170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395288" y="225425"/>
            <a:ext cx="8421687" cy="365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7268" tIns="43634" rIns="87268" bIns="43634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558ED5"/>
                </a:solidFill>
                <a:latin typeface="Times New Roman" charset="0"/>
                <a:ea typeface="Times New Roman" charset="0"/>
                <a:cs typeface="Times New Roman" charset="0"/>
              </a:rPr>
              <a:t>Комитет градостроительной политики Ленинградской области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95288" y="754063"/>
            <a:ext cx="842168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20675" y="6629400"/>
            <a:ext cx="8496300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95536" y="908720"/>
            <a:ext cx="84963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Документами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территориального планирования Российской Федерации являются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схемы территориального планирования Российской Федерации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следующих областях:</a:t>
            </a:r>
          </a:p>
          <a:p>
            <a:pPr algn="just">
              <a:spcAft>
                <a:spcPts val="1200"/>
              </a:spcAft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1) федеральный транспорт (железнодорожный, воздушный, морской, внутренний водный, трубопроводный транспорт), автомобильные дороги федерального значения;</a:t>
            </a:r>
          </a:p>
          <a:p>
            <a:pPr algn="just">
              <a:spcAft>
                <a:spcPts val="1200"/>
              </a:spcAft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2) оборона страны и безопасность государства;</a:t>
            </a:r>
          </a:p>
          <a:p>
            <a:pPr algn="just">
              <a:spcAft>
                <a:spcPts val="1200"/>
              </a:spcAft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3) энергетика;</a:t>
            </a:r>
          </a:p>
          <a:p>
            <a:pPr algn="just">
              <a:spcAft>
                <a:spcPts val="1200"/>
              </a:spcAft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4) высшее образование;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здравоохранение.</a:t>
            </a:r>
          </a:p>
          <a:p>
            <a:pPr algn="just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5288" y="6021288"/>
            <a:ext cx="8496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ч. 1 ст. 10 Градостроительного кодекса Российской Федерации</a:t>
            </a: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17663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395288" y="225425"/>
            <a:ext cx="8421687" cy="365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7268" tIns="43634" rIns="87268" bIns="43634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558ED5"/>
                </a:solidFill>
                <a:latin typeface="Times New Roman" panose="02020603050405020304" pitchFamily="18" charset="0"/>
                <a:ea typeface="Times New Roman" charset="0"/>
                <a:cs typeface="Times New Roman" panose="02020603050405020304" pitchFamily="18" charset="0"/>
              </a:rPr>
              <a:t>Комитет градостроительной политики Ленинградской области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395288" y="754063"/>
            <a:ext cx="842168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320675" y="6629400"/>
            <a:ext cx="8496300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80582" y="911586"/>
            <a:ext cx="849630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Максимальный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срок рассмотрения проекта СТП РФ и подготовки заключений на такой проект органами местного самоуправления ЛО не может превышать 30 дней со дня получения уведомления.</a:t>
            </a:r>
            <a:endParaRPr lang="ru-RU" sz="2400" b="1" dirty="0">
              <a:latin typeface="Times New Roman" pitchFamily="18" charset="0"/>
              <a:cs typeface="Times New Roman" pitchFamily="18" charset="0"/>
              <a:hlinkClick r:id="rId2"/>
            </a:endParaRPr>
          </a:p>
          <a:p>
            <a:pPr algn="just">
              <a:spcAft>
                <a:spcPts val="600"/>
              </a:spcAft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непоступлении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заключений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установленный срок проект СТП РФ считается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согласованным.</a:t>
            </a:r>
          </a:p>
          <a:p>
            <a:pPr algn="just">
              <a:spcAft>
                <a:spcPts val="600"/>
              </a:spcAft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Отсутствие в заключении о несогласии с проектом СТП РФ обоснования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рассматривается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как согласие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проектом СТП РФ.</a:t>
            </a:r>
          </a:p>
          <a:p>
            <a:pPr algn="just">
              <a:spcAft>
                <a:spcPts val="600"/>
              </a:spcAft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Заключение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 несогласии с проектом СТП РФ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части размещения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ОФЗ,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предусмотренных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действующими СТП РФ, не учитывается.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70850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395288" y="225425"/>
            <a:ext cx="8421687" cy="365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7268" tIns="43634" rIns="87268" bIns="43634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558ED5"/>
                </a:solidFill>
                <a:latin typeface="Times New Roman" charset="0"/>
                <a:ea typeface="Times New Roman" charset="0"/>
                <a:cs typeface="Times New Roman" charset="0"/>
              </a:rPr>
              <a:t>Комитет градостроительной политики Ленинградской области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95288" y="754063"/>
            <a:ext cx="842168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20675" y="6629400"/>
            <a:ext cx="8496300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78399" y="5013176"/>
            <a:ext cx="84963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1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ст.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Градостроительного кодекса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</a:t>
            </a:r>
          </a:p>
          <a:p>
            <a:pPr algn="just"/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 7 областного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14.12.2011 №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108-оз (ред. от 24.12.2020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«Об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отдельных вопросах осуществления градостроительной деятельности на территории Ленинградской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области»</a:t>
            </a: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29793" y="836712"/>
            <a:ext cx="8387181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Документами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территориального планирования субъекта Российской Федерации являются схемы территориального планирования субъекта Российской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Федерации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Подготовка схем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может осуществляться в составе одного или нескольких документов территориального планирования субъекта Российской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Федерации.</a:t>
            </a: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Документами территориального планирования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являются: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СТП ЛО в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области промышленной политики и планирования использования земель сельскохозяйственного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назначения;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72050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395288" y="225425"/>
            <a:ext cx="8421687" cy="365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7268" tIns="43634" rIns="87268" bIns="43634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558ED5"/>
                </a:solidFill>
                <a:latin typeface="Times New Roman" charset="0"/>
                <a:ea typeface="Times New Roman" charset="0"/>
                <a:cs typeface="Times New Roman" charset="0"/>
              </a:rPr>
              <a:t>Комитет градостроительной политики Ленинградской области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95288" y="754063"/>
            <a:ext cx="842168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20675" y="6629400"/>
            <a:ext cx="8496300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95288" y="5157192"/>
            <a:ext cx="8496300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 7 областного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14.12.2011 №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108-оз (ред. от 24.12.2020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«Об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отдельных вопросах осуществления градостроительной деятельности на территории Ленинградской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области»</a:t>
            </a: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29793" y="836712"/>
            <a:ext cx="8387181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СТП ЛО в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области образования, здравоохранения, социального обслуживания, культуры, физической культуры, спорта, туризма, молодежной политики, межнациональных и межконфессиональных отношений;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СТП ЛО в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области транспорта (железнодорожного, водного, воздушного), автомобильных дорог регионального или межмуниципального значения;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СТП ЛО в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области организации, охраны и использования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ООПТ;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5)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СТП ЛО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области энергетики (за исключением электроэнергетики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4426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395288" y="225425"/>
            <a:ext cx="8421687" cy="365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7268" tIns="43634" rIns="87268" bIns="43634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558ED5"/>
                </a:solidFill>
                <a:latin typeface="Times New Roman" charset="0"/>
                <a:ea typeface="Times New Roman" charset="0"/>
                <a:cs typeface="Times New Roman" charset="0"/>
              </a:rPr>
              <a:t>Комитет градостроительной политики Ленинградской области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95288" y="754063"/>
            <a:ext cx="842168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20675" y="6629400"/>
            <a:ext cx="8496300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429793" y="1236816"/>
            <a:ext cx="838718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6)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СТП ЛО в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области электроэнергетики;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7) СТП ЛО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области предупреждения чрезвычайных ситуаций межмуниципального и регионального характера, стихийных бедствий, эпидемий и ликвидации их последствий;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8) СТП ЛО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области обращения с отходами, в том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числе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твердыми коммунальными отходами.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95288" y="5371182"/>
            <a:ext cx="8496300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 7 областного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14.12.2011 №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108-оз (ред. от 24.12.2020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«Об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отдельных вопросах осуществления градостроительной деятельности на территории Ленинградской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области»</a:t>
            </a: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22527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395288" y="225425"/>
            <a:ext cx="8421687" cy="365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7268" tIns="43634" rIns="87268" bIns="43634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558ED5"/>
                </a:solidFill>
                <a:latin typeface="Times New Roman" charset="0"/>
                <a:ea typeface="Times New Roman" charset="0"/>
                <a:cs typeface="Times New Roman" charset="0"/>
              </a:rPr>
              <a:t>Комитет градостроительной политики Ленинградской области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95288" y="754063"/>
            <a:ext cx="842168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20675" y="6629400"/>
            <a:ext cx="8496300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95288" y="5694347"/>
            <a:ext cx="84963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2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ст.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14, ч. 8 ст. 15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Градостроительного кодекса Российской Федерации</a:t>
            </a: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29793" y="836712"/>
            <a:ext cx="8387181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Подготовка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схемы территориального планирования субъекта Российской Федерации может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существляться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применительно ко всей территории субъекта Российской Федерации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или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ее частям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Органы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государственной власти Российской Федерации, органы государственной власти субъектов Российской Федерации,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органы местного самоуправления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заинтересованные физические и юридические лица вправе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представить предложения о внесении изменений в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схемы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территориального планирования субъекта Российской Федерации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37431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395288" y="225425"/>
            <a:ext cx="8421687" cy="365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7268" tIns="43634" rIns="87268" bIns="43634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558ED5"/>
                </a:solidFill>
                <a:latin typeface="Times New Roman" charset="0"/>
                <a:ea typeface="Times New Roman" charset="0"/>
                <a:cs typeface="Times New Roman" charset="0"/>
              </a:rPr>
              <a:t>Комитет градостроительной политики Ленинградской области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95288" y="754063"/>
            <a:ext cx="842168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20675" y="6629400"/>
            <a:ext cx="8496300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95536" y="1318116"/>
            <a:ext cx="84963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anose="02020603050405020304" pitchFamily="18" charset="0"/>
              </a:rPr>
              <a:t>Проект СТП ЛО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подлежит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обязательному согласованию с уполномоченным федеральным органом исполнительной власти, высшими исполнительными органами государственной власти субъектов Российской Федерации, имеющих общую границу с субъектом Российской Федерации,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органами местного самоуправления муниципальных образований, </a:t>
            </a:r>
            <a:r>
              <a:rPr lang="ru-RU" sz="2400" b="1" u="sng" dirty="0">
                <a:latin typeface="Times New Roman" pitchFamily="18" charset="0"/>
                <a:cs typeface="Times New Roman" pitchFamily="18" charset="0"/>
              </a:rPr>
              <a:t>применительно к территориям которых подготовлены предложения по территориальному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планированию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95288" y="5694347"/>
            <a:ext cx="8496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ч.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ст.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Градостроительного кодекса Российской Федерации</a:t>
            </a: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6458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395288" y="225425"/>
            <a:ext cx="8421687" cy="365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7268" tIns="43634" rIns="87268" bIns="43634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558ED5"/>
                </a:solidFill>
                <a:latin typeface="Times New Roman" charset="0"/>
                <a:ea typeface="Times New Roman" charset="0"/>
                <a:cs typeface="Times New Roman" charset="0"/>
              </a:rPr>
              <a:t>Комитет градостроительной политики Ленинградской области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95288" y="754063"/>
            <a:ext cx="842168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320675" y="6629400"/>
            <a:ext cx="8496300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95536" y="980728"/>
            <a:ext cx="84963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anose="02020603050405020304" pitchFamily="18" charset="0"/>
              </a:rPr>
              <a:t>Проект СТП ЛО подлежит согласованию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ОМСУ:</a:t>
            </a:r>
          </a:p>
          <a:p>
            <a:pPr algn="just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муниципальных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образований, на территориях которых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планируется размещение объектов регионального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значения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indent="457200"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buFontTx/>
              <a:buChar char="-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планируемые для размещения объекты регионального значения могут оказать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негативное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воздействие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окружающую среду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территориях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муниципальных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образований</a:t>
            </a:r>
          </a:p>
          <a:p>
            <a:pPr algn="just"/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5288" y="6149537"/>
            <a:ext cx="8496300" cy="447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ч.ч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3, 4 ст. 16 Градостроительного кодекса Российской Федерации</a:t>
            </a: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8452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395288" y="225425"/>
            <a:ext cx="8421687" cy="365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7268" tIns="43634" rIns="87268" bIns="43634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558ED5"/>
                </a:solidFill>
                <a:latin typeface="Times New Roman" charset="0"/>
                <a:ea typeface="Times New Roman" charset="0"/>
                <a:cs typeface="Times New Roman" charset="0"/>
              </a:rPr>
              <a:t>Комитет градостроительной политики Ленинградской области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95288" y="754063"/>
            <a:ext cx="842168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320675" y="6629400"/>
            <a:ext cx="8496300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95536" y="948784"/>
            <a:ext cx="84963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части:</a:t>
            </a:r>
          </a:p>
          <a:p>
            <a:pPr algn="just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возможного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влияния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планируемых для размещения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ОРЗ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социально-экономическое развитие муниципальных образований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just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возможного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негативного воздействия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ОРЗ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на окружающую среду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 территориях муниципальных образований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Иные вопросы не могут подлежать согласованию.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5288" y="6149537"/>
            <a:ext cx="8496300" cy="447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ч.ч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3, 4 ст. 16 Градостроительного кодекса Российской Федерации</a:t>
            </a: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12733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395288" y="225425"/>
            <a:ext cx="8421687" cy="365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7268" tIns="43634" rIns="87268" bIns="43634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558ED5"/>
                </a:solidFill>
                <a:latin typeface="Times New Roman" charset="0"/>
                <a:ea typeface="Times New Roman" charset="0"/>
                <a:cs typeface="Times New Roman" charset="0"/>
              </a:rPr>
              <a:t>Комитет градостроительной политики Ленинградской области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95288" y="754063"/>
            <a:ext cx="842168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320675" y="6629400"/>
            <a:ext cx="8496300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95536" y="1282690"/>
            <a:ext cx="84963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согласования проектов СТП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регламентируется:</a:t>
            </a: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Статьей 16 Градостроительного кодекса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Федерации.</a:t>
            </a:r>
          </a:p>
          <a:p>
            <a:pPr algn="just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Положением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согласовании проекта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СТП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двух и более субъектов Российской Федерации или проекта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СТП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субъекта Российской Федерации,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утвержденным постановлением Правительства РФ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24.03.2007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178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(далее – постановление № 178).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64425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395288" y="225425"/>
            <a:ext cx="8421687" cy="365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7268" tIns="43634" rIns="87268" bIns="43634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558ED5"/>
                </a:solidFill>
                <a:latin typeface="Times New Roman" panose="02020603050405020304" pitchFamily="18" charset="0"/>
                <a:ea typeface="Times New Roman" charset="0"/>
                <a:cs typeface="Times New Roman" panose="02020603050405020304" pitchFamily="18" charset="0"/>
              </a:rPr>
              <a:t>Комитет градостроительной политики Ленинградской области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95288" y="754063"/>
            <a:ext cx="842168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320675" y="6629400"/>
            <a:ext cx="8496300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80582" y="1308824"/>
            <a:ext cx="84963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согласования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 СТП ЛО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более 3-х месяцев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даты поступления проекта СТП ЛО.</a:t>
            </a: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согласования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 </a:t>
            </a:r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изменений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СТП ЛО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более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2-х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месяцев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даты поступления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изменений 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СТП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ЛО.</a:t>
            </a: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0674" y="5733256"/>
            <a:ext cx="8496301" cy="8248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ч.ч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5, 5.1, 5.2 ст. 16 Градостроительного кодекса Российской Федерации</a:t>
            </a: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3941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395288" y="225425"/>
            <a:ext cx="8421687" cy="365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7268" tIns="43634" rIns="87268" bIns="43634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558ED5"/>
                </a:solidFill>
                <a:latin typeface="Times New Roman" charset="0"/>
                <a:ea typeface="Times New Roman" charset="0"/>
                <a:cs typeface="Times New Roman" charset="0"/>
              </a:rPr>
              <a:t>Комитет градостроительной политики Ленинградской области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95288" y="754063"/>
            <a:ext cx="842168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20675" y="6629400"/>
            <a:ext cx="8496300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95288" y="1052736"/>
            <a:ext cx="84963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Схемы </a:t>
            </a:r>
            <a:r>
              <a:rPr lang="ru-RU" sz="2400" u="sng" dirty="0">
                <a:latin typeface="Times New Roman" pitchFamily="18" charset="0"/>
                <a:cs typeface="Times New Roman" pitchFamily="18" charset="0"/>
              </a:rPr>
              <a:t>территориального планирования Российской Федерации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в том числе внесение изменений в такие схемы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за исключением схем территориального планирования Российской Федерации в области обороны страны и безопасности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государства, </a:t>
            </a:r>
            <a:r>
              <a:rPr lang="ru-RU" sz="2400" u="sng" dirty="0">
                <a:latin typeface="Times New Roman" pitchFamily="18" charset="0"/>
                <a:cs typeface="Times New Roman" pitchFamily="18" charset="0"/>
              </a:rPr>
              <a:t>утверждаются Правительством Российской 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Федерации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Схемы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территориального планирования Российской Федерации </a:t>
            </a:r>
            <a:r>
              <a:rPr lang="ru-RU" sz="2400" u="sng" dirty="0">
                <a:latin typeface="Times New Roman" pitchFamily="18" charset="0"/>
                <a:cs typeface="Times New Roman" pitchFamily="18" charset="0"/>
              </a:rPr>
              <a:t>в области обороны страны и безопасности государства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утверждаются </a:t>
            </a:r>
            <a:r>
              <a:rPr lang="ru-RU" sz="2400" u="sng" dirty="0">
                <a:latin typeface="Times New Roman" pitchFamily="18" charset="0"/>
                <a:cs typeface="Times New Roman" pitchFamily="18" charset="0"/>
              </a:rPr>
              <a:t>Президентом Российской Федерации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6439" y="5622339"/>
            <a:ext cx="84963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ч.ч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1 и 2 ст. 11 Градостроительного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кодекса Российской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</a:t>
            </a: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28881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395288" y="225425"/>
            <a:ext cx="8421687" cy="365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7268" tIns="43634" rIns="87268" bIns="43634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558ED5"/>
                </a:solidFill>
                <a:latin typeface="Times New Roman" panose="02020603050405020304" pitchFamily="18" charset="0"/>
                <a:ea typeface="Times New Roman" charset="0"/>
                <a:cs typeface="Times New Roman" panose="02020603050405020304" pitchFamily="18" charset="0"/>
              </a:rPr>
              <a:t>Комитет градостроительной политики Ленинградской области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95288" y="754063"/>
            <a:ext cx="842168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320675" y="6629400"/>
            <a:ext cx="8496300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80582" y="1090473"/>
            <a:ext cx="84963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anose="02020603050405020304" pitchFamily="18" charset="0"/>
              </a:rPr>
              <a:t>Срок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согласования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 </a:t>
            </a:r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изменений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СТП ЛО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более 1-го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месяца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даты поступления проекта изменений в СТП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 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случаях:</a:t>
            </a: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Приведения в соответствие с программами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реализуемые за счет средств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бюджета ЛО,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решениями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органов государственной власти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иных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главных распорядителей средств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бюджета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ЛО,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инвестиционными программами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субъектов естественных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монополий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предусматривающими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создание объектов регионального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значения.</a:t>
            </a:r>
          </a:p>
          <a:p>
            <a:endParaRPr lang="ru-RU" sz="2400" dirty="0"/>
          </a:p>
          <a:p>
            <a:pPr algn="just"/>
            <a:endParaRPr lang="ru-RU" sz="2400" dirty="0"/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0674" y="6151076"/>
            <a:ext cx="8496301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5.1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ст. 16 Градостроительного кодекса Российской Федерации</a:t>
            </a: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744835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395288" y="225425"/>
            <a:ext cx="8421687" cy="365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7268" tIns="43634" rIns="87268" bIns="43634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558ED5"/>
                </a:solidFill>
                <a:latin typeface="Times New Roman" panose="02020603050405020304" pitchFamily="18" charset="0"/>
                <a:ea typeface="Times New Roman" charset="0"/>
                <a:cs typeface="Times New Roman" panose="02020603050405020304" pitchFamily="18" charset="0"/>
              </a:rPr>
              <a:t>Комитет градостроительной политики Ленинградской области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95288" y="754063"/>
            <a:ext cx="842168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320675" y="6629400"/>
            <a:ext cx="8496300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80582" y="1559689"/>
            <a:ext cx="84963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Внесения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изменений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 части реконструкции объектов капитального строительства регионального значения, размещение которых предусмотрен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утвержденной СТП ЛО.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Приведения СТП ЛО в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соответствие с утвержденными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схемами территориального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планирования Российской Федерации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10521" y="5760831"/>
            <a:ext cx="8496301" cy="4585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5.1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ст. 16 Градостроительного кодекса Российской Федерации</a:t>
            </a: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514072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Box 4"/>
          <p:cNvSpPr txBox="1">
            <a:spLocks noChangeArrowheads="1"/>
          </p:cNvSpPr>
          <p:nvPr/>
        </p:nvSpPr>
        <p:spPr bwMode="auto">
          <a:xfrm>
            <a:off x="395288" y="225425"/>
            <a:ext cx="8421687" cy="365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7268" tIns="43634" rIns="87268" bIns="43634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558ED5"/>
                </a:solidFill>
                <a:latin typeface="Times New Roman" panose="02020603050405020304" pitchFamily="18" charset="0"/>
                <a:ea typeface="Times New Roman" charset="0"/>
                <a:cs typeface="Times New Roman" panose="02020603050405020304" pitchFamily="18" charset="0"/>
              </a:rPr>
              <a:t>Комитет градостроительной политики Ленинградской области</a:t>
            </a:r>
          </a:p>
        </p:txBody>
      </p:sp>
      <p:cxnSp>
        <p:nvCxnSpPr>
          <p:cNvPr id="65" name="Прямая соединительная линия 64"/>
          <p:cNvCxnSpPr/>
          <p:nvPr/>
        </p:nvCxnSpPr>
        <p:spPr>
          <a:xfrm>
            <a:off x="395288" y="754063"/>
            <a:ext cx="842168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320675" y="6629400"/>
            <a:ext cx="8496300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350752" y="908720"/>
            <a:ext cx="84963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Результаты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согласования проекта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каждым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согласующим органом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оформляются в виде заключения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Порядок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рассмотрения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проектов и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подготовки заключений определяется соответствующим </a:t>
            </a:r>
            <a:r>
              <a:rPr lang="ru-RU" sz="2400" b="1" u="sng" dirty="0">
                <a:latin typeface="Times New Roman" pitchFamily="18" charset="0"/>
                <a:cs typeface="Times New Roman" pitchFamily="18" charset="0"/>
              </a:rPr>
              <a:t>органом местного самоуправления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Заключение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 согласовании (об отказе в согласовании) проекта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подписывается </a:t>
            </a:r>
            <a:r>
              <a:rPr lang="ru-RU" sz="2400" b="1" u="sng" dirty="0">
                <a:latin typeface="Times New Roman" pitchFamily="18" charset="0"/>
                <a:cs typeface="Times New Roman" pitchFamily="18" charset="0"/>
              </a:rPr>
              <a:t>главой муниципального образования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(лицом, его замещающим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2400" b="1" dirty="0">
              <a:latin typeface="Times New Roman" pitchFamily="18" charset="0"/>
              <a:cs typeface="Times New Roman" pitchFamily="18" charset="0"/>
              <a:hlinkClick r:id="rId2"/>
            </a:endParaRP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20674" y="6021288"/>
            <a:ext cx="84963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ч.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 постановления № 178</a:t>
            </a: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227638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Box 4"/>
          <p:cNvSpPr txBox="1">
            <a:spLocks noChangeArrowheads="1"/>
          </p:cNvSpPr>
          <p:nvPr/>
        </p:nvSpPr>
        <p:spPr bwMode="auto">
          <a:xfrm>
            <a:off x="395288" y="225425"/>
            <a:ext cx="8421687" cy="365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7268" tIns="43634" rIns="87268" bIns="43634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558ED5"/>
                </a:solidFill>
                <a:latin typeface="Times New Roman" panose="02020603050405020304" pitchFamily="18" charset="0"/>
                <a:ea typeface="Times New Roman" charset="0"/>
                <a:cs typeface="Times New Roman" panose="02020603050405020304" pitchFamily="18" charset="0"/>
              </a:rPr>
              <a:t>Комитет градостроительной политики Ленинградской области</a:t>
            </a:r>
          </a:p>
        </p:txBody>
      </p:sp>
      <p:cxnSp>
        <p:nvCxnSpPr>
          <p:cNvPr id="65" name="Прямая соединительная линия 64"/>
          <p:cNvCxnSpPr/>
          <p:nvPr/>
        </p:nvCxnSpPr>
        <p:spPr>
          <a:xfrm>
            <a:off x="395288" y="754063"/>
            <a:ext cx="842168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320675" y="6629400"/>
            <a:ext cx="8496300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350752" y="1299532"/>
            <a:ext cx="84963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Заключение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должно содержать положения о согласовании представленного проекта или об отказе в его согласовании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 обоснованием причин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отказа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После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истечения срока согласования проекта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подготовка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заключений на такие проекты не осуществляется,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проект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считается согласованным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 соответствующими согласующими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органами.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hlinkClick r:id="rId2"/>
            </a:endParaRP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20674" y="6021288"/>
            <a:ext cx="84963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ч.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 постановления № 178</a:t>
            </a: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056358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Box 4"/>
          <p:cNvSpPr txBox="1">
            <a:spLocks noChangeArrowheads="1"/>
          </p:cNvSpPr>
          <p:nvPr/>
        </p:nvSpPr>
        <p:spPr bwMode="auto">
          <a:xfrm>
            <a:off x="395288" y="225425"/>
            <a:ext cx="8421687" cy="365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7268" tIns="43634" rIns="87268" bIns="43634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558ED5"/>
                </a:solidFill>
                <a:latin typeface="Times New Roman" panose="02020603050405020304" pitchFamily="18" charset="0"/>
                <a:ea typeface="Times New Roman" charset="0"/>
                <a:cs typeface="Times New Roman" panose="02020603050405020304" pitchFamily="18" charset="0"/>
              </a:rPr>
              <a:t>Комитет градостроительной политики Ленинградской области</a:t>
            </a:r>
          </a:p>
        </p:txBody>
      </p:sp>
      <p:cxnSp>
        <p:nvCxnSpPr>
          <p:cNvPr id="65" name="Прямая соединительная линия 64"/>
          <p:cNvCxnSpPr/>
          <p:nvPr/>
        </p:nvCxnSpPr>
        <p:spPr>
          <a:xfrm>
            <a:off x="395288" y="754063"/>
            <a:ext cx="842168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320675" y="6629400"/>
            <a:ext cx="8496300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350752" y="764704"/>
            <a:ext cx="8496300" cy="8017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Выводы:</a:t>
            </a:r>
          </a:p>
          <a:p>
            <a:pPr algn="just">
              <a:spcAft>
                <a:spcPts val="1200"/>
              </a:spcAft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Схема территориального планирования Ленинградской области подготавливается в виде 8 документов.</a:t>
            </a:r>
          </a:p>
          <a:p>
            <a:pPr algn="just">
              <a:spcAft>
                <a:spcPts val="1200"/>
              </a:spcAft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Органы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местного самоуправления вправе представлять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предложения о внесении изменений в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СТП ЛО.</a:t>
            </a:r>
          </a:p>
          <a:p>
            <a:pPr algn="just"/>
            <a:r>
              <a:rPr lang="ru-RU" sz="2400" b="1" dirty="0">
                <a:latin typeface="Times New Roman" pitchFamily="18" charset="0"/>
                <a:cs typeface="Times New Roman" panose="02020603050405020304" pitchFamily="18" charset="0"/>
              </a:rPr>
              <a:t>Проект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подлежит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обязательному согласованию с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ОМСУ муниципальных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образований,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применительно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территориям которых подготовлены предложения по территориальному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планированию в части возможного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влияния планируемых для размещения ОРЗ</a:t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на социально-экономическое развитие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МО и (или) возможного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негативного воздействия ОРЗ на окружающую среду на территориях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МО.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Иные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вопросы не могут подлежать согласованию.</a:t>
            </a: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60111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Box 4"/>
          <p:cNvSpPr txBox="1">
            <a:spLocks noChangeArrowheads="1"/>
          </p:cNvSpPr>
          <p:nvPr/>
        </p:nvSpPr>
        <p:spPr bwMode="auto">
          <a:xfrm>
            <a:off x="395288" y="225425"/>
            <a:ext cx="8421687" cy="365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7268" tIns="43634" rIns="87268" bIns="43634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558ED5"/>
                </a:solidFill>
                <a:latin typeface="Times New Roman" panose="02020603050405020304" pitchFamily="18" charset="0"/>
                <a:ea typeface="Times New Roman" charset="0"/>
                <a:cs typeface="Times New Roman" panose="02020603050405020304" pitchFamily="18" charset="0"/>
              </a:rPr>
              <a:t>Комитет градостроительной политики Ленинградской области</a:t>
            </a:r>
          </a:p>
        </p:txBody>
      </p:sp>
      <p:cxnSp>
        <p:nvCxnSpPr>
          <p:cNvPr id="65" name="Прямая соединительная линия 64"/>
          <p:cNvCxnSpPr/>
          <p:nvPr/>
        </p:nvCxnSpPr>
        <p:spPr>
          <a:xfrm>
            <a:off x="395288" y="754063"/>
            <a:ext cx="842168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320675" y="6629400"/>
            <a:ext cx="8496300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357981" y="764704"/>
            <a:ext cx="8496300" cy="6170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2400" b="1" u="sng" dirty="0">
                <a:latin typeface="Times New Roman" pitchFamily="18" charset="0"/>
                <a:cs typeface="Times New Roman" pitchFamily="18" charset="0"/>
              </a:rPr>
              <a:t>Порядок рассмотрения проектов и подготовки заключений определяется соответствующим органом местного самоуправления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spcAft>
                <a:spcPts val="600"/>
              </a:spcAft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Результаты согласования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оформляются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 виде заключения.</a:t>
            </a:r>
          </a:p>
          <a:p>
            <a:pPr algn="just">
              <a:spcAft>
                <a:spcPts val="600"/>
              </a:spcAft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Заключение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должно содержать положения о согласовании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проекта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или об отказе в его согласовании с обоснованием причин отказа.</a:t>
            </a:r>
          </a:p>
          <a:p>
            <a:pPr algn="just">
              <a:spcAft>
                <a:spcPts val="600"/>
              </a:spcAft>
            </a:pPr>
            <a:r>
              <a:rPr lang="ru-RU" sz="2400" b="1" u="sng" dirty="0">
                <a:latin typeface="Times New Roman" pitchFamily="18" charset="0"/>
                <a:cs typeface="Times New Roman" pitchFamily="18" charset="0"/>
              </a:rPr>
              <a:t>Заключение подписывается главой муниципального образования (лицом, его замещающим).</a:t>
            </a:r>
          </a:p>
          <a:p>
            <a:pPr algn="just">
              <a:spcAft>
                <a:spcPts val="600"/>
              </a:spcAft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согласования проекта СТП ЛО – не более 3-х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месяцев.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согласования проекта изменений в СТП ЛО –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1</a:t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2-х месяцев.</a:t>
            </a:r>
          </a:p>
          <a:p>
            <a:pPr algn="just">
              <a:spcAft>
                <a:spcPts val="600"/>
              </a:spcAft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истечения срока согласования проекта проект считается согласованным.</a:t>
            </a: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24264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Box 4"/>
          <p:cNvSpPr txBox="1">
            <a:spLocks noChangeArrowheads="1"/>
          </p:cNvSpPr>
          <p:nvPr/>
        </p:nvSpPr>
        <p:spPr bwMode="auto">
          <a:xfrm>
            <a:off x="395288" y="225425"/>
            <a:ext cx="8421687" cy="365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7268" tIns="43634" rIns="87268" bIns="43634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558ED5"/>
                </a:solidFill>
                <a:latin typeface="Times New Roman" panose="02020603050405020304" pitchFamily="18" charset="0"/>
                <a:ea typeface="Times New Roman" charset="0"/>
                <a:cs typeface="Times New Roman" panose="02020603050405020304" pitchFamily="18" charset="0"/>
              </a:rPr>
              <a:t>Комитет градостроительной политики Ленинградской области</a:t>
            </a:r>
          </a:p>
        </p:txBody>
      </p:sp>
      <p:cxnSp>
        <p:nvCxnSpPr>
          <p:cNvPr id="65" name="Прямая соединительная линия 64"/>
          <p:cNvCxnSpPr/>
          <p:nvPr/>
        </p:nvCxnSpPr>
        <p:spPr>
          <a:xfrm>
            <a:off x="395288" y="754063"/>
            <a:ext cx="842168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320675" y="6629400"/>
            <a:ext cx="8496300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357981" y="1052736"/>
            <a:ext cx="8496300" cy="4909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Целесообразно в максимально короткие сроки определить:</a:t>
            </a:r>
          </a:p>
          <a:p>
            <a:pPr algn="just">
              <a:spcAft>
                <a:spcPts val="60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Порядок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рассмотрения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органами местного самоуправления муниципального образования проектов СТП ЛО (изменений в СТП ЛО) 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подготовки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заключений;</a:t>
            </a:r>
          </a:p>
          <a:p>
            <a:pPr algn="just">
              <a:spcAft>
                <a:spcPts val="60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Порядок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рассмотрения органами местного самоуправления муниципального образования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проектов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СТП ЛО (изменений в СТП ЛО) и подготовки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заключений.</a:t>
            </a:r>
          </a:p>
          <a:p>
            <a:pPr algn="just">
              <a:spcAft>
                <a:spcPts val="600"/>
              </a:spcAft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принятых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органами местного самоуправления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муниципальных образований Ленинградской области решений Комитет планирует выполнить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в сентябре 2021 года.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349446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2286000" y="2060848"/>
            <a:ext cx="4572000" cy="846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 за внимание!</a:t>
            </a:r>
          </a:p>
          <a:p>
            <a:pPr eaLnBrk="1" hangingPunct="1"/>
            <a:r>
              <a:rPr lang="ru-RU" alt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327806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395288" y="225425"/>
            <a:ext cx="8421687" cy="365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7268" tIns="43634" rIns="87268" bIns="43634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558ED5"/>
                </a:solidFill>
                <a:latin typeface="Times New Roman" charset="0"/>
                <a:ea typeface="Times New Roman" charset="0"/>
                <a:cs typeface="Times New Roman" charset="0"/>
              </a:rPr>
              <a:t>Комитет градостроительной политики Ленинградской области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95288" y="754063"/>
            <a:ext cx="842168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20675" y="6629400"/>
            <a:ext cx="8496300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95288" y="1571308"/>
            <a:ext cx="84963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Проекты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схем территориального планирования Российской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Федерации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(далее – СТП РФ)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до их утверждения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подлежат обязательному согласованию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 заинтересованными органами исполнительной власти субъектов Российской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Федерации.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95288" y="6021288"/>
            <a:ext cx="8496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ч. 1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ст. 12 Градостроительного кодекса Российской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</a:t>
            </a: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5169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395288" y="225425"/>
            <a:ext cx="8421687" cy="365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7268" tIns="43634" rIns="87268" bIns="43634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558ED5"/>
                </a:solidFill>
                <a:latin typeface="Times New Roman" charset="0"/>
                <a:ea typeface="Times New Roman" charset="0"/>
                <a:cs typeface="Times New Roman" charset="0"/>
              </a:rPr>
              <a:t>Комитет градостроительной политики Ленинградской области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95288" y="754063"/>
            <a:ext cx="842168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20675" y="6629400"/>
            <a:ext cx="8496300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95536" y="908720"/>
            <a:ext cx="84963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СТП РФ подлежит согласованию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Правительством Ленинградской области в  следующих случаях:</a:t>
            </a:r>
          </a:p>
          <a:p>
            <a:pPr algn="just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Возможное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влияние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планируемых для размещения объектов федерального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значения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социально-экономическое развитие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Ленинградской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области.</a:t>
            </a:r>
          </a:p>
          <a:p>
            <a:pPr algn="just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Возможное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негативное воздействие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планируемых для размещения объектов федерального значения на окружающую среду на территории Ленинградской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5288" y="6021288"/>
            <a:ext cx="8496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ч. 1 ст. 12 Градостроительного кодекса Российской Федерации</a:t>
            </a: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842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395288" y="225425"/>
            <a:ext cx="8421687" cy="365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7268" tIns="43634" rIns="87268" bIns="43634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558ED5"/>
                </a:solidFill>
                <a:latin typeface="Times New Roman" charset="0"/>
                <a:ea typeface="Times New Roman" charset="0"/>
                <a:cs typeface="Times New Roman" charset="0"/>
              </a:rPr>
              <a:t>Комитет градостроительной политики Ленинградской области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95288" y="754063"/>
            <a:ext cx="842168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20675" y="6629400"/>
            <a:ext cx="8496300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95536" y="908720"/>
            <a:ext cx="8496300" cy="5124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согласования проектов СТП РФ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регламентируется:</a:t>
            </a:r>
          </a:p>
          <a:p>
            <a:pPr algn="just">
              <a:spcAft>
                <a:spcPts val="600"/>
              </a:spcAft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Статьей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 Градостроительного кодекса Российской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Постановлением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РФ от 23.03.2008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198 (ред. от 15.01.2021)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порядке подготовки и согласования проекта схемы территориального планирования Российской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Федерации».</a:t>
            </a:r>
          </a:p>
          <a:p>
            <a:pPr algn="just">
              <a:spcAft>
                <a:spcPts val="600"/>
              </a:spcAft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Постановлением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РФ от 26.11.2012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1220 (ред. от 18.02.2021)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составе, порядке подготовки и согласования проекта схемы территориального планирования Российской Федерации в области обороны страны и безопасности государства, а также порядке внесения изменений в такую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схему».</a:t>
            </a:r>
          </a:p>
        </p:txBody>
      </p:sp>
    </p:spTree>
    <p:extLst>
      <p:ext uri="{BB962C8B-B14F-4D97-AF65-F5344CB8AC3E}">
        <p14:creationId xmlns:p14="http://schemas.microsoft.com/office/powerpoint/2010/main" val="1283741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395288" y="225425"/>
            <a:ext cx="8421687" cy="365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7268" tIns="43634" rIns="87268" bIns="43634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558ED5"/>
                </a:solidFill>
                <a:latin typeface="Times New Roman" charset="0"/>
                <a:ea typeface="Times New Roman" charset="0"/>
                <a:cs typeface="Times New Roman" charset="0"/>
              </a:rPr>
              <a:t>Комитет градостроительной политики Ленинградской области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95288" y="754063"/>
            <a:ext cx="842168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20675" y="6629400"/>
            <a:ext cx="8496300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95536" y="1124744"/>
            <a:ext cx="84963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Постановлением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Ленинградской области от 22.11.2019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541 (ред. от 16.04.2021)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порядке согласования проекта схемы территориального планирования Российской Федерации (за исключением проекта схемы территориального планирования Российской Федерации в области обороны страны и безопасности государства) органами местного самоуправления муниципальных образований Ленинградской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области» (далее – постановление № 541).</a:t>
            </a:r>
          </a:p>
        </p:txBody>
      </p:sp>
    </p:spTree>
    <p:extLst>
      <p:ext uri="{BB962C8B-B14F-4D97-AF65-F5344CB8AC3E}">
        <p14:creationId xmlns:p14="http://schemas.microsoft.com/office/powerpoint/2010/main" val="2552755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395288" y="225425"/>
            <a:ext cx="8421687" cy="365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7268" tIns="43634" rIns="87268" bIns="43634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558ED5"/>
                </a:solidFill>
                <a:latin typeface="Times New Roman" charset="0"/>
                <a:ea typeface="Times New Roman" charset="0"/>
                <a:cs typeface="Times New Roman" charset="0"/>
              </a:rPr>
              <a:t>Комитет градостроительной политики Ленинградской области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95288" y="754063"/>
            <a:ext cx="842168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20675" y="6629400"/>
            <a:ext cx="8496300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95536" y="908720"/>
            <a:ext cx="84963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Организацию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работы по рассмотрению проекта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СТП РФ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за исключением проекта схемы территориального планирования Российской Федерации в области обороны страны и безопасности государства)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органами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местного самоуправления муниципальных образований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ЛО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обеспечивает Комитет градостроительной политики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ЛО.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anose="02020603050405020304" pitchFamily="18" charset="0"/>
              </a:rPr>
              <a:t>Уведомление об обеспечении доступа к проекту СТП РФ и материалам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обоснованию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срок не позднее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рабочих дней со дня получения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уведомления Правительством ЛО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направляются в МО :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территориях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которых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планируется размещение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ОФЗ;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 окружающую среду на территориях которых могут оказать негативное воздействие планируемые для размещения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ОФЗ.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5288" y="5733256"/>
            <a:ext cx="84963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ч. 4 ст. 12 Градостроительного кодекса Российской Федерации;</a:t>
            </a:r>
          </a:p>
          <a:p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.п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2.1 и 2.2 постановления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541</a:t>
            </a:r>
          </a:p>
        </p:txBody>
      </p:sp>
    </p:spTree>
    <p:extLst>
      <p:ext uri="{BB962C8B-B14F-4D97-AF65-F5344CB8AC3E}">
        <p14:creationId xmlns:p14="http://schemas.microsoft.com/office/powerpoint/2010/main" val="38814998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395288" y="225425"/>
            <a:ext cx="8421687" cy="365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7268" tIns="43634" rIns="87268" bIns="43634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558ED5"/>
                </a:solidFill>
                <a:latin typeface="Times New Roman" charset="0"/>
                <a:ea typeface="Times New Roman" charset="0"/>
                <a:cs typeface="Times New Roman" charset="0"/>
              </a:rPr>
              <a:t>Комитет градостроительной политики Ленинградской области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95288" y="754063"/>
            <a:ext cx="842168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20675" y="6629400"/>
            <a:ext cx="8496300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95536" y="1155516"/>
            <a:ext cx="84963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Уведомления направляются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использованием СЭД ЛО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случае если администрация муниципального образования не имеет технической возможности осуществления документооборота с использованием СЭД ЛО, уведомление направляется главе администрации муниципального образования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по адресу электронной почты, указанному на официальном сайте в информационно-телекоммуникационной сети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«Интернет».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5288" y="5733256"/>
            <a:ext cx="84963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ч. 4 ст. 12 Градостроительного кодекса Российской Федерации;</a:t>
            </a:r>
          </a:p>
          <a:p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.п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2.2 и 2.3 постановления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541</a:t>
            </a:r>
          </a:p>
        </p:txBody>
      </p:sp>
    </p:spTree>
    <p:extLst>
      <p:ext uri="{BB962C8B-B14F-4D97-AF65-F5344CB8AC3E}">
        <p14:creationId xmlns:p14="http://schemas.microsoft.com/office/powerpoint/2010/main" val="11584095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6592</TotalTime>
  <Words>2106</Words>
  <Application>Microsoft Office PowerPoint</Application>
  <PresentationFormat>Экран (4:3)</PresentationFormat>
  <Paragraphs>252</Paragraphs>
  <Slides>37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3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SAMSUNG</dc:creator>
  <cp:lastModifiedBy>Ольга Гениевна Виленская</cp:lastModifiedBy>
  <cp:revision>150</cp:revision>
  <dcterms:created xsi:type="dcterms:W3CDTF">2021-04-27T10:29:46Z</dcterms:created>
  <dcterms:modified xsi:type="dcterms:W3CDTF">2021-05-17T13:06:59Z</dcterms:modified>
</cp:coreProperties>
</file>