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0" r:id="rId2"/>
    <p:sldId id="304" r:id="rId3"/>
    <p:sldId id="291" r:id="rId4"/>
    <p:sldId id="292" r:id="rId5"/>
    <p:sldId id="271" r:id="rId6"/>
    <p:sldId id="303" r:id="rId7"/>
    <p:sldId id="261" r:id="rId8"/>
    <p:sldId id="305" r:id="rId9"/>
  </p:sldIdLst>
  <p:sldSz cx="9144000" cy="6858000" type="screen4x3"/>
  <p:notesSz cx="9928225" cy="143573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FAB"/>
    <a:srgbClr val="0F81C7"/>
    <a:srgbClr val="FF6F7F"/>
    <a:srgbClr val="FF0000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8" autoAdjust="0"/>
    <p:restoredTop sz="95868" autoAdjust="0"/>
  </p:normalViewPr>
  <p:slideViewPr>
    <p:cSldViewPr>
      <p:cViewPr>
        <p:scale>
          <a:sx n="102" d="100"/>
          <a:sy n="102" d="100"/>
        </p:scale>
        <p:origin x="-414" y="-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37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32780" tIns="66390" rIns="132780" bIns="66390" numCol="1" anchor="t" anchorCtr="0" compatLnSpc="1">
            <a:prstTxWarp prst="textNoShape">
              <a:avLst/>
            </a:prstTxWarp>
          </a:bodyPr>
          <a:lstStyle>
            <a:lvl1pPr defTabSz="1327150" eaLnBrk="1" hangingPunct="1">
              <a:defRPr sz="17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5622925" y="0"/>
            <a:ext cx="43037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32780" tIns="66390" rIns="132780" bIns="66390" numCol="1" anchor="t" anchorCtr="0" compatLnSpc="1">
            <a:prstTxWarp prst="textNoShape">
              <a:avLst/>
            </a:prstTxWarp>
          </a:bodyPr>
          <a:lstStyle>
            <a:lvl1pPr algn="r" defTabSz="1327150" eaLnBrk="1" hangingPunct="1">
              <a:defRPr sz="1700" smtClean="0">
                <a:latin typeface="Calibri" pitchFamily="34" charset="0"/>
              </a:defRPr>
            </a:lvl1pPr>
          </a:lstStyle>
          <a:p>
            <a:pPr>
              <a:defRPr/>
            </a:pPr>
            <a:fld id="{27D584CB-A9F1-AE46-8A47-9F7D66EB8576}" type="datetimeFigureOut">
              <a:rPr lang="ru-RU" altLang="ru-RU"/>
              <a:pPr>
                <a:defRPr/>
              </a:pPr>
              <a:t>07.02.2020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076325"/>
            <a:ext cx="7181850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992188" y="6819900"/>
            <a:ext cx="7943850" cy="6461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32780" tIns="66390" rIns="132780" bIns="66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13636625"/>
            <a:ext cx="43037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32780" tIns="66390" rIns="132780" bIns="66390" numCol="1" anchor="b" anchorCtr="0" compatLnSpc="1">
            <a:prstTxWarp prst="textNoShape">
              <a:avLst/>
            </a:prstTxWarp>
          </a:bodyPr>
          <a:lstStyle>
            <a:lvl1pPr defTabSz="1327150" eaLnBrk="1" hangingPunct="1">
              <a:defRPr sz="17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5622925" y="13636625"/>
            <a:ext cx="4303713" cy="719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32780" tIns="66390" rIns="132780" bIns="66390" numCol="1" anchor="b" anchorCtr="0" compatLnSpc="1">
            <a:prstTxWarp prst="textNoShape">
              <a:avLst/>
            </a:prstTxWarp>
          </a:bodyPr>
          <a:lstStyle>
            <a:lvl1pPr algn="r" defTabSz="1327150" eaLnBrk="1" hangingPunct="1">
              <a:defRPr sz="1700">
                <a:latin typeface="Calibri" charset="0"/>
              </a:defRPr>
            </a:lvl1pPr>
          </a:lstStyle>
          <a:p>
            <a:fld id="{77F7C678-6CFD-3446-B64B-89D5724090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51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076325"/>
            <a:ext cx="7178675" cy="5384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7C678-6CFD-3446-B64B-89D57240907B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42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076325"/>
            <a:ext cx="7178675" cy="5384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7C678-6CFD-3446-B64B-89D57240907B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42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6410-411D-734F-A539-6689CC87CB80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4F756-F04E-6A41-A91D-9016097C2A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42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0869A-776A-C149-AE81-065DB1DA704A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1ABAF-AE85-5A4A-8C04-127BD11414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537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A1B1-2B65-3A40-A43A-99929B00BDD2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A303E-FDC5-D242-8CE4-7F5A99D99E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901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08802-8FDE-5148-8383-AB698431E0AE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CDE5B-B75A-7A4D-888B-434F2CC6C6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4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8A519-1879-644C-ACB7-CDD9A639B821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5A6F2-4695-2E43-884F-05C6CE4444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933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4D635-F1A1-9244-A322-67A722A1B130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F86C8-6028-6948-BEBF-7B5DE42732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50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B6C34-EBBB-4F40-BA84-DFCCA9D5CE4D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6426A-B0F0-7742-A04F-BFFEF34878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332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8BCB-5CE4-E24D-8687-1644DC668B79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502C3-5EA3-9741-ADE3-351A3B6B76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8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14644-DA25-3D49-8AC6-CD0887509B63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623E6-A721-4F4B-B0BA-25F5CF0B63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323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0D30-A40C-DB4F-AC31-456CD28AE219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29A5B-8F91-BF44-AF40-02856EF213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295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1663-5B1D-3D42-9FAD-A480D5A69572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81EFF-6E55-DD4C-887F-784E5BA439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425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E1B8963-D85B-884B-8BC3-014EBA936ADE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0A66022-30A1-C44D-AEC6-5DA52148946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uments and Settings\ps_platunova\Мои документы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982663" y="225425"/>
            <a:ext cx="78343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</a:t>
            </a:r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1" y="754063"/>
            <a:ext cx="878497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9512" y="6629400"/>
            <a:ext cx="8784976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79511" y="806450"/>
            <a:ext cx="8856985" cy="26225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51520" y="908720"/>
            <a:ext cx="8712968" cy="653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Семинар-совещание</a:t>
            </a:r>
          </a:p>
          <a:p>
            <a:pPr algn="ctr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представителей органов местного самоуправления муниципальных образований Ленинградской области</a:t>
            </a:r>
          </a:p>
          <a:p>
            <a:pPr algn="ctr">
              <a:spcAft>
                <a:spcPts val="600"/>
              </a:spcAft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«Обзор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Градостроительный кодекс Российской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и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законодательстве Ленинградской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в сфере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градостроительной деятельности»</a:t>
            </a:r>
          </a:p>
          <a:p>
            <a:pPr algn="ctr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04.02.2020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ru-RU" sz="2400" b="1" dirty="0" smtClean="0">
              <a:solidFill>
                <a:srgbClr val="0D6F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rgbClr val="0D6F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</a:t>
            </a:r>
            <a:r>
              <a:rPr lang="ru-RU" sz="2400" b="1" dirty="0">
                <a:solidFill>
                  <a:srgbClr val="0D6F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работы комиссий </a:t>
            </a:r>
            <a:endParaRPr lang="ru-RU" sz="2400" b="1" dirty="0" smtClean="0">
              <a:solidFill>
                <a:srgbClr val="0D6F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rgbClr val="0D6F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rgbClr val="0D6F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правил землепользования и застройки </a:t>
            </a:r>
            <a:endParaRPr lang="ru-RU" sz="2400" b="1" dirty="0" smtClean="0">
              <a:solidFill>
                <a:srgbClr val="0D6F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ru-RU" sz="2000" b="1" dirty="0" smtClean="0">
              <a:solidFill>
                <a:srgbClr val="0D6F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rgbClr val="0D6F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Наумова Елена Юрьевна - начальник </a:t>
            </a:r>
            <a:r>
              <a:rPr lang="ru-RU" sz="2000" b="1" dirty="0">
                <a:solidFill>
                  <a:srgbClr val="0D6F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сектора градостроительного </a:t>
            </a:r>
            <a:r>
              <a:rPr lang="ru-RU" sz="2000" b="1" dirty="0" smtClean="0">
                <a:solidFill>
                  <a:srgbClr val="0D6F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зонирования </a:t>
            </a:r>
            <a:r>
              <a:rPr lang="ru-RU" sz="2000" b="1" dirty="0">
                <a:solidFill>
                  <a:srgbClr val="0D6F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территориального </a:t>
            </a:r>
            <a:r>
              <a:rPr lang="ru-RU" sz="2000" b="1" dirty="0" smtClean="0">
                <a:solidFill>
                  <a:srgbClr val="0D6F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планирования </a:t>
            </a:r>
            <a:r>
              <a:rPr lang="ru-RU" sz="2000" b="1" dirty="0">
                <a:solidFill>
                  <a:srgbClr val="0D6F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градостроительного </a:t>
            </a:r>
            <a:r>
              <a:rPr lang="ru-RU" sz="2000" b="1" dirty="0" smtClean="0">
                <a:solidFill>
                  <a:srgbClr val="0D6F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зонирования </a:t>
            </a:r>
            <a:r>
              <a:rPr lang="ru-RU" sz="2000" b="1" dirty="0">
                <a:solidFill>
                  <a:srgbClr val="0D6F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градостроительной </a:t>
            </a:r>
            <a:r>
              <a:rPr lang="ru-RU" sz="2000" b="1" dirty="0" smtClean="0">
                <a:solidFill>
                  <a:srgbClr val="0D6F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политики </a:t>
            </a:r>
            <a:r>
              <a:rPr lang="ru-RU" sz="2000" b="1" dirty="0">
                <a:solidFill>
                  <a:srgbClr val="0D6F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2000" b="1" dirty="0" smtClean="0">
                <a:solidFill>
                  <a:srgbClr val="0D6F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2000" b="1" dirty="0" smtClean="0">
                <a:solidFill>
                  <a:srgbClr val="0F81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ru-RU" altLang="ru-RU" sz="2400" b="1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ru-RU" altLang="ru-RU" sz="220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uments and Settings\ps_platunova\Мои документы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982663" y="225425"/>
            <a:ext cx="78343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</a:t>
            </a:r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1" y="754063"/>
            <a:ext cx="878497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9512" y="6629400"/>
            <a:ext cx="8784976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79511" y="806450"/>
            <a:ext cx="8784977" cy="5646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51520" y="908720"/>
            <a:ext cx="8640960" cy="51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подготовки и внесения в них изменений регламентирована статьями 30 - 35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ГрК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РФ.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ru-RU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6 ст. 31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ГрК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 одновременно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принятием решения о подготовке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ПЗЗ главой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местной администрации утверждаются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и порядок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по подготовке проекта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ПЗЗ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ru-RU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комиссии по подготовке проектов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ПЗЗ в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указывается в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сообщении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принятии решения о подготовке проекта ПЗЗ (п.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ч. 8 ст. 31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ГрК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РФ).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Областным законом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10.04.2017 №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25-оз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требования к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составу и порядку деятельности комиссии по подготовке проектов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ПЗЗ на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Ленинградской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(ч. 17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31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ГрК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РФ).</a:t>
            </a:r>
            <a:endParaRPr lang="ru-RU" alt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uments and Settings\ps_platunova\Мои документы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9512" y="754063"/>
            <a:ext cx="87849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9512" y="6629400"/>
            <a:ext cx="8784976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79512" y="806451"/>
            <a:ext cx="8784976" cy="48547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о внесении изменений в правила землепользования и застройки направляются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комиссию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подготовке проектов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ПЗЗ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(ч. 3 ст. 33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ГрК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РФ).</a:t>
            </a:r>
          </a:p>
          <a:p>
            <a:pPr algn="just">
              <a:defRPr/>
            </a:pPr>
            <a:endParaRPr lang="ru-RU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в течение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предложения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изменения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ПЗЗ осуществляет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содержатся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внесении в соответствии с поступившим предложением изменения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ПЗЗ или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отклонении такого предложения с указанием причин отклонения, и направляет это заключение главе местной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(ч. 4 ст. 33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РФ).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982663" y="225425"/>
            <a:ext cx="78343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</a:t>
            </a:r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2311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6833" y="4822471"/>
            <a:ext cx="3461071" cy="1198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C:\Users\mv_sidorova\Desktop\презентация\Scan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r="12696" b="19193"/>
          <a:stretch/>
        </p:blipFill>
        <p:spPr bwMode="auto">
          <a:xfrm>
            <a:off x="4211960" y="126191"/>
            <a:ext cx="4709070" cy="671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31589" y="900511"/>
            <a:ext cx="3980371" cy="5480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ТАК ДЕЛАТЬ НЕЛЬЗЯ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defRPr/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содержание предложения </a:t>
            </a:r>
          </a:p>
          <a:p>
            <a:pPr algn="ctr">
              <a:defRPr/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ПРИМЕР: 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обращения ООО «___»  о внесении изменений в ПЗЗ МО «______» , утв. Решением СД МО «__» от 18.11.2011 № __ с изм.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тв. приказом КАГ ЛО от ___ №__, в части изменения предельной высоты зданий, сооружений в 12 м до 15 м.  </a:t>
            </a:r>
          </a:p>
          <a:p>
            <a:pPr algn="ctr">
              <a:defRPr/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46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469" name="Rectangle 7"/>
          <p:cNvSpPr>
            <a:spLocks noChangeArrowheads="1"/>
          </p:cNvSpPr>
          <p:nvPr/>
        </p:nvSpPr>
        <p:spPr bwMode="auto">
          <a:xfrm>
            <a:off x="1116013" y="14573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8194" name="Picture 2" descr="C:\Users\mv_sidorova\Desktop\презентация\Sc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7242" r="10013" b="9360"/>
          <a:stretch/>
        </p:blipFill>
        <p:spPr bwMode="auto">
          <a:xfrm>
            <a:off x="4112472" y="171728"/>
            <a:ext cx="4694361" cy="642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31589" y="900511"/>
            <a:ext cx="3880883" cy="26725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ТАК ДЕЛАТЬ НЕЛЬЗЯ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defRPr/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комиссии отсутствуют рекомендации </a:t>
            </a:r>
          </a:p>
          <a:p>
            <a:pPr marL="342900" indent="-342900" algn="ctr">
              <a:buFontTx/>
              <a:buChar char="-"/>
              <a:defRPr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D:\Documents and Settings\ps_platunova\Мои документы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9512" y="752474"/>
            <a:ext cx="8784976" cy="15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9512" y="6629400"/>
            <a:ext cx="8784976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79512" y="806451"/>
            <a:ext cx="8784976" cy="5646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51520" y="908720"/>
            <a:ext cx="8712968" cy="580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>
              <a:buNone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Основаниями для рассмотрения главой местной администрации вопроса о внесении изменений в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ПЗЗ являются (ч. 2 ст. 33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ГрК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РФ):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несоответствие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ПЗЗ ГП поселения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 городского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СТП МР,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возникшее в результате внесения в такие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 или СТП МР изменений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1.1) поступление от уполномоченного Правительством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федерального ОИВ обязательного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исполнения в сроки, установленные законодательством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предписания об устранении нарушений ограничений использования объектов недвижимости, установленных на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приаэродромной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территории, которые допущены 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ПЗЗ поселения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городского округа, межселенной территории;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поступление предложений об изменении границ территориальных зон, изменении градостроительных регламентов;</a:t>
            </a:r>
          </a:p>
          <a:p>
            <a:pPr algn="just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несоответствие сведений о местоположении границ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ЗОУИТ,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объектов культурного наследия, отображенных на карте градостроительного зонирования, содержащемуся 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ЕГРН описанию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местоположения границ указанных зон, территорий;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несоответствие установленных градостроительным регламентом ограничений использования земельных участков 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ОКС,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расположенных полностью или частично в границах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ЗОУИТ,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достопримечательных мест федерального, регионального и местного значения, содержащимся 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ЕГРН ограничениям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объектов недвижимости в пределах таких зон, территорий;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установление, изменение, прекращение существования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ЗОУИТ,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установление, изменение границ территории объекта культурного наследия, территории исторического поселения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109707" y="264318"/>
            <a:ext cx="78343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</a:t>
            </a:r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0064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D:\Documents and Settings\ps_platunova\Мои документы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9512" y="752474"/>
            <a:ext cx="8784976" cy="15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9512" y="6629400"/>
            <a:ext cx="8784976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79512" y="806451"/>
            <a:ext cx="8784976" cy="5646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51520" y="908720"/>
            <a:ext cx="8640960" cy="532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о внесении изменений в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ПЗЗ 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комиссию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(ч.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33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ГрК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федеральными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 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случаях, если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ПЗЗ могут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воспрепятствовать функционированию, размещению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 федерального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 субъектов РФ 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случаях, если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ПЗЗ могут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воспрепятствовать функционированию, размещению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 регионального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ОМСУ МР 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случаях, если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ПЗЗ могут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воспрепятствовать функционированию, размещению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 местного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ОМСУ 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случаях, если необходимо совершенствовать порядок регулирования землепользования и застройки на соответствующих территории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поселения;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физическими или юридическими лицами в инициативном порядке либо в случаях, если в результате применения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ПЗЗ земельные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 не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эффективно, причиняется вред их правообладателям, снижается стоимость земельных участков 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реализуются права и законные интересы граждан и их объединений.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982663" y="225425"/>
            <a:ext cx="78343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</a:t>
            </a:r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D:\Documents and Settings\ps_platunova\Мои документы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4683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9512" y="752474"/>
            <a:ext cx="8784976" cy="15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9512" y="6629400"/>
            <a:ext cx="8784976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79512" y="2060848"/>
            <a:ext cx="8784976" cy="2736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51520" y="908720"/>
            <a:ext cx="8640960" cy="291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buNone/>
            </a:pPr>
            <a:endParaRPr lang="ru-RU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982663" y="225425"/>
            <a:ext cx="78343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</a:t>
            </a:r>
            <a:r>
              <a:rPr lang="ru-RU" altLang="ru-RU" sz="1600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2338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686</Words>
  <Application>Microsoft Office PowerPoint</Application>
  <PresentationFormat>Экран (4:3)</PresentationFormat>
  <Paragraphs>59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Мария Владимировна Сидорова</cp:lastModifiedBy>
  <cp:revision>57</cp:revision>
  <cp:lastPrinted>2019-10-30T15:12:03Z</cp:lastPrinted>
  <dcterms:created xsi:type="dcterms:W3CDTF">2019-10-30T07:01:10Z</dcterms:created>
  <dcterms:modified xsi:type="dcterms:W3CDTF">2020-02-07T12:38:01Z</dcterms:modified>
</cp:coreProperties>
</file>