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0"/>
  </p:notesMasterIdLst>
  <p:sldIdLst>
    <p:sldId id="297" r:id="rId2"/>
    <p:sldId id="298" r:id="rId3"/>
    <p:sldId id="333" r:id="rId4"/>
    <p:sldId id="334" r:id="rId5"/>
    <p:sldId id="332" r:id="rId6"/>
    <p:sldId id="335" r:id="rId7"/>
    <p:sldId id="336" r:id="rId8"/>
    <p:sldId id="337" r:id="rId9"/>
    <p:sldId id="338" r:id="rId10"/>
    <p:sldId id="339" r:id="rId11"/>
    <p:sldId id="327" r:id="rId12"/>
    <p:sldId id="328" r:id="rId13"/>
    <p:sldId id="340" r:id="rId14"/>
    <p:sldId id="315" r:id="rId15"/>
    <p:sldId id="326" r:id="rId16"/>
    <p:sldId id="317" r:id="rId17"/>
    <p:sldId id="318" r:id="rId18"/>
    <p:sldId id="311" r:id="rId19"/>
  </p:sldIdLst>
  <p:sldSz cx="9144000" cy="6858000" type="screen4x3"/>
  <p:notesSz cx="9928225" cy="143573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7F"/>
    <a:srgbClr val="FF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6" autoAdjust="0"/>
    <p:restoredTop sz="95481" autoAdjust="0"/>
  </p:normalViewPr>
  <p:slideViewPr>
    <p:cSldViewPr>
      <p:cViewPr>
        <p:scale>
          <a:sx n="110" d="100"/>
          <a:sy n="110" d="100"/>
        </p:scale>
        <p:origin x="-18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925" y="0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fld id="{27D584CB-A9F1-AE46-8A47-9F7D66EB8576}" type="datetimeFigureOut">
              <a:rPr lang="ru-RU" altLang="ru-RU"/>
              <a:pPr>
                <a:defRPr/>
              </a:pPr>
              <a:t>03.02.2020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1850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6819900"/>
            <a:ext cx="7943850" cy="6461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13636625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b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925" y="13636625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b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Calibri" charset="0"/>
              </a:defRPr>
            </a:lvl1pPr>
          </a:lstStyle>
          <a:p>
            <a:fld id="{77F7C678-6CFD-3446-B64B-89D572409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6410-411D-734F-A539-6689CC87CB8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F756-F04E-6A41-A91D-9016097C2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869A-776A-C149-AE81-065DB1DA704A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ABAF-AE85-5A4A-8C04-127BD1141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3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1-2B65-3A40-A43A-99929B00BDD2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303E-FDC5-D242-8CE4-7F5A99D99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0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8802-8FDE-5148-8383-AB698431E0A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DE5B-B75A-7A4D-888B-434F2CC6C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A519-1879-644C-ACB7-CDD9A639B82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5A6F2-4695-2E43-884F-05C6CE444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D635-F1A1-9244-A322-67A722A1B13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86C8-6028-6948-BEBF-7B5DE4273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6C34-EBBB-4F40-BA84-DFCCA9D5CE4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426A-B0F0-7742-A04F-BFFEF3487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3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8BCB-5CE4-E24D-8687-1644DC668B79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02C3-5EA3-9741-ADE3-351A3B6B7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4644-DA25-3D49-8AC6-CD0887509B63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23E6-A721-4F4B-B0BA-25F5CF0B6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3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D30-A40C-DB4F-AC31-456CD28AE219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9A5B-8F91-BF44-AF40-02856EF21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95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1663-5B1D-3D42-9FAD-A480D5A69572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1EFF-6E55-DD4C-887F-784E5BA439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2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1B8963-D85B-884B-8BC3-014EBA936AD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0A66022-30A1-C44D-AEC6-5DA5214894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consultantplus://offline/ref=A531C67A87CA7DA01C16CB9009A781863C89E58575296D8D2ECDE6F7986511F611D685CFDA1FCE2FD43C7CE828844F7FD4D8C983F91F4E1210g5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288" y="754063"/>
            <a:ext cx="8496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Семинар-совещание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ru-RU" dirty="0">
                <a:latin typeface="Century Gothic" panose="020B0502020202020204" pitchFamily="34" charset="0"/>
              </a:rPr>
              <a:t>участием представителей органов местного самоуправления муниципальных образований Ленинградской области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«Обзор </a:t>
            </a:r>
            <a:r>
              <a:rPr lang="ru-RU" dirty="0" smtClean="0">
                <a:latin typeface="Century Gothic" panose="020B0502020202020204" pitchFamily="34" charset="0"/>
              </a:rPr>
              <a:t>изменений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Градостроительный кодекс Российской Федерации </a:t>
            </a:r>
            <a:r>
              <a:rPr lang="ru-RU" dirty="0" smtClean="0">
                <a:latin typeface="Century Gothic" panose="020B0502020202020204" pitchFamily="34" charset="0"/>
              </a:rPr>
              <a:t>и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законодательстве Ленинградской </a:t>
            </a:r>
            <a:r>
              <a:rPr lang="ru-RU" dirty="0" smtClean="0">
                <a:latin typeface="Century Gothic" panose="020B0502020202020204" pitchFamily="34" charset="0"/>
              </a:rPr>
              <a:t>области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сфере градостроительной деятельности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smtClean="0">
                <a:latin typeface="Century Gothic" panose="020B0502020202020204" pitchFamily="34" charset="0"/>
              </a:rPr>
              <a:t>04.02.2020</a:t>
            </a:r>
          </a:p>
          <a:p>
            <a:pPr algn="ctr"/>
            <a:endParaRPr lang="ru-RU" sz="100" dirty="0">
              <a:latin typeface="Century Gothic" panose="020B0502020202020204" pitchFamily="34" charset="0"/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 реализации </a:t>
            </a:r>
            <a:r>
              <a:rPr lang="ru-RU" sz="2000" b="1" dirty="0"/>
              <a:t>целевой </a:t>
            </a:r>
            <a:r>
              <a:rPr lang="ru-RU" sz="2000" b="1" dirty="0" smtClean="0"/>
              <a:t>модели</a:t>
            </a:r>
          </a:p>
          <a:p>
            <a:pPr algn="ctr"/>
            <a:r>
              <a:rPr lang="ru-RU" sz="2000" b="1" dirty="0" smtClean="0"/>
              <a:t>«Постановка </a:t>
            </a:r>
            <a:r>
              <a:rPr lang="ru-RU" sz="2000" b="1" dirty="0"/>
              <a:t>на кадастровый учет земельных участков и объектов недвижимого имущества»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00867"/>
              </p:ext>
            </p:extLst>
          </p:nvPr>
        </p:nvGraphicFramePr>
        <p:xfrm>
          <a:off x="405859" y="4292527"/>
          <a:ext cx="8475158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537"/>
                <a:gridCol w="6173621"/>
              </a:tblGrid>
              <a:tr h="21602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Виленская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Ольга Гениевна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начальник отдела территориального планирования и градостроительного зонирования комитета градостроительной политики Ленинградской области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тел. (812) 539 45 91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7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6" y="780885"/>
            <a:ext cx="8676769" cy="57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19100" y="1484784"/>
            <a:ext cx="85453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latin typeface="Century Gothic" panose="020B0502020202020204" pitchFamily="34" charset="0"/>
              </a:rPr>
              <a:t>Правила землепользования и застройки Борского сельского поселения Тихвинского муниципального района Ленинградской области применительно к населенным пунктам, утверждены решением совета депутатов Борского сельского поселения от 23.12.2014 </a:t>
            </a:r>
            <a:r>
              <a:rPr lang="en-US" sz="2200" b="1" dirty="0">
                <a:latin typeface="Century Gothic" panose="020B0502020202020204" pitchFamily="34" charset="0"/>
              </a:rPr>
              <a:t/>
            </a:r>
            <a:br>
              <a:rPr lang="en-US" sz="2200" b="1" dirty="0">
                <a:latin typeface="Century Gothic" panose="020B0502020202020204" pitchFamily="34" charset="0"/>
              </a:rPr>
            </a:br>
            <a:r>
              <a:rPr lang="ru-RU" sz="2200" b="1" dirty="0" smtClean="0">
                <a:latin typeface="Century Gothic" panose="020B0502020202020204" pitchFamily="34" charset="0"/>
              </a:rPr>
              <a:t>№</a:t>
            </a:r>
            <a:r>
              <a:rPr lang="en-US" sz="2200" b="1" dirty="0" smtClean="0"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latin typeface="Century Gothic" panose="020B0502020202020204" pitchFamily="34" charset="0"/>
              </a:rPr>
              <a:t>03-23.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2" y="764704"/>
            <a:ext cx="8602178" cy="58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71" y="764704"/>
            <a:ext cx="547829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675" y="908720"/>
            <a:ext cx="86173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entury Gothic" panose="020B0502020202020204" pitchFamily="34" charset="0"/>
              </a:rPr>
              <a:t>Форма </a:t>
            </a:r>
            <a:r>
              <a:rPr lang="ru-RU" sz="2200" b="1" dirty="0">
                <a:latin typeface="Century Gothic" panose="020B0502020202020204" pitchFamily="34" charset="0"/>
              </a:rPr>
              <a:t>графического описания местоположения границ населенных пунктов, территориальных зон, особо охраняемых природных территорий, зон с особыми условиями использования </a:t>
            </a:r>
            <a:r>
              <a:rPr lang="ru-RU" sz="2200" b="1" dirty="0" smtClean="0">
                <a:latin typeface="Century Gothic" panose="020B0502020202020204" pitchFamily="34" charset="0"/>
              </a:rPr>
              <a:t>территории, </a:t>
            </a:r>
            <a:r>
              <a:rPr lang="ru-RU" sz="2200" b="1" dirty="0">
                <a:latin typeface="Century Gothic" panose="020B0502020202020204" pitchFamily="34" charset="0"/>
              </a:rPr>
              <a:t>форма текстового описания местоположения границ населенных пунктов, территориальных </a:t>
            </a:r>
            <a:r>
              <a:rPr lang="ru-RU" sz="2200" b="1" dirty="0" smtClean="0">
                <a:latin typeface="Century Gothic" panose="020B0502020202020204" pitchFamily="34" charset="0"/>
              </a:rPr>
              <a:t>зон и </a:t>
            </a:r>
            <a:r>
              <a:rPr lang="ru-RU" sz="2200" b="1" dirty="0">
                <a:latin typeface="Century Gothic" panose="020B0502020202020204" pitchFamily="34" charset="0"/>
              </a:rPr>
              <a:t>требования к точности определения координат характерных точек границ населенных пунктов, территориальных зон, особо охраняемых природных территорий, зон с особыми условиями использования территории, формату электронного документа, содержащего сведения о границах населенных пунктов, территориальных зон, особо охраняемых природных территорий, зон с особыми условиями использования </a:t>
            </a:r>
            <a:r>
              <a:rPr lang="ru-RU" sz="2200" b="1" dirty="0">
                <a:latin typeface="Century Gothic" panose="020B0502020202020204" pitchFamily="34" charset="0"/>
              </a:rPr>
              <a:t>территории утверждена </a:t>
            </a:r>
            <a:r>
              <a:rPr lang="ru-RU" sz="2200" b="1" dirty="0" smtClean="0">
                <a:latin typeface="Century Gothic" panose="020B0502020202020204" pitchFamily="34" charset="0"/>
              </a:rPr>
              <a:t>приказом </a:t>
            </a:r>
            <a:r>
              <a:rPr lang="ru-RU" sz="2200" b="1" dirty="0">
                <a:latin typeface="Century Gothic" panose="020B0502020202020204" pitchFamily="34" charset="0"/>
              </a:rPr>
              <a:t>Минэкономразвития России </a:t>
            </a:r>
            <a:r>
              <a:rPr lang="ru-RU" sz="2200" b="1" dirty="0" smtClean="0">
                <a:latin typeface="Century Gothic" panose="020B0502020202020204" pitchFamily="34" charset="0"/>
              </a:rPr>
              <a:t>от 23.11.2018 № 650.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6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675" y="908720"/>
            <a:ext cx="86173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ФОРМА</a:t>
            </a:r>
            <a:r>
              <a:rPr lang="ru-RU" sz="2200" b="1" dirty="0">
                <a:latin typeface="Century Gothic" panose="020B0502020202020204" pitchFamily="34" charset="0"/>
              </a:rPr>
              <a:t/>
            </a:r>
            <a:br>
              <a:rPr lang="ru-RU" sz="2200" b="1" dirty="0">
                <a:latin typeface="Century Gothic" panose="020B0502020202020204" pitchFamily="34" charset="0"/>
              </a:rPr>
            </a:br>
            <a:r>
              <a:rPr lang="ru-RU" sz="2200" b="1" dirty="0">
                <a:latin typeface="Century Gothic" panose="020B0502020202020204" pitchFamily="34" charset="0"/>
              </a:rPr>
              <a:t>графического описания местоположения границ населенных пунктов, территориальных зон, особо охраняемых природных территорий, </a:t>
            </a:r>
            <a:br>
              <a:rPr lang="ru-RU" sz="2200" b="1" dirty="0">
                <a:latin typeface="Century Gothic" panose="020B0502020202020204" pitchFamily="34" charset="0"/>
              </a:rPr>
            </a:br>
            <a:r>
              <a:rPr lang="ru-RU" sz="2200" b="1" dirty="0">
                <a:latin typeface="Century Gothic" panose="020B0502020202020204" pitchFamily="34" charset="0"/>
              </a:rPr>
              <a:t>зон с особыми условиями использования </a:t>
            </a:r>
            <a:r>
              <a:rPr lang="ru-RU" sz="2200" b="1" dirty="0" smtClean="0">
                <a:latin typeface="Century Gothic" panose="020B0502020202020204" pitchFamily="34" charset="0"/>
              </a:rPr>
              <a:t>территории</a:t>
            </a:r>
          </a:p>
          <a:p>
            <a:pPr algn="ctr"/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endParaRPr lang="ru-RU" sz="2200" dirty="0">
              <a:latin typeface="Century Gothic" panose="020B0502020202020204" pitchFamily="34" charset="0"/>
            </a:endParaRPr>
          </a:p>
          <a:p>
            <a:pPr algn="ctr"/>
            <a:r>
              <a:rPr lang="ru-RU" sz="2200" dirty="0">
                <a:latin typeface="Century Gothic" panose="020B0502020202020204" pitchFamily="34" charset="0"/>
              </a:rPr>
              <a:t>ОПИСАНИЕ МЕСТОПОЛОЖЕНИЯ ГРАНИЦ </a:t>
            </a:r>
            <a:endParaRPr lang="ru-RU" sz="2200" dirty="0" smtClean="0">
              <a:latin typeface="Century Gothic" panose="020B0502020202020204" pitchFamily="34" charset="0"/>
            </a:endParaRPr>
          </a:p>
          <a:p>
            <a:pPr algn="ctr"/>
            <a:endParaRPr lang="ru-RU" sz="2200" dirty="0">
              <a:latin typeface="Century Gothic" panose="020B0502020202020204" pitchFamily="34" charset="0"/>
            </a:endParaRPr>
          </a:p>
          <a:p>
            <a:r>
              <a:rPr lang="ru-RU" sz="2200" dirty="0">
                <a:latin typeface="Century Gothic" panose="020B0502020202020204" pitchFamily="34" charset="0"/>
              </a:rPr>
              <a:t> </a:t>
            </a:r>
            <a:r>
              <a:rPr lang="ru-RU" sz="2200" dirty="0" smtClean="0">
                <a:latin typeface="Century Gothic" panose="020B0502020202020204" pitchFamily="34" charset="0"/>
              </a:rPr>
              <a:t>___________________________________________________________</a:t>
            </a:r>
            <a:endParaRPr lang="ru-RU" sz="2200" dirty="0">
              <a:latin typeface="Century Gothic" panose="020B0502020202020204" pitchFamily="34" charset="0"/>
            </a:endParaRPr>
          </a:p>
          <a:p>
            <a:pPr algn="ctr"/>
            <a:r>
              <a:rPr lang="ru-RU" sz="2200" dirty="0">
                <a:latin typeface="Century Gothic" panose="020B0502020202020204" pitchFamily="34" charset="0"/>
              </a:rPr>
              <a:t>(наименование объекта, местоположение границ которого описано (далее – объект)</a:t>
            </a:r>
          </a:p>
          <a:p>
            <a:r>
              <a:rPr lang="ru-RU" sz="2200" dirty="0">
                <a:latin typeface="Century Gothic" panose="020B0502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3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06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1625" y="908720"/>
            <a:ext cx="1407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atin typeface="Century Gothic" panose="020B0502020202020204" pitchFamily="34" charset="0"/>
              </a:rPr>
              <a:t>Раздел 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9967"/>
              </p:ext>
            </p:extLst>
          </p:nvPr>
        </p:nvGraphicFramePr>
        <p:xfrm>
          <a:off x="419103" y="1553249"/>
          <a:ext cx="8397874" cy="3886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609"/>
                <a:gridCol w="576064"/>
                <a:gridCol w="1080120"/>
                <a:gridCol w="1512168"/>
                <a:gridCol w="2160240"/>
                <a:gridCol w="1508673"/>
              </a:tblGrid>
              <a:tr h="6711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Сведения о местоположении границ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16">
                <a:tc gridSpan="6">
                  <a:txBody>
                    <a:bodyPr/>
                    <a:lstStyle/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 Система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координат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5921" marR="592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16">
                <a:tc gridSpan="6">
                  <a:txBody>
                    <a:bodyPr/>
                    <a:lstStyle/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 Сведения о характерных точках границ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объекта</a:t>
                      </a:r>
                    </a:p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16">
                <a:tc rowSpan="2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Обозначение характерных точек границ</a:t>
                      </a:r>
                    </a:p>
                  </a:txBody>
                  <a:tcPr marL="5921" marR="59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Координаты, м</a:t>
                      </a:r>
                    </a:p>
                  </a:txBody>
                  <a:tcPr marL="5921" marR="5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Метод определения координат характерной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точки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Средняя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квадратическая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погрешность положения характерной точки (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Mt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), 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Описание </a:t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обозначения точки на местности (при наличии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</a:tr>
              <a:tr h="1436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5921" marR="59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250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</a:tr>
              <a:tr h="67116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921" marR="5921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21" marR="59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7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06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0092" y="782250"/>
            <a:ext cx="1407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atin typeface="Century Gothic" panose="020B0502020202020204" pitchFamily="34" charset="0"/>
              </a:rPr>
              <a:t>Раздел 3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01596"/>
              </p:ext>
            </p:extLst>
          </p:nvPr>
        </p:nvGraphicFramePr>
        <p:xfrm>
          <a:off x="176337" y="1256000"/>
          <a:ext cx="8784975" cy="402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327"/>
                <a:gridCol w="936104"/>
                <a:gridCol w="792088"/>
                <a:gridCol w="936104"/>
                <a:gridCol w="576064"/>
                <a:gridCol w="1440160"/>
                <a:gridCol w="1512168"/>
                <a:gridCol w="1220960"/>
              </a:tblGrid>
              <a:tr h="342815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Сведения о местоположении измененных (уточненных) 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границ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объекта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15">
                <a:tc gridSpan="8">
                  <a:txBody>
                    <a:bodyPr/>
                    <a:lstStyle/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 Система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координат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15">
                <a:tc gridSpan="8">
                  <a:txBody>
                    <a:bodyPr/>
                    <a:lstStyle/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 Сведения о характерных точках границ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объекта</a:t>
                      </a:r>
                    </a:p>
                    <a:p>
                      <a:pPr indent="2705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Обозначение характерных точек границ</a:t>
                      </a:r>
                    </a:p>
                  </a:txBody>
                  <a:tcPr marL="5512" marR="55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Существующие координаты, м</a:t>
                      </a:r>
                    </a:p>
                  </a:txBody>
                  <a:tcPr marL="5512" marR="5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Измененные (уточненные) координаты, м</a:t>
                      </a:r>
                    </a:p>
                  </a:txBody>
                  <a:tcPr marL="5512" marR="5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Метод определения координат характерной точки</a:t>
                      </a:r>
                    </a:p>
                  </a:txBody>
                  <a:tcPr marL="5512" marR="55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Средняя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квадратическая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погрешность положения характерной точки (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Mt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), м</a:t>
                      </a:r>
                    </a:p>
                  </a:txBody>
                  <a:tcPr marL="5512" marR="55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Описание обозначения точки на местности (при наличии)</a:t>
                      </a:r>
                    </a:p>
                  </a:txBody>
                  <a:tcPr marL="5512" marR="5512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5512" marR="55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12" marR="551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6638" y="151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82663" y="230188"/>
            <a:ext cx="7834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1519" y="1064925"/>
            <a:ext cx="871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dirty="0">
                <a:latin typeface="Century Gothic" panose="020B0502020202020204" pitchFamily="34" charset="0"/>
                <a:hlinkClick r:id="rId4"/>
              </a:rPr>
              <a:t/>
            </a:r>
            <a:br>
              <a:rPr lang="ru-RU" dirty="0">
                <a:latin typeface="Century Gothic" panose="020B0502020202020204" pitchFamily="34" charset="0"/>
                <a:hlinkClick r:id="rId4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5443" y="2564904"/>
            <a:ext cx="67687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Century Gothic" panose="020B0502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78244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287" y="1268760"/>
            <a:ext cx="8211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Д</a:t>
            </a:r>
            <a:r>
              <a:rPr lang="ru-RU" sz="2400" b="1" dirty="0" smtClean="0">
                <a:latin typeface="Century Gothic" panose="020B0502020202020204" pitchFamily="34" charset="0"/>
              </a:rPr>
              <a:t>оля </a:t>
            </a:r>
            <a:r>
              <a:rPr lang="ru-RU" sz="2400" b="1" dirty="0">
                <a:latin typeface="Century Gothic" panose="020B0502020202020204" pitchFamily="34" charset="0"/>
              </a:rPr>
              <a:t>территориальных зон, сведения о которых внесены в </a:t>
            </a:r>
            <a:r>
              <a:rPr lang="ru-RU" sz="2400" b="1" dirty="0" smtClean="0">
                <a:latin typeface="Century Gothic" panose="020B0502020202020204" pitchFamily="34" charset="0"/>
              </a:rPr>
              <a:t>Единый </a:t>
            </a:r>
            <a:r>
              <a:rPr lang="ru-RU" sz="2400" b="1" dirty="0">
                <a:latin typeface="Century Gothic" panose="020B0502020202020204" pitchFamily="34" charset="0"/>
              </a:rPr>
              <a:t>государственный реестр недвижимости</a:t>
            </a:r>
            <a:r>
              <a:rPr lang="ru-RU" sz="2400" b="1" dirty="0" smtClean="0">
                <a:latin typeface="Century Gothic" panose="020B0502020202020204" pitchFamily="34" charset="0"/>
              </a:rPr>
              <a:t>»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Ц</a:t>
            </a:r>
            <a:r>
              <a:rPr lang="ru-RU" sz="2400" b="1" dirty="0" smtClean="0">
                <a:latin typeface="Century Gothic" panose="020B0502020202020204" pitchFamily="34" charset="0"/>
              </a:rPr>
              <a:t>елевое </a:t>
            </a:r>
            <a:r>
              <a:rPr lang="ru-RU" sz="2400" b="1" dirty="0">
                <a:latin typeface="Century Gothic" panose="020B0502020202020204" pitchFamily="34" charset="0"/>
              </a:rPr>
              <a:t>значение показателя на 2019 год </a:t>
            </a:r>
            <a:r>
              <a:rPr lang="ru-RU" sz="2400" b="1" dirty="0" smtClean="0">
                <a:latin typeface="Century Gothic" panose="020B0502020202020204" pitchFamily="34" charset="0"/>
              </a:rPr>
              <a:t>составляло </a:t>
            </a:r>
            <a:r>
              <a:rPr lang="ru-RU" sz="2400" b="1" dirty="0">
                <a:latin typeface="Century Gothic" panose="020B0502020202020204" pitchFamily="34" charset="0"/>
              </a:rPr>
              <a:t>60 %.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800" b="1" dirty="0" smtClean="0">
                <a:latin typeface="Century Gothic" panose="020B0502020202020204" pitchFamily="34" charset="0"/>
              </a:rPr>
              <a:t>Целевое </a:t>
            </a:r>
            <a:r>
              <a:rPr lang="ru-RU" sz="2800" b="1" dirty="0">
                <a:latin typeface="Century Gothic" panose="020B0502020202020204" pitchFamily="34" charset="0"/>
              </a:rPr>
              <a:t>значение показателя на </a:t>
            </a:r>
            <a:r>
              <a:rPr lang="ru-RU" sz="2800" b="1" dirty="0" smtClean="0">
                <a:latin typeface="Century Gothic" panose="020B0502020202020204" pitchFamily="34" charset="0"/>
              </a:rPr>
              <a:t>2020 </a:t>
            </a:r>
            <a:r>
              <a:rPr lang="ru-RU" sz="2800" b="1" dirty="0">
                <a:latin typeface="Century Gothic" panose="020B0502020202020204" pitchFamily="34" charset="0"/>
              </a:rPr>
              <a:t>год </a:t>
            </a:r>
            <a:r>
              <a:rPr lang="ru-RU" sz="2800" b="1" dirty="0" smtClean="0">
                <a:latin typeface="Century Gothic" panose="020B0502020202020204" pitchFamily="34" charset="0"/>
              </a:rPr>
              <a:t>установлено 100 </a:t>
            </a:r>
            <a:r>
              <a:rPr lang="ru-RU" sz="2800" b="1" dirty="0">
                <a:latin typeface="Century Gothic" panose="020B0502020202020204" pitchFamily="34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5068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287" y="1268760"/>
            <a:ext cx="8211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26270"/>
              </p:ext>
            </p:extLst>
          </p:nvPr>
        </p:nvGraphicFramePr>
        <p:xfrm>
          <a:off x="1524000" y="1397000"/>
          <a:ext cx="609600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землепользования и застройки муниципального образования применительно к населенному пункту А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1040"/>
              </p:ext>
            </p:extLst>
          </p:nvPr>
        </p:nvGraphicFramePr>
        <p:xfrm>
          <a:off x="419100" y="754063"/>
          <a:ext cx="8493446" cy="5609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700"/>
                <a:gridCol w="648072"/>
                <a:gridCol w="5492674"/>
              </a:tblGrid>
              <a:tr h="730721">
                <a:tc rowSpan="4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Правила землепользования и застройки муниципального образования применительно к населенному пункту </a:t>
                      </a: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4 ТЗ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ТЖ-1 зона застройки индивидуальными жилыми домами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ТЖ-3 зона застройки многоквартирными </a:t>
                      </a:r>
                      <a:r>
                        <a:rPr lang="ru-RU" sz="2000" b="1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среднеэтажными</a:t>
                      </a: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жилыми домами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ТР-2 зона зеленых насаждений общего пользования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ТП-1 зона производственных предприятий </a:t>
                      </a:r>
                      <a:r>
                        <a:rPr lang="en-US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классов опасности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327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Правила землепользования и застройки муниципального образования применительно к населенному пункту </a:t>
                      </a:r>
                      <a:r>
                        <a:rPr lang="ru-RU" sz="22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В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3 ТЗ</a:t>
                      </a:r>
                    </a:p>
                    <a:p>
                      <a:pPr algn="ctr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ТЖ-1 зона застройки индивидуальными жилыми домами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ТЖ-3 зона застройки многоквартирными среднеэтажными жилыми домами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ТР-2 зона зеленых насаждений общего пользования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287" y="1268760"/>
            <a:ext cx="8211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60560"/>
              </p:ext>
            </p:extLst>
          </p:nvPr>
        </p:nvGraphicFramePr>
        <p:xfrm>
          <a:off x="1524000" y="1397000"/>
          <a:ext cx="609600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землепользования и застройки муниципального образования применительно к населенному пункту А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41279"/>
              </p:ext>
            </p:extLst>
          </p:nvPr>
        </p:nvGraphicFramePr>
        <p:xfrm>
          <a:off x="395288" y="1340768"/>
          <a:ext cx="8493446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700"/>
                <a:gridCol w="648072"/>
                <a:gridCol w="5492674"/>
              </a:tblGrid>
              <a:tr h="936104">
                <a:tc rowSpan="4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Правила землепользования и застройки муниципального образования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endParaRPr lang="ru-RU" sz="2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ТЗ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ТД-1 многофункциональная общественно-деловая зона объектов административного, делового и торгового  назначения: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ТД-1    контур 1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ТД-1    контур 2</a:t>
                      </a:r>
                      <a:endParaRPr lang="ru-RU" sz="20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ТД-1    контур 3</a:t>
                      </a:r>
                      <a:endParaRPr lang="ru-RU" sz="20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0509" y="1196752"/>
            <a:ext cx="82117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latin typeface="Century Gothic" panose="020B0502020202020204" pitchFamily="34" charset="0"/>
              </a:rPr>
              <a:t>Рекомендации Комитета градостроительной политики </a:t>
            </a:r>
            <a:r>
              <a:rPr lang="ru-RU" sz="2400" b="1" dirty="0">
                <a:latin typeface="Century Gothic" panose="020B0502020202020204" pitchFamily="34" charset="0"/>
              </a:rPr>
              <a:t>Л</a:t>
            </a:r>
            <a:r>
              <a:rPr lang="ru-RU" sz="2400" b="1" dirty="0" smtClean="0">
                <a:latin typeface="Century Gothic" panose="020B0502020202020204" pitchFamily="34" charset="0"/>
              </a:rPr>
              <a:t>енинградской области</a:t>
            </a:r>
          </a:p>
          <a:p>
            <a:pPr algn="just"/>
            <a:endParaRPr lang="ru-RU" sz="10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latin typeface="Century Gothic" panose="020B0502020202020204" pitchFamily="34" charset="0"/>
              </a:rPr>
              <a:t>1. Осуществить сбор, систематизацию и обобщение сведений о территориальных зонах, установленных правилами землепользования и застройки, и сведений, внесенных в ЕГРН, и представить его в табличном виде и на карте.</a:t>
            </a:r>
          </a:p>
          <a:p>
            <a:pPr algn="just"/>
            <a:endParaRPr lang="ru-RU" sz="1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5540" y="836712"/>
            <a:ext cx="821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2400" b="1" u="sng" dirty="0">
                <a:latin typeface="Century Gothic" panose="020B0502020202020204" pitchFamily="34" charset="0"/>
              </a:rPr>
              <a:t>Информация в табличной форме</a:t>
            </a:r>
            <a:r>
              <a:rPr lang="ru-RU" sz="2400" b="1" dirty="0">
                <a:latin typeface="Century Gothic" panose="020B0502020202020204" pitchFamily="34" charset="0"/>
              </a:rPr>
              <a:t> должна обеспечить анализ корректности внесенных в ЕГРН сведений о территориальных зонах: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Century Gothic" panose="020B0502020202020204" pitchFamily="34" charset="0"/>
              </a:rPr>
              <a:t>наименование зоны,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Century Gothic" panose="020B0502020202020204" pitchFamily="34" charset="0"/>
              </a:rPr>
              <a:t>количество контуров, входящих в состав территориальной зоны,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Century Gothic" panose="020B0502020202020204" pitchFamily="34" charset="0"/>
              </a:rPr>
              <a:t>информация о внесении сведений о зоне (контурах) в ЕГРН с указанием реестрового номера (номеров).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0248" y="560388"/>
            <a:ext cx="8211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2400" b="1" u="sng" dirty="0" smtClean="0">
                <a:latin typeface="Century Gothic" panose="020B0502020202020204" pitchFamily="34" charset="0"/>
              </a:rPr>
              <a:t>Информация на карте</a:t>
            </a:r>
            <a:r>
              <a:rPr lang="ru-RU" sz="2400" b="1" dirty="0" smtClean="0">
                <a:latin typeface="Century Gothic" panose="020B0502020202020204" pitchFamily="34" charset="0"/>
              </a:rPr>
              <a:t> должна обеспечить оценку внесенных в ЕГРН сведений о территориальных зонах: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Century Gothic" panose="020B0502020202020204" pitchFamily="34" charset="0"/>
              </a:rPr>
              <a:t>информация о внесении сведений о зоне (контурах) в ЕГРН,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Century Gothic" panose="020B0502020202020204" pitchFamily="34" charset="0"/>
              </a:rPr>
              <a:t>и</a:t>
            </a:r>
            <a:r>
              <a:rPr lang="ru-RU" sz="2400" b="1" dirty="0" smtClean="0">
                <a:latin typeface="Century Gothic" panose="020B0502020202020204" pitchFamily="34" charset="0"/>
              </a:rPr>
              <a:t>нформация о невозможности внесения сведений в ЕГРН до устранения пересечений с земельными участками и т.п.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 smtClean="0">
                <a:latin typeface="Century Gothic" panose="020B0502020202020204" pitchFamily="34" charset="0"/>
              </a:rPr>
              <a:t>2. </a:t>
            </a:r>
            <a:r>
              <a:rPr lang="ru-RU" sz="2400" b="1" dirty="0">
                <a:latin typeface="Century Gothic" panose="020B0502020202020204" pitchFamily="34" charset="0"/>
              </a:rPr>
              <a:t>Выполнить анализ сведений, внесенных в </a:t>
            </a:r>
            <a:r>
              <a:rPr lang="ru-RU" sz="2400" b="1" dirty="0" smtClean="0">
                <a:latin typeface="Century Gothic" panose="020B0502020202020204" pitchFamily="34" charset="0"/>
              </a:rPr>
              <a:t>ЕГРН, по результатам которого выявить необходимость (отсутствие необходимости) внесения изменений в сведения, содержащиеся в ЕГРН.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5540" y="836712"/>
            <a:ext cx="821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Century Gothic" panose="020B0502020202020204" pitchFamily="34" charset="0"/>
            </a:endParaRP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5538" y="1252210"/>
            <a:ext cx="831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entury Gothic" panose="020B0502020202020204" pitchFamily="34" charset="0"/>
              </a:rPr>
              <a:t>3. Осуществить подготовку и внести изменения </a:t>
            </a:r>
            <a:r>
              <a:rPr lang="ru-RU" sz="2400" b="1" dirty="0">
                <a:latin typeface="Century Gothic" panose="020B0502020202020204" pitchFamily="34" charset="0"/>
              </a:rPr>
              <a:t>в сведения, содержащиеся в ЕГРН.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Правительство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328"/>
            <a:ext cx="9144000" cy="54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654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Ольга Гениевна Виленская</cp:lastModifiedBy>
  <cp:revision>115</cp:revision>
  <cp:lastPrinted>2019-10-30T15:12:03Z</cp:lastPrinted>
  <dcterms:created xsi:type="dcterms:W3CDTF">2019-10-30T07:01:10Z</dcterms:created>
  <dcterms:modified xsi:type="dcterms:W3CDTF">2020-02-03T16:44:38Z</dcterms:modified>
</cp:coreProperties>
</file>