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340" r:id="rId3"/>
    <p:sldId id="341" r:id="rId4"/>
    <p:sldId id="342" r:id="rId5"/>
    <p:sldId id="346" r:id="rId6"/>
    <p:sldId id="344" r:id="rId7"/>
    <p:sldId id="347" r:id="rId8"/>
    <p:sldId id="350" r:id="rId9"/>
    <p:sldId id="348" r:id="rId10"/>
    <p:sldId id="349" r:id="rId11"/>
    <p:sldId id="280" r:id="rId12"/>
  </p:sldIdLst>
  <p:sldSz cx="9144000" cy="5143500" type="screen16x9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7FB"/>
    <a:srgbClr val="006C31"/>
    <a:srgbClr val="F880EF"/>
    <a:srgbClr val="E589D8"/>
    <a:srgbClr val="5BA957"/>
    <a:srgbClr val="00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>
        <p:scale>
          <a:sx n="90" d="100"/>
          <a:sy n="90" d="100"/>
        </p:scale>
        <p:origin x="-1238" y="-42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2547" cy="497921"/>
          </a:xfrm>
          <a:prstGeom prst="rect">
            <a:avLst/>
          </a:prstGeom>
        </p:spPr>
        <p:txBody>
          <a:bodyPr vert="horz" lIns="91977" tIns="45987" rIns="91977" bIns="4598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1" y="2"/>
            <a:ext cx="2972547" cy="497921"/>
          </a:xfrm>
          <a:prstGeom prst="rect">
            <a:avLst/>
          </a:prstGeom>
        </p:spPr>
        <p:txBody>
          <a:bodyPr vert="horz" lIns="91977" tIns="45987" rIns="91977" bIns="45987" rtlCol="0"/>
          <a:lstStyle>
            <a:lvl1pPr algn="r">
              <a:defRPr sz="1200"/>
            </a:lvl1pPr>
          </a:lstStyle>
          <a:p>
            <a:fld id="{0BCD57E2-DA17-4A2A-97F2-320D4B2BEC56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746125"/>
            <a:ext cx="66325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77" tIns="45987" rIns="91977" bIns="4598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24678"/>
            <a:ext cx="5487041" cy="4476512"/>
          </a:xfrm>
          <a:prstGeom prst="rect">
            <a:avLst/>
          </a:prstGeom>
        </p:spPr>
        <p:txBody>
          <a:bodyPr vert="horz" lIns="91977" tIns="45987" rIns="91977" bIns="4598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977" tIns="45987" rIns="91977" bIns="4598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1" y="9447764"/>
            <a:ext cx="2972547" cy="497920"/>
          </a:xfrm>
          <a:prstGeom prst="rect">
            <a:avLst/>
          </a:prstGeom>
        </p:spPr>
        <p:txBody>
          <a:bodyPr vert="horz" lIns="91977" tIns="45987" rIns="91977" bIns="45987" rtlCol="0" anchor="b"/>
          <a:lstStyle>
            <a:lvl1pPr algn="r">
              <a:defRPr sz="1200"/>
            </a:lvl1pPr>
          </a:lstStyle>
          <a:p>
            <a:fld id="{D20E5C8D-87EE-4371-A08C-BDAD53A0C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831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256" y="14511"/>
            <a:ext cx="9125744" cy="8333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kern="1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АРХИТЕКТУРЕ И ГРАДОСТРОИТЕЛЬСТВУ </a:t>
            </a:r>
            <a:br>
              <a:rPr lang="ru-RU" sz="2200" b="1" kern="1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kern="1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</a:t>
            </a:r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6024" y="847848"/>
            <a:ext cx="8748464" cy="0"/>
          </a:xfrm>
          <a:prstGeom prst="line">
            <a:avLst/>
          </a:prstGeom>
          <a:ln w="3175" cmpd="sng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627" y="839861"/>
            <a:ext cx="914400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реализации областного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07.07.2014 № 45-оз «О перераспределении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полномочий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градостроительной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государственной власти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территориального </a:t>
            </a:r>
            <a:r>
              <a:rPr lang="ru-RU" sz="2000" b="1" i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планирования </a:t>
            </a:r>
            <a:r>
              <a:rPr lang="ru-RU" sz="2000" b="1" i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 algn="ctr"/>
            <a:r>
              <a:rPr lang="ru-RU" sz="2000" b="1" i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градостроительного зонирования комитета по архитектуре и градостроительству Ленинградской области</a:t>
            </a:r>
          </a:p>
          <a:p>
            <a:pPr algn="ctr"/>
            <a:r>
              <a:rPr lang="ru-RU" sz="2000" b="1" i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Виленская Ольга Гениевна</a:t>
            </a:r>
          </a:p>
        </p:txBody>
      </p:sp>
    </p:spTree>
    <p:extLst>
      <p:ext uri="{BB962C8B-B14F-4D97-AF65-F5344CB8AC3E}">
        <p14:creationId xmlns:p14="http://schemas.microsoft.com/office/powerpoint/2010/main" val="23325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216024" y="5020022"/>
            <a:ext cx="8748464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16024" y="1419622"/>
            <a:ext cx="87484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задание на подготовку проекта генерального плана поселения, городского округа;</a:t>
            </a:r>
          </a:p>
          <a:p>
            <a:pPr lvl="0" indent="449263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типовое техническое задание на подготовку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схемы территориального планирования муниципального района;</a:t>
            </a:r>
          </a:p>
          <a:p>
            <a:pPr lvl="0" indent="449263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основных несоответствий, выявленных при рассмотрении проектов документов территориального планирования и материалов по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обоснованию,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рекомендации комитета по архитектуре и градостроительству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 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устранению;</a:t>
            </a:r>
          </a:p>
          <a:p>
            <a:pPr lvl="0" indent="449263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сводная информация, подготовленная на основе информационных писем комитета по архитектуре и градостроительству Ленинградской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6024" y="13246"/>
            <a:ext cx="8748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для размещения на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сайте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архитектуре и градостроительству Ленинградской области http://arch.lenobl.ru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07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364924" y="7273886"/>
            <a:ext cx="9936704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475254" y="2067694"/>
            <a:ext cx="64668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6024" y="4803998"/>
            <a:ext cx="8748464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20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256" y="14511"/>
            <a:ext cx="9125744" cy="8333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16024" y="4803998"/>
            <a:ext cx="8748464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395900"/>
              </p:ext>
            </p:extLst>
          </p:nvPr>
        </p:nvGraphicFramePr>
        <p:xfrm>
          <a:off x="206896" y="987574"/>
          <a:ext cx="8748464" cy="352839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995936"/>
                <a:gridCol w="2448272"/>
                <a:gridCol w="2304256"/>
              </a:tblGrid>
              <a:tr h="441042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390" marR="43390" marT="0" marB="0" anchor="ctr"/>
                </a:tc>
                <a:tc grid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90" marR="43390" marT="0" marB="0" anchor="ctr"/>
                </a:tc>
                <a:tc hMerge="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90" marR="43390" marT="0" marB="0" anchor="ctr"/>
                </a:tc>
              </a:tr>
              <a:tr h="1372156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документов</a:t>
                      </a:r>
                      <a:r>
                        <a:rPr lang="ru-RU" sz="22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территориального планирования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390" marR="4339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Органами местного самоуправления </a:t>
                      </a:r>
                      <a:r>
                        <a:rPr lang="ru-RU" sz="2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Ленинградской области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90" marR="4339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Правительством</a:t>
                      </a:r>
                      <a:r>
                        <a:rPr lang="ru-RU" sz="2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Ленинградской области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90" marR="43390" marT="0" marB="0" anchor="ctr"/>
                </a:tc>
              </a:tr>
              <a:tr h="1029117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Схемы территориального планирования муниципальных районов (СТП)</a:t>
                      </a:r>
                      <a:endParaRPr lang="ru-RU" sz="22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90" marR="4339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90" marR="4339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(изменения</a:t>
                      </a:r>
                      <a:endParaRPr lang="ru-RU" sz="22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СТП</a:t>
                      </a: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90" marR="43390" marT="0" marB="0"/>
                </a:tc>
              </a:tr>
              <a:tr h="68607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Генеральные планы поселений, городского округа</a:t>
                      </a:r>
                      <a:endParaRPr lang="ru-RU" sz="22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90" marR="4339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en-US" sz="2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(74 %)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90" marR="4339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2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(26 %)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390" marR="4339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6024" y="395675"/>
            <a:ext cx="8748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20 ноября 2018 года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67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256" y="14511"/>
            <a:ext cx="9125744" cy="8333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16024" y="4803998"/>
            <a:ext cx="8748464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97004" y="123478"/>
            <a:ext cx="876748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содержания проектов документов территориального планирования и материалов по обоснованию Градостроительному кодексу Российской Федерации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97004" y="1344117"/>
            <a:ext cx="8748464" cy="0"/>
          </a:xfrm>
          <a:prstGeom prst="line">
            <a:avLst/>
          </a:prstGeom>
          <a:ln w="3175" cmpd="sng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040070"/>
              </p:ext>
            </p:extLst>
          </p:nvPr>
        </p:nvGraphicFramePr>
        <p:xfrm>
          <a:off x="227861" y="1491630"/>
          <a:ext cx="8767484" cy="314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2440"/>
                <a:gridCol w="235044"/>
              </a:tblGrid>
              <a:tr h="770384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схемах территориального планирования муниципальных районов отсутствуют: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18124"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планируемых для размещения объектах местного значения муниципального района (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вид, назначение, наименование, основные характеристики,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местоположение –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поселения, населенного пункта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3F7F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3F7FB"/>
                    </a:solidFill>
                  </a:tcPr>
                </a:tc>
              </a:tr>
              <a:tr h="921216"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характеристики зон с особыми условиями использования территорий в случае, если установление таких зон требуется в связи с размещением данных объектов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72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256" y="14511"/>
            <a:ext cx="9125744" cy="8333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16024" y="4803998"/>
            <a:ext cx="8748464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97004" y="123478"/>
            <a:ext cx="876748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содержания проектов документов территориального планирования и материалов по обоснованию Градостроительному кодексу Российской Федерации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16024" y="1275606"/>
            <a:ext cx="8748464" cy="0"/>
          </a:xfrm>
          <a:prstGeom prst="line">
            <a:avLst/>
          </a:prstGeom>
          <a:ln w="3175" cmpd="sng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934202"/>
              </p:ext>
            </p:extLst>
          </p:nvPr>
        </p:nvGraphicFramePr>
        <p:xfrm>
          <a:off x="197004" y="1419622"/>
          <a:ext cx="8767484" cy="299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1460"/>
                <a:gridCol w="216024"/>
              </a:tblGrid>
              <a:tr h="432048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генеральных планах отсутствуют: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 сведения о видах, назначении и наименованиях планируемых для размещения объектов местного значения поселения, городского округа (основные характеристики, местоположение (для не являющихся линейными объектами, - функциональные зоны), характеристики зон с особыми условиями использования территорий в случае, если установление таких зон требуется в связи с размещением данных объектов;</a:t>
                      </a:r>
                    </a:p>
                    <a:p>
                      <a:pPr algn="just"/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2) параметры (описание) функциональных зон, сведения о планируемых для размещения в них объектах федерального, регионального и местного значения (за исключением линейных объектов)</a:t>
                      </a:r>
                    </a:p>
                  </a:txBody>
                  <a:tcPr>
                    <a:solidFill>
                      <a:srgbClr val="F3F7F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3F7F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20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256" y="14511"/>
            <a:ext cx="9125744" cy="8333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16024" y="4803998"/>
            <a:ext cx="8748464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97004" y="123478"/>
            <a:ext cx="876748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содержания проектов документов территориального планирования и материалов по обоснованию Градостроительному кодексу Российской Федерации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16024" y="1275606"/>
            <a:ext cx="8748464" cy="0"/>
          </a:xfrm>
          <a:prstGeom prst="line">
            <a:avLst/>
          </a:prstGeom>
          <a:ln w="3175" cmpd="sng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57386" y="2062073"/>
            <a:ext cx="8748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к генеральному плану - сведения о границах населенных пунктов, входящих в состав поселения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292362"/>
              </p:ext>
            </p:extLst>
          </p:nvPr>
        </p:nvGraphicFramePr>
        <p:xfrm>
          <a:off x="197386" y="1563638"/>
          <a:ext cx="8767484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7484"/>
              </a:tblGrid>
              <a:tr h="432048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генеральных планах отсутствуют: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2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256" y="14511"/>
            <a:ext cx="9125744" cy="8333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51471"/>
            <a:ext cx="89289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предлагаемых решений законодательству о градостроительной деятельности (в том числе областному закону от 14.12.2011 № 108-оз «О регулировании градостроительной деятельности на территории Ленинградской области в части вопросов территориального планирования», региональным и местным нормативам градостроительного проектирования), земельному, лесному, водному законодательству, законодательству об особо охраняемых природных территориях, об охране окружающей среды, об охране объектов культурного наследия (памятников истории и культуры) народов Российской Федерации, законодательству в области защиты населения и территорий от чрезвычайных ситуаций природного и техногенного характера, законодательству о безопасности гидротехнических сооружений, законодательству о промышленной безопасности опасных производственных объектов, законодательству об использовании атомной энергии, техническим регламентам, иному законодательству Российской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49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216024" y="5020022"/>
            <a:ext cx="8748464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16024" y="123478"/>
            <a:ext cx="87484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описания и отображения объектов федерального, регионального и местного значения требованиям,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установленным приказом Минэкономразвития России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 января 2018  года №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оформления проектов документов территориального планирования и материалов по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обоснованию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Инструкции по делопроизводству в органах исполнительной власти Ленинградской области, утвержденной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 от 13 февраля 2018 года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4-пг;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 оформления документов, утвержденным распоряжением вице-губернатора – руководителя аппарата Губернатора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от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января 2006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06-03/2</a:t>
            </a:r>
          </a:p>
        </p:txBody>
      </p:sp>
    </p:spTree>
    <p:extLst>
      <p:ext uri="{BB962C8B-B14F-4D97-AF65-F5344CB8AC3E}">
        <p14:creationId xmlns:p14="http://schemas.microsoft.com/office/powerpoint/2010/main" val="251340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216024" y="5020022"/>
            <a:ext cx="8748464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16024" y="1116202"/>
            <a:ext cx="8748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31.10.2009 № 879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Положения о единицах величин, допускаемых к применению в Российской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892881"/>
            <a:ext cx="8748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18.12.1997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152-ФЗ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"О наименованиях географических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объектов"</a:t>
            </a:r>
          </a:p>
        </p:txBody>
      </p:sp>
    </p:spTree>
    <p:extLst>
      <p:ext uri="{BB962C8B-B14F-4D97-AF65-F5344CB8AC3E}">
        <p14:creationId xmlns:p14="http://schemas.microsoft.com/office/powerpoint/2010/main" val="57470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216024" y="5020022"/>
            <a:ext cx="8748464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16024" y="627534"/>
            <a:ext cx="87484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2018 году в Правительство Ленинградской области поступили на согласование проекты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генеральных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 - 1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изменений в генеральные планы - 28.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проект не соответствовал установленным требованиям.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98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92075" cmpd="sng">
          <a:solidFill>
            <a:srgbClr val="C00000"/>
          </a:solidFill>
          <a:prstDash val="sysDash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5029</TotalTime>
  <Words>560</Words>
  <Application>Microsoft Office PowerPoint</Application>
  <PresentationFormat>Экран (16:9)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хода подготовки программ комплексного развития инфраструктуры поселений, городского округа Ленинградской области</dc:title>
  <dc:creator>Валентина Анатольевна Бобкова</dc:creator>
  <cp:lastModifiedBy>Полина Сергеевна Платунова</cp:lastModifiedBy>
  <cp:revision>343</cp:revision>
  <cp:lastPrinted>2018-03-28T17:47:49Z</cp:lastPrinted>
  <dcterms:created xsi:type="dcterms:W3CDTF">2017-10-31T14:00:05Z</dcterms:created>
  <dcterms:modified xsi:type="dcterms:W3CDTF">2018-11-21T10:28:30Z</dcterms:modified>
</cp:coreProperties>
</file>