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337" r:id="rId3"/>
    <p:sldId id="338" r:id="rId4"/>
    <p:sldId id="319" r:id="rId5"/>
    <p:sldId id="344" r:id="rId6"/>
    <p:sldId id="345" r:id="rId7"/>
    <p:sldId id="346" r:id="rId8"/>
    <p:sldId id="336" r:id="rId9"/>
    <p:sldId id="321" r:id="rId10"/>
    <p:sldId id="322" r:id="rId11"/>
    <p:sldId id="329" r:id="rId12"/>
    <p:sldId id="340" r:id="rId13"/>
    <p:sldId id="341" r:id="rId14"/>
    <p:sldId id="339" r:id="rId15"/>
    <p:sldId id="343" r:id="rId16"/>
    <p:sldId id="347" r:id="rId17"/>
    <p:sldId id="348" r:id="rId18"/>
    <p:sldId id="349" r:id="rId19"/>
    <p:sldId id="350" r:id="rId20"/>
    <p:sldId id="342" r:id="rId21"/>
    <p:sldId id="280" r:id="rId22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7FB"/>
    <a:srgbClr val="006C31"/>
    <a:srgbClr val="F880EF"/>
    <a:srgbClr val="E589D8"/>
    <a:srgbClr val="5BA957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96" d="100"/>
          <a:sy n="96" d="100"/>
        </p:scale>
        <p:origin x="-1070" y="-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3223AE-8CAA-4026-90B8-975840FA5A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8D510D-DCE2-4721-9147-8AED41E133BF}">
      <dgm:prSet phldrT="[Текст]" custT="1"/>
      <dgm:spPr/>
      <dgm:t>
        <a:bodyPr/>
        <a:lstStyle/>
        <a:p>
          <a:pPr algn="just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31 городском поселении и 70 сельских поселениях правила землепользования и застройки подготовлены только применительно к застроенным территориям</a:t>
          </a:r>
          <a:b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(на часть территории)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00CAE2-CB2F-4267-B73B-26A56AC8DC95}" type="parTrans" cxnId="{3FC8B579-2EA2-4483-9B06-EE7BE9B21B8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234A61-F7DD-49C3-9C17-B696FB4646F7}" type="sibTrans" cxnId="{3FC8B579-2EA2-4483-9B06-EE7BE9B21B8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991221-D325-4450-BE46-DCD183F6C8CC}">
      <dgm:prSet phldrT="[Текст]" custT="1"/>
      <dgm:spPr/>
      <dgm:t>
        <a:bodyPr/>
        <a:lstStyle/>
        <a:p>
          <a:pPr algn="just"/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землепользования и застройки только</a:t>
          </a:r>
          <a:b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поселений отвечают установленным требованиям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DB5A2-437C-49DA-877E-3D8F766D43EF}" type="parTrans" cxnId="{F349E7BA-9D40-47FA-BE1A-E5E057B03B0D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91759B-E797-4653-A391-5A33BC036F3B}" type="sibTrans" cxnId="{F349E7BA-9D40-47FA-BE1A-E5E057B03B0D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8AD40E-5B72-41F8-BB73-B6C682143110}" type="pres">
      <dgm:prSet presAssocID="{1F3223AE-8CAA-4026-90B8-975840FA5A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038694-9533-442B-8CEC-5A85326BF9CB}" type="pres">
      <dgm:prSet presAssocID="{778D510D-DCE2-4721-9147-8AED41E133BF}" presName="parentLin" presStyleCnt="0"/>
      <dgm:spPr/>
    </dgm:pt>
    <dgm:pt modelId="{56A33C02-0DB6-420E-B9A5-0D1DF624C3E9}" type="pres">
      <dgm:prSet presAssocID="{778D510D-DCE2-4721-9147-8AED41E133B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73E129A-C4BA-48B0-BCC3-31D32FCB755E}" type="pres">
      <dgm:prSet presAssocID="{778D510D-DCE2-4721-9147-8AED41E133BF}" presName="parentText" presStyleLbl="node1" presStyleIdx="0" presStyleCnt="2" custScaleX="142997" custScaleY="113407" custLinFactNeighborX="-16043" custLinFactNeighborY="-541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4AFD8-305E-4589-8ABF-F05FAECE6A85}" type="pres">
      <dgm:prSet presAssocID="{778D510D-DCE2-4721-9147-8AED41E133BF}" presName="negativeSpace" presStyleCnt="0"/>
      <dgm:spPr/>
    </dgm:pt>
    <dgm:pt modelId="{F2153F85-C798-47C5-B62F-52B9576394EE}" type="pres">
      <dgm:prSet presAssocID="{778D510D-DCE2-4721-9147-8AED41E133BF}" presName="childText" presStyleLbl="conFgAcc1" presStyleIdx="0" presStyleCnt="2" custLinFactNeighborX="-424">
        <dgm:presLayoutVars>
          <dgm:bulletEnabled val="1"/>
        </dgm:presLayoutVars>
      </dgm:prSet>
      <dgm:spPr/>
    </dgm:pt>
    <dgm:pt modelId="{84681E29-3C4C-4911-BF1F-6FA5BA746AE8}" type="pres">
      <dgm:prSet presAssocID="{98234A61-F7DD-49C3-9C17-B696FB4646F7}" presName="spaceBetweenRectangles" presStyleCnt="0"/>
      <dgm:spPr/>
    </dgm:pt>
    <dgm:pt modelId="{54178844-8431-4815-B7BF-C0132B9B6656}" type="pres">
      <dgm:prSet presAssocID="{D8991221-D325-4450-BE46-DCD183F6C8CC}" presName="parentLin" presStyleCnt="0"/>
      <dgm:spPr/>
    </dgm:pt>
    <dgm:pt modelId="{F7927E3B-776A-45D7-ACB1-AD47A8597E13}" type="pres">
      <dgm:prSet presAssocID="{D8991221-D325-4450-BE46-DCD183F6C8C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FFFB527-3B28-4AC2-BCF0-E4112692462F}" type="pres">
      <dgm:prSet presAssocID="{D8991221-D325-4450-BE46-DCD183F6C8CC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6AC86-605F-449A-AE22-7D5F3F9E964D}" type="pres">
      <dgm:prSet presAssocID="{D8991221-D325-4450-BE46-DCD183F6C8CC}" presName="negativeSpace" presStyleCnt="0"/>
      <dgm:spPr/>
    </dgm:pt>
    <dgm:pt modelId="{99EE0002-799D-4D65-9D74-E1EA9EA4DEE7}" type="pres">
      <dgm:prSet presAssocID="{D8991221-D325-4450-BE46-DCD183F6C8CC}" presName="childText" presStyleLbl="conFgAcc1" presStyleIdx="1" presStyleCnt="2" custScaleX="98406" custScaleY="94641">
        <dgm:presLayoutVars>
          <dgm:bulletEnabled val="1"/>
        </dgm:presLayoutVars>
      </dgm:prSet>
      <dgm:spPr/>
    </dgm:pt>
  </dgm:ptLst>
  <dgm:cxnLst>
    <dgm:cxn modelId="{1CEE9DBC-1483-45D7-8B92-AE16331B4D3C}" type="presOf" srcId="{D8991221-D325-4450-BE46-DCD183F6C8CC}" destId="{0FFFB527-3B28-4AC2-BCF0-E4112692462F}" srcOrd="1" destOrd="0" presId="urn:microsoft.com/office/officeart/2005/8/layout/list1"/>
    <dgm:cxn modelId="{F349E7BA-9D40-47FA-BE1A-E5E057B03B0D}" srcId="{1F3223AE-8CAA-4026-90B8-975840FA5ADE}" destId="{D8991221-D325-4450-BE46-DCD183F6C8CC}" srcOrd="1" destOrd="0" parTransId="{028DB5A2-437C-49DA-877E-3D8F766D43EF}" sibTransId="{2891759B-E797-4653-A391-5A33BC036F3B}"/>
    <dgm:cxn modelId="{3FC8B579-2EA2-4483-9B06-EE7BE9B21B80}" srcId="{1F3223AE-8CAA-4026-90B8-975840FA5ADE}" destId="{778D510D-DCE2-4721-9147-8AED41E133BF}" srcOrd="0" destOrd="0" parTransId="{F500CAE2-CB2F-4267-B73B-26A56AC8DC95}" sibTransId="{98234A61-F7DD-49C3-9C17-B696FB4646F7}"/>
    <dgm:cxn modelId="{5802021E-9AB0-4DFD-8343-12888A9A2A02}" type="presOf" srcId="{778D510D-DCE2-4721-9147-8AED41E133BF}" destId="{973E129A-C4BA-48B0-BCC3-31D32FCB755E}" srcOrd="1" destOrd="0" presId="urn:microsoft.com/office/officeart/2005/8/layout/list1"/>
    <dgm:cxn modelId="{6978EB4D-46FD-4328-BE5B-911B2425CB9F}" type="presOf" srcId="{1F3223AE-8CAA-4026-90B8-975840FA5ADE}" destId="{8F8AD40E-5B72-41F8-BB73-B6C682143110}" srcOrd="0" destOrd="0" presId="urn:microsoft.com/office/officeart/2005/8/layout/list1"/>
    <dgm:cxn modelId="{B0DAE625-2517-41B3-8C4C-53D3D5AFB2DF}" type="presOf" srcId="{D8991221-D325-4450-BE46-DCD183F6C8CC}" destId="{F7927E3B-776A-45D7-ACB1-AD47A8597E13}" srcOrd="0" destOrd="0" presId="urn:microsoft.com/office/officeart/2005/8/layout/list1"/>
    <dgm:cxn modelId="{E5F81E25-8DAE-4463-A3B5-042A733C68E1}" type="presOf" srcId="{778D510D-DCE2-4721-9147-8AED41E133BF}" destId="{56A33C02-0DB6-420E-B9A5-0D1DF624C3E9}" srcOrd="0" destOrd="0" presId="urn:microsoft.com/office/officeart/2005/8/layout/list1"/>
    <dgm:cxn modelId="{19EC28DE-06E5-4982-BB30-CEF2E8FF503F}" type="presParOf" srcId="{8F8AD40E-5B72-41F8-BB73-B6C682143110}" destId="{2F038694-9533-442B-8CEC-5A85326BF9CB}" srcOrd="0" destOrd="0" presId="urn:microsoft.com/office/officeart/2005/8/layout/list1"/>
    <dgm:cxn modelId="{407B378B-4564-46CA-9CB6-BFDA0D1CFFE2}" type="presParOf" srcId="{2F038694-9533-442B-8CEC-5A85326BF9CB}" destId="{56A33C02-0DB6-420E-B9A5-0D1DF624C3E9}" srcOrd="0" destOrd="0" presId="urn:microsoft.com/office/officeart/2005/8/layout/list1"/>
    <dgm:cxn modelId="{846540EA-244E-491C-91EE-D9947B8B81A6}" type="presParOf" srcId="{2F038694-9533-442B-8CEC-5A85326BF9CB}" destId="{973E129A-C4BA-48B0-BCC3-31D32FCB755E}" srcOrd="1" destOrd="0" presId="urn:microsoft.com/office/officeart/2005/8/layout/list1"/>
    <dgm:cxn modelId="{526A7552-222C-492B-9085-C192CED20102}" type="presParOf" srcId="{8F8AD40E-5B72-41F8-BB73-B6C682143110}" destId="{9374AFD8-305E-4589-8ABF-F05FAECE6A85}" srcOrd="1" destOrd="0" presId="urn:microsoft.com/office/officeart/2005/8/layout/list1"/>
    <dgm:cxn modelId="{0E2F2FCF-3C57-482F-A6F1-6835CFF1888A}" type="presParOf" srcId="{8F8AD40E-5B72-41F8-BB73-B6C682143110}" destId="{F2153F85-C798-47C5-B62F-52B9576394EE}" srcOrd="2" destOrd="0" presId="urn:microsoft.com/office/officeart/2005/8/layout/list1"/>
    <dgm:cxn modelId="{8F923B8E-8369-41E9-A5EC-623021B29619}" type="presParOf" srcId="{8F8AD40E-5B72-41F8-BB73-B6C682143110}" destId="{84681E29-3C4C-4911-BF1F-6FA5BA746AE8}" srcOrd="3" destOrd="0" presId="urn:microsoft.com/office/officeart/2005/8/layout/list1"/>
    <dgm:cxn modelId="{3E260E86-B1B7-4142-9228-28B2E0C71EA7}" type="presParOf" srcId="{8F8AD40E-5B72-41F8-BB73-B6C682143110}" destId="{54178844-8431-4815-B7BF-C0132B9B6656}" srcOrd="4" destOrd="0" presId="urn:microsoft.com/office/officeart/2005/8/layout/list1"/>
    <dgm:cxn modelId="{C1F29568-74F8-4A5D-A6F2-89A5EFBF1DB4}" type="presParOf" srcId="{54178844-8431-4815-B7BF-C0132B9B6656}" destId="{F7927E3B-776A-45D7-ACB1-AD47A8597E13}" srcOrd="0" destOrd="0" presId="urn:microsoft.com/office/officeart/2005/8/layout/list1"/>
    <dgm:cxn modelId="{F44CFB04-2EA5-4537-9E2C-80A511667291}" type="presParOf" srcId="{54178844-8431-4815-B7BF-C0132B9B6656}" destId="{0FFFB527-3B28-4AC2-BCF0-E4112692462F}" srcOrd="1" destOrd="0" presId="urn:microsoft.com/office/officeart/2005/8/layout/list1"/>
    <dgm:cxn modelId="{847B1C1B-8017-4230-A811-368D0BF96A66}" type="presParOf" srcId="{8F8AD40E-5B72-41F8-BB73-B6C682143110}" destId="{4A46AC86-605F-449A-AE22-7D5F3F9E964D}" srcOrd="5" destOrd="0" presId="urn:microsoft.com/office/officeart/2005/8/layout/list1"/>
    <dgm:cxn modelId="{DB72ACEF-9E4B-4095-A461-9D65DB77CEB1}" type="presParOf" srcId="{8F8AD40E-5B72-41F8-BB73-B6C682143110}" destId="{99EE0002-799D-4D65-9D74-E1EA9EA4DEE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53F85-C798-47C5-B62F-52B9576394EE}">
      <dsp:nvSpPr>
        <dsp:cNvPr id="0" name=""/>
        <dsp:cNvSpPr/>
      </dsp:nvSpPr>
      <dsp:spPr>
        <a:xfrm>
          <a:off x="0" y="769337"/>
          <a:ext cx="8604448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E129A-C4BA-48B0-BCC3-31D32FCB755E}">
      <dsp:nvSpPr>
        <dsp:cNvPr id="0" name=""/>
        <dsp:cNvSpPr/>
      </dsp:nvSpPr>
      <dsp:spPr>
        <a:xfrm>
          <a:off x="343565" y="0"/>
          <a:ext cx="8192321" cy="13056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31 городском поселении и 70 сельских поселениях правила землепользования и застройки подготовлены только применительно к застроенным территориям</a:t>
          </a:r>
          <a:b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(на часть территории)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301" y="63736"/>
        <a:ext cx="8064849" cy="1178160"/>
      </dsp:txXfrm>
    </dsp:sp>
    <dsp:sp modelId="{99EE0002-799D-4D65-9D74-E1EA9EA4DEE7}">
      <dsp:nvSpPr>
        <dsp:cNvPr id="0" name=""/>
        <dsp:cNvSpPr/>
      </dsp:nvSpPr>
      <dsp:spPr>
        <a:xfrm>
          <a:off x="0" y="2538377"/>
          <a:ext cx="8467293" cy="930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FB527-3B28-4AC2-BCF0-E4112692462F}">
      <dsp:nvSpPr>
        <dsp:cNvPr id="0" name=""/>
        <dsp:cNvSpPr/>
      </dsp:nvSpPr>
      <dsp:spPr>
        <a:xfrm>
          <a:off x="409635" y="1962737"/>
          <a:ext cx="8192703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659" tIns="0" rIns="227659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правила землепользования и застройки только</a:t>
          </a:r>
          <a:b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поселений отвечают установленным требованиям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836" y="2018938"/>
        <a:ext cx="8080301" cy="103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7" cy="497921"/>
          </a:xfrm>
          <a:prstGeom prst="rect">
            <a:avLst/>
          </a:prstGeom>
        </p:spPr>
        <p:txBody>
          <a:bodyPr vert="horz" lIns="91977" tIns="45987" rIns="91977" bIns="459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1" y="2"/>
            <a:ext cx="2972547" cy="497921"/>
          </a:xfrm>
          <a:prstGeom prst="rect">
            <a:avLst/>
          </a:prstGeom>
        </p:spPr>
        <p:txBody>
          <a:bodyPr vert="horz" lIns="91977" tIns="45987" rIns="91977" bIns="45987" rtlCol="0"/>
          <a:lstStyle>
            <a:lvl1pPr algn="r">
              <a:defRPr sz="1200"/>
            </a:lvl1pPr>
          </a:lstStyle>
          <a:p>
            <a:fld id="{0BCD57E2-DA17-4A2A-97F2-320D4B2BEC56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7" tIns="45987" rIns="91977" bIns="459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977" tIns="45987" rIns="91977" bIns="4598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977" tIns="45987" rIns="91977" bIns="459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1" y="9447764"/>
            <a:ext cx="2972547" cy="497920"/>
          </a:xfrm>
          <a:prstGeom prst="rect">
            <a:avLst/>
          </a:prstGeom>
        </p:spPr>
        <p:txBody>
          <a:bodyPr vert="horz" lIns="91977" tIns="45987" rIns="91977" bIns="45987" rtlCol="0" anchor="b"/>
          <a:lstStyle>
            <a:lvl1pPr algn="r">
              <a:defRPr sz="1200"/>
            </a:lvl1pPr>
          </a:lstStyle>
          <a:p>
            <a:fld id="{D20E5C8D-87EE-4371-A08C-BDAD53A0C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3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E5C8D-87EE-4371-A08C-BDAD53A0C99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54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E5C8D-87EE-4371-A08C-BDAD53A0C99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55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АРХИТЕКТУРЕ И ГРАДОСТРОИТЕЛЬСТВУ </a:t>
            </a:r>
            <a:b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6024" y="847848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55" y="987574"/>
            <a:ext cx="914400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«О 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выполнения дорожных карт</a:t>
            </a:r>
          </a:p>
          <a:p>
            <a:pPr algn="ctr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целевых моделей: </a:t>
            </a:r>
          </a:p>
          <a:p>
            <a:pPr algn="ctr"/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«Получение разрешения на строительство и территориальное планирование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«Постановка 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кадастровый учет земельных участков и объектов недвижимого 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имущества»</a:t>
            </a:r>
          </a:p>
          <a:p>
            <a:pPr algn="ctr"/>
            <a:endParaRPr lang="ru-RU" sz="1500" b="1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территориального планирования и</a:t>
            </a:r>
            <a:b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зонирования комитета по архитектуре и градостроительству Ленинградской области</a:t>
            </a:r>
            <a:endParaRPr lang="ru-RU" sz="2000" b="1" i="1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Виленская Ольга Гениевна</a:t>
            </a:r>
          </a:p>
        </p:txBody>
      </p:sp>
    </p:spTree>
    <p:extLst>
      <p:ext uri="{BB962C8B-B14F-4D97-AF65-F5344CB8AC3E}">
        <p14:creationId xmlns:p14="http://schemas.microsoft.com/office/powerpoint/2010/main" val="23325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00660"/>
              </p:ext>
            </p:extLst>
          </p:nvPr>
        </p:nvGraphicFramePr>
        <p:xfrm>
          <a:off x="288032" y="165689"/>
          <a:ext cx="8604448" cy="4363698"/>
        </p:xfrm>
        <a:graphic>
          <a:graphicData uri="http://schemas.openxmlformats.org/drawingml/2006/table">
            <a:tbl>
              <a:tblPr firstRow="1" firstCol="1" bandRow="1"/>
              <a:tblGrid>
                <a:gridCol w="6300192"/>
                <a:gridCol w="1224136"/>
                <a:gridCol w="1080120"/>
              </a:tblGrid>
              <a:tr h="1037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Дорожная карта реализации целевой модели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территории Ленинградской области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Целевой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Факт. значение показателя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15.11.18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Целевое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Значение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0264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Доля муниципальных образований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субъекта Российской Федерации,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сведения о границах которых внесены в Единый государственный реестр недвижимости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общем количестве муниципальных образований субъекта Российской Федерации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58,1 %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65 %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Доля населенных пунктов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субъекта Российской Федерации,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сведения о границах которых внесены в Единый государственный реестр недвижимости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общем количестве населенных пунктов субъекта Российской Федерации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46,9 %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37 %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1173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Доля территориальных зон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сведения о границах которых внесены в Единый государственный реестр недвижимости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в общем количестве территориальных зон,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установленных правилами землепользования и застройки, на территории субъекта Российской Федерации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1 %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26 %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7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6024" y="772716"/>
            <a:ext cx="874846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endParaRPr lang="ru-RU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74870"/>
              </p:ext>
            </p:extLst>
          </p:nvPr>
        </p:nvGraphicFramePr>
        <p:xfrm>
          <a:off x="360039" y="195486"/>
          <a:ext cx="8532441" cy="4771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6993"/>
                <a:gridCol w="663610"/>
                <a:gridCol w="663610"/>
                <a:gridCol w="663610"/>
                <a:gridCol w="663610"/>
                <a:gridCol w="1345504"/>
                <a:gridCol w="1345504"/>
              </a:tblGrid>
              <a:tr h="9505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показателя,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Требуемое значение показателя по целевой модели по годам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 по состоянию на 01.01.2018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 по состоянию на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15.11.2018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712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252">
                <a:tc gridSpan="7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населенных пунктов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7128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населенных пунктов в Ленинградской области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950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границ населенных пунктов, сведения о которых внесены в ЕГРН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950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населённых пунктов, сведения о границах которых внесены в ЕГРН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909154"/>
              </p:ext>
            </p:extLst>
          </p:nvPr>
        </p:nvGraphicFramePr>
        <p:xfrm>
          <a:off x="64197" y="555526"/>
          <a:ext cx="9044307" cy="433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8982"/>
                <a:gridCol w="805534"/>
                <a:gridCol w="861492"/>
                <a:gridCol w="988053"/>
                <a:gridCol w="836045"/>
                <a:gridCol w="1140061"/>
                <a:gridCol w="1375988"/>
                <a:gridCol w="1368152"/>
              </a:tblGrid>
              <a:tr h="952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МР, ГО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МР, ГО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внесены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ЕГРН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количества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15.11.18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ед./%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880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План. к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концу 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Сосновоборский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/ 100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Тихвинский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/ 90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Гатчинский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/ 70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Сланцевский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/ 70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Выборгский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,22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/ 60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Киришский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/ 55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Бокситогорский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/ 55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446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Лодейнопольский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51,64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/ 52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Ломоносовский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/ 60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Подпорожский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/ 40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070" y="-2869"/>
            <a:ext cx="885698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ходе работ по внесению сведений о местоположении границ 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населенных пунктов в Единый государственный реестр недвижимости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15.11.2018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84914"/>
              </p:ext>
            </p:extLst>
          </p:nvPr>
        </p:nvGraphicFramePr>
        <p:xfrm>
          <a:off x="64197" y="555526"/>
          <a:ext cx="9044307" cy="3890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8982"/>
                <a:gridCol w="805534"/>
                <a:gridCol w="861492"/>
                <a:gridCol w="988053"/>
                <a:gridCol w="836045"/>
                <a:gridCol w="1140061"/>
                <a:gridCol w="1375988"/>
                <a:gridCol w="1368152"/>
              </a:tblGrid>
              <a:tr h="9524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МР, ГО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МР, ГО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внесены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ЕГРН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количества </a:t>
                      </a:r>
                      <a:r>
                        <a:rPr lang="ru-RU" sz="15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н.п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15.11.18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показатели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ед./%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880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План. к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концу 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Волосовский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43,07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/ 55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Приозерский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/ 55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Кингисеппский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35,26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/ 40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Всеволожский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32,47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/ 60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/ 40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Тосненский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/ 55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/ 40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Волховский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/ 40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23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1620 / 55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070" y="-2869"/>
            <a:ext cx="885698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ходе работ по внесению сведений о местоположении границ 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населенных пунктов в Единый государственный реестр недвижимости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15.11.2018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6024" y="772716"/>
            <a:ext cx="874846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endParaRPr lang="ru-RU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89203"/>
              </p:ext>
            </p:extLst>
          </p:nvPr>
        </p:nvGraphicFramePr>
        <p:xfrm>
          <a:off x="323528" y="245026"/>
          <a:ext cx="8496944" cy="4379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4968"/>
                <a:gridCol w="1097111"/>
                <a:gridCol w="1097111"/>
                <a:gridCol w="1027754"/>
              </a:tblGrid>
              <a:tr h="6618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показателя, </a:t>
                      </a:r>
                      <a:b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по годам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600804"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территориальных зон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780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территориальных зон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3642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3642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3642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997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территориальных зон,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которых внесены в ЕГРН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3642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  <a:tr h="767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территориальных зон,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которых внесены в ЕГРН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38" marR="4083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9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45834"/>
              </p:ext>
            </p:extLst>
          </p:nvPr>
        </p:nvGraphicFramePr>
        <p:xfrm>
          <a:off x="251520" y="915566"/>
          <a:ext cx="8563234" cy="4003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864096"/>
                <a:gridCol w="864096"/>
                <a:gridCol w="792088"/>
                <a:gridCol w="936104"/>
                <a:gridCol w="1008112"/>
                <a:gridCol w="1224136"/>
                <a:gridCol w="1074402"/>
              </a:tblGrid>
              <a:tr h="14891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МР, ГО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тер. зон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МР, ГО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территориальных зон, границы которых внесены в ЕГРН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 зон в ЕГРН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от общего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 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15.08.2018, %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показателя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год,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./%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361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15.09.18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План.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концу 2018 года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Ломоносовский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4,27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/ 40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Всеволожский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/ 45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Кингисеппский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Гатчинский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/ 40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Тихвинский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1,94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Приозерский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186" y="153675"/>
            <a:ext cx="761727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ходе работ по внесению сведений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местоположении границ территориальных зон в ЕГРН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15.11.2018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46222"/>
            <a:ext cx="86409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ходе внесения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ЕГРН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границах территориальных зон,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правилами землепользования и застройки и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в правила землепользования и застройки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Сосновоборского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Ленинградской области,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20 ноября 2018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57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50050"/>
              </p:ext>
            </p:extLst>
          </p:nvPr>
        </p:nvGraphicFramePr>
        <p:xfrm>
          <a:off x="179513" y="112742"/>
          <a:ext cx="8712968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8200"/>
                <a:gridCol w="1975110"/>
                <a:gridCol w="2299658"/>
              </a:tblGrid>
              <a:tr h="644802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района, городского округа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показателя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 на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31.12.2018,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территориальных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Бокситогорский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Волосовский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Волховский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Всеволожский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Выборгский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Гатчинский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Кингисеппский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Киришский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Лодейнопольский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Ломоносовский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Подпорожский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Приозерский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Сланцевский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84229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Тихвинский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Тосненский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Сосновоборский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  <a:tr h="115144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6" marR="3702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473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698410"/>
              </p:ext>
            </p:extLst>
          </p:nvPr>
        </p:nvGraphicFramePr>
        <p:xfrm>
          <a:off x="179512" y="195487"/>
          <a:ext cx="8784976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4880"/>
                <a:gridCol w="1991432"/>
                <a:gridCol w="2318664"/>
              </a:tblGrid>
              <a:tr h="151129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района, городского округа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показателя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показателя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31.12.2018, количество территориальных зон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Бокситогорский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Волосовский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Волховский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Всеволожский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21865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Выборгский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Гатчинский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Кингисеппский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Киришский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  <a:tr h="37782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2983" marR="6298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02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92430"/>
              </p:ext>
            </p:extLst>
          </p:nvPr>
        </p:nvGraphicFramePr>
        <p:xfrm>
          <a:off x="251521" y="123478"/>
          <a:ext cx="8568951" cy="4865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4487"/>
                <a:gridCol w="2062232"/>
                <a:gridCol w="2062232"/>
              </a:tblGrid>
              <a:tr h="154806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района, городского округа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показателя</a:t>
                      </a:r>
                      <a:b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31.12.2018, 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Целевое значение показателя</a:t>
                      </a:r>
                      <a:b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31.12.2018, количество территориальных зон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Лодейнопольский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Ломоносовский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муниципальный район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Подпорожский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Приозерский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Сланцевский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Тихвинский муниципальный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Тосненский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34489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Сосновоборский городской округ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  <a:tr h="172446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184" marR="5818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3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АРХИТЕКТУРЕ И ГРАДОСТРОИТЕЛЬСТВУ </a:t>
            </a:r>
            <a:b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6024" y="847848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6025" y="1131590"/>
            <a:ext cx="8748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МОДЕЛИ</a:t>
            </a:r>
          </a:p>
          <a:p>
            <a:pPr algn="just"/>
            <a:endParaRPr lang="en-US" sz="24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</a:t>
            </a:r>
          </a:p>
          <a:p>
            <a:pPr algn="just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и территориальное планирование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24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«Регистрация права собственности и постановка на кадастровый учет земельных участков и объектов недвижимого имущества»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3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70483"/>
              </p:ext>
            </p:extLst>
          </p:nvPr>
        </p:nvGraphicFramePr>
        <p:xfrm>
          <a:off x="251520" y="627534"/>
          <a:ext cx="8563234" cy="4341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864096"/>
                <a:gridCol w="864096"/>
                <a:gridCol w="792088"/>
                <a:gridCol w="936104"/>
                <a:gridCol w="1008112"/>
                <a:gridCol w="1224136"/>
                <a:gridCol w="1074402"/>
              </a:tblGrid>
              <a:tr h="11290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МР, ГО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тер. зон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МР, ГО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территориальных зон, границы которых внесены в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ЕГРН, ед.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 зон в ЕГРН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от общего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тер.  </a:t>
                      </a:r>
                      <a:r>
                        <a:rPr lang="ru-RU" sz="15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 на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15.08.2018, %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показатели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2018 год,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./%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361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15.09.18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15.10.18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15.11.18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План.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концу 2018 года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Бокситогорский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Волосовский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Волховский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Выборгский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/ 30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Киришский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240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Лодейнопольский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Подпорожский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/ 28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Сосновоборский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/ 30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Сланцевский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/ 28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Тосненский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/ 30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  <a:tr h="120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5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1212/</a:t>
                      </a:r>
                      <a:r>
                        <a:rPr lang="en-US" sz="15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32,34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0911" marR="50911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59185" y="-10086"/>
            <a:ext cx="76172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ходе работ по внесению сведений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местоположении границ территориальных зон в ЕГРН на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15.11.2018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364924" y="7273886"/>
            <a:ext cx="993670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475254" y="2067694"/>
            <a:ext cx="64668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2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АРХИТЕКТУРЕ И ГРАДОСТРОИТЕЛЬСТВУ </a:t>
            </a:r>
            <a:b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6024" y="847848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8419" y="987574"/>
            <a:ext cx="87160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</a:t>
            </a:r>
            <a: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b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31.01.2017 № </a:t>
            </a:r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147-р</a:t>
            </a:r>
          </a:p>
          <a:p>
            <a:pPr algn="just"/>
            <a:endParaRPr lang="ru-RU" sz="26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перечня поручений Президента </a:t>
            </a:r>
            <a: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</a:t>
            </a:r>
          </a:p>
          <a:p>
            <a:pPr algn="just"/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совместного заседания президиума Государственного совета </a:t>
            </a:r>
            <a: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консультативной комиссии Государственного </a:t>
            </a:r>
            <a:r>
              <a:rPr lang="ru-RU" sz="26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Российской </a:t>
            </a:r>
            <a:r>
              <a:rPr lang="ru-RU" sz="26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05.12.2016 № Пр-2347ГС</a:t>
            </a:r>
          </a:p>
        </p:txBody>
      </p:sp>
    </p:spTree>
    <p:extLst>
      <p:ext uri="{BB962C8B-B14F-4D97-AF65-F5344CB8AC3E}">
        <p14:creationId xmlns:p14="http://schemas.microsoft.com/office/powerpoint/2010/main" val="10767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92915"/>
              </p:ext>
            </p:extLst>
          </p:nvPr>
        </p:nvGraphicFramePr>
        <p:xfrm>
          <a:off x="251520" y="195486"/>
          <a:ext cx="8568953" cy="4638831"/>
        </p:xfrm>
        <a:graphic>
          <a:graphicData uri="http://schemas.openxmlformats.org/drawingml/2006/table">
            <a:tbl>
              <a:tblPr firstRow="1" firstCol="1" bandRow="1"/>
              <a:tblGrid>
                <a:gridCol w="6230260"/>
                <a:gridCol w="1204781"/>
                <a:gridCol w="1133912"/>
              </a:tblGrid>
              <a:tr h="11039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Дорожная карта по реализации целевой модели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территории Ленинградской области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Целевой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Факт. значение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Целевое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199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Наличие на официальных сайтах в сети "Интернет" органов местного самоуправления информации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 органах власти, предоставляющих услуги в сфере строительства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9599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Наличие на официальных сайтах в сети "Интернет" органов местного самоуправления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информации о порядке и условиях получения информации о градостроительных условиях и ограничениях развития территории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6175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Наличие на официальных сайтах в сети "Интернет" органов местного самоуправления информации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 правилах землепользования и застройки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374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Наличие на официальных сайтах в сети "Интернет" органов местного самоуправления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генеральных планов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589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Наличие на официальных сайтах в сети "Интернет" органов местного самоуправления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документации по планировке территорий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653" marR="60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0653" marR="60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s_platunova\Desktop\для ОГВ\Схема утв генпланы_121118 - коп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60" y="51470"/>
            <a:ext cx="7305418" cy="501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54887"/>
              </p:ext>
            </p:extLst>
          </p:nvPr>
        </p:nvGraphicFramePr>
        <p:xfrm>
          <a:off x="107504" y="411510"/>
          <a:ext cx="2016224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2880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Обеспеченность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Ленинградской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генеральными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планами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3F7F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2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37474"/>
              </p:ext>
            </p:extLst>
          </p:nvPr>
        </p:nvGraphicFramePr>
        <p:xfrm>
          <a:off x="107502" y="401065"/>
          <a:ext cx="8928996" cy="4536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4"/>
                <a:gridCol w="801688"/>
                <a:gridCol w="1358552"/>
                <a:gridCol w="1008112"/>
                <a:gridCol w="1296144"/>
                <a:gridCol w="1438106"/>
                <a:gridCol w="1298200"/>
              </a:tblGrid>
              <a:tr h="442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>
                          <a:effectLst/>
                        </a:rPr>
                        <a:t>Наименование муниципального района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 smtClean="0">
                          <a:effectLst/>
                        </a:rPr>
                        <a:t>Кол-во поселений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baseline="0" dirty="0">
                          <a:effectLst/>
                        </a:rPr>
                        <a:t>в </a:t>
                      </a:r>
                      <a:r>
                        <a:rPr lang="ru-RU" sz="1400" spc="-70" baseline="0" dirty="0" err="1">
                          <a:effectLst/>
                        </a:rPr>
                        <a:t>т.ч</a:t>
                      </a:r>
                      <a:r>
                        <a:rPr lang="ru-RU" sz="1400" spc="-70" baseline="0" dirty="0">
                          <a:effectLst/>
                        </a:rPr>
                        <a:t>. поселений, в которых</a:t>
                      </a:r>
                      <a:endParaRPr lang="ru-RU" sz="14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принято решение об отсутствии необходимости подготовки генерального </a:t>
                      </a:r>
                      <a:r>
                        <a:rPr lang="ru-RU" sz="1200" spc="-70" baseline="0" dirty="0" smtClean="0">
                          <a:effectLst/>
                        </a:rPr>
                        <a:t>плана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и о подготовке </a:t>
                      </a:r>
                      <a:r>
                        <a:rPr lang="ru-RU" sz="1200" spc="-70" baseline="0" dirty="0">
                          <a:effectLst/>
                        </a:rPr>
                        <a:t>ПЗЗ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применительно 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из них генеральные планы утверждены применительно 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 до </a:t>
                      </a:r>
                      <a:r>
                        <a:rPr lang="ru-RU" sz="1200" spc="-70" baseline="0" dirty="0" smtClean="0">
                          <a:effectLst/>
                        </a:rPr>
                        <a:t>вступления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в </a:t>
                      </a:r>
                      <a:r>
                        <a:rPr lang="ru-RU" sz="1200" spc="-70" baseline="0" dirty="0">
                          <a:effectLst/>
                        </a:rPr>
                        <a:t>силу </a:t>
                      </a:r>
                      <a:r>
                        <a:rPr lang="ru-RU" sz="1200" spc="-70" baseline="0" dirty="0" smtClean="0">
                          <a:effectLst/>
                        </a:rPr>
                        <a:t>ГК РФ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осуществляется подготовка проектов генеральных планов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12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Бокситогорский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Волосовский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Волховский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Всеволожский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Выборгский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Гатчинский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Кингисеппский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chemeClr val="bg1"/>
                          </a:solidFill>
                          <a:effectLst/>
                        </a:rPr>
                        <a:t>Киришский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Кировский МР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95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Обеспеченность территории Ленинградской области генеральными планами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2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95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Обеспеченность </a:t>
            </a:r>
            <a:r>
              <a:rPr lang="ru-RU" sz="2000" b="1" dirty="0">
                <a:solidFill>
                  <a:schemeClr val="tx2"/>
                </a:solidFill>
              </a:rPr>
              <a:t>территории Ленинградской области генеральными планами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14284"/>
              </p:ext>
            </p:extLst>
          </p:nvPr>
        </p:nvGraphicFramePr>
        <p:xfrm>
          <a:off x="107502" y="401058"/>
          <a:ext cx="8928996" cy="4676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4"/>
                <a:gridCol w="801688"/>
                <a:gridCol w="1358552"/>
                <a:gridCol w="1008112"/>
                <a:gridCol w="1296144"/>
                <a:gridCol w="1438106"/>
                <a:gridCol w="1298200"/>
              </a:tblGrid>
              <a:tr h="442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>
                          <a:effectLst/>
                        </a:rPr>
                        <a:t>Наименование муниципального района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spc="-70" baseline="0" dirty="0" smtClean="0">
                          <a:effectLst/>
                        </a:rPr>
                        <a:t>Кол-во поселений</a:t>
                      </a:r>
                      <a:endParaRPr lang="ru-RU" sz="13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70" baseline="0" dirty="0">
                          <a:effectLst/>
                        </a:rPr>
                        <a:t>в </a:t>
                      </a:r>
                      <a:r>
                        <a:rPr lang="ru-RU" sz="1400" spc="-70" baseline="0" dirty="0" err="1">
                          <a:effectLst/>
                        </a:rPr>
                        <a:t>т.ч</a:t>
                      </a:r>
                      <a:r>
                        <a:rPr lang="ru-RU" sz="1400" spc="-70" baseline="0" dirty="0">
                          <a:effectLst/>
                        </a:rPr>
                        <a:t>. поселений, в которых</a:t>
                      </a:r>
                      <a:endParaRPr lang="ru-RU" sz="14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принято решение об отсутствии необходимости подготовки генерального </a:t>
                      </a:r>
                      <a:r>
                        <a:rPr lang="ru-RU" sz="1200" spc="-70" baseline="0" dirty="0" smtClean="0">
                          <a:effectLst/>
                        </a:rPr>
                        <a:t>плана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и о подготовке </a:t>
                      </a:r>
                      <a:r>
                        <a:rPr lang="ru-RU" sz="1200" spc="-70" baseline="0" dirty="0">
                          <a:effectLst/>
                        </a:rPr>
                        <a:t>ПЗЗ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генеральные планы утверждены применительно 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из них генеральные планы утверждены </a:t>
                      </a:r>
                      <a:r>
                        <a:rPr lang="ru-RU" sz="1200" spc="-70" baseline="0" dirty="0" smtClean="0">
                          <a:effectLst/>
                        </a:rPr>
                        <a:t> применительно </a:t>
                      </a:r>
                      <a:r>
                        <a:rPr lang="ru-RU" sz="1200" spc="-70" baseline="0" dirty="0">
                          <a:effectLst/>
                        </a:rPr>
                        <a:t>к отдельным </a:t>
                      </a:r>
                      <a:r>
                        <a:rPr lang="ru-RU" sz="1200" spc="-70" baseline="0" dirty="0" err="1">
                          <a:effectLst/>
                        </a:rPr>
                        <a:t>н.п</a:t>
                      </a:r>
                      <a:r>
                        <a:rPr lang="ru-RU" sz="1200" spc="-70" baseline="0" dirty="0">
                          <a:effectLst/>
                        </a:rPr>
                        <a:t>. до </a:t>
                      </a:r>
                      <a:r>
                        <a:rPr lang="ru-RU" sz="1200" spc="-70" baseline="0" dirty="0" smtClean="0">
                          <a:effectLst/>
                        </a:rPr>
                        <a:t> вступления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 smtClean="0">
                          <a:effectLst/>
                        </a:rPr>
                        <a:t>в силу ГК РФ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pc="-70" baseline="0" dirty="0">
                          <a:effectLst/>
                        </a:rPr>
                        <a:t>осуществляется подготовка проектов генеральных планов в границах МО</a:t>
                      </a:r>
                      <a:endParaRPr lang="ru-RU" sz="1200" spc="-7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</a:tr>
              <a:tr h="127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1" marR="42981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Лодейнопольский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Ломоносовский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Лужский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Подпорожский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Приозерский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Сланцевский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Тихвинский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Тосненский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432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Сосновоборский</a:t>
                      </a:r>
                      <a:r>
                        <a:rPr lang="ru-RU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городской округ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09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40624823"/>
              </p:ext>
            </p:extLst>
          </p:nvPr>
        </p:nvGraphicFramePr>
        <p:xfrm>
          <a:off x="216024" y="771550"/>
          <a:ext cx="8604448" cy="350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0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256" y="14511"/>
            <a:ext cx="9125744" cy="833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АРХИТЕКТУРЕ И ГРАДОСТРОИТЕЛЬСТВУ </a:t>
            </a:r>
            <a:b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6024" y="4803998"/>
            <a:ext cx="874846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6024" y="847848"/>
            <a:ext cx="8748464" cy="0"/>
          </a:xfrm>
          <a:prstGeom prst="line">
            <a:avLst/>
          </a:prstGeom>
          <a:ln w="3175" cmpd="sng">
            <a:solidFill>
              <a:schemeClr val="accent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3792" y="1355159"/>
            <a:ext cx="835292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Целевая модель</a:t>
            </a:r>
          </a:p>
          <a:p>
            <a:pPr algn="ctr"/>
            <a:endParaRPr lang="ru-RU" sz="15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«Регистрация права собственности 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sz="24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кадастровый учет земельных участков и объектов недвижимого имущества</a:t>
            </a:r>
            <a:r>
              <a:rPr lang="ru-RU" sz="24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2075" cmpd="sng">
          <a:solidFill>
            <a:srgbClr val="C00000"/>
          </a:solidFill>
          <a:prstDash val="sysDash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4927</TotalTime>
  <Words>1774</Words>
  <Application>Microsoft Office PowerPoint</Application>
  <PresentationFormat>Экран (16:9)</PresentationFormat>
  <Paragraphs>784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хода подготовки программ комплексного развития инфраструктуры поселений, городского округа Ленинградской области</dc:title>
  <dc:creator>Валентина Анатольевна Бобкова</dc:creator>
  <cp:lastModifiedBy>Полина Сергеевна Платунова</cp:lastModifiedBy>
  <cp:revision>343</cp:revision>
  <cp:lastPrinted>2018-03-28T17:47:49Z</cp:lastPrinted>
  <dcterms:created xsi:type="dcterms:W3CDTF">2017-10-31T14:00:05Z</dcterms:created>
  <dcterms:modified xsi:type="dcterms:W3CDTF">2018-11-21T09:12:06Z</dcterms:modified>
</cp:coreProperties>
</file>