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21"/>
  </p:notesMasterIdLst>
  <p:sldIdLst>
    <p:sldId id="256" r:id="rId3"/>
    <p:sldId id="434" r:id="rId4"/>
    <p:sldId id="428" r:id="rId5"/>
    <p:sldId id="430" r:id="rId6"/>
    <p:sldId id="429" r:id="rId7"/>
    <p:sldId id="432" r:id="rId8"/>
    <p:sldId id="257" r:id="rId9"/>
    <p:sldId id="260" r:id="rId10"/>
    <p:sldId id="262" r:id="rId11"/>
    <p:sldId id="264" r:id="rId12"/>
    <p:sldId id="266" r:id="rId13"/>
    <p:sldId id="268" r:id="rId14"/>
    <p:sldId id="270" r:id="rId15"/>
    <p:sldId id="272" r:id="rId16"/>
    <p:sldId id="274" r:id="rId17"/>
    <p:sldId id="276" r:id="rId18"/>
    <p:sldId id="277" r:id="rId19"/>
    <p:sldId id="436" r:id="rId2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entury Gothic" panose="020B0502020202020204" pitchFamily="34" charset="0"/>
      <p:regular r:id="rId26"/>
      <p:bold r:id="rId27"/>
      <p:italic r:id="rId28"/>
      <p:boldItalic r:id="rId29"/>
    </p:embeddedFont>
    <p:embeddedFont>
      <p:font typeface="Georgia" panose="02040502050405020303" pitchFamily="18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gE5KxZ6j+YdDNQUwvrTw56FCXLG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339F"/>
    <a:srgbClr val="A5C2CC"/>
    <a:srgbClr val="275791"/>
    <a:srgbClr val="17375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92" autoAdjust="0"/>
    <p:restoredTop sz="93792" autoAdjust="0"/>
  </p:normalViewPr>
  <p:slideViewPr>
    <p:cSldViewPr snapToGrid="0">
      <p:cViewPr varScale="1">
        <p:scale>
          <a:sx n="147" d="100"/>
          <a:sy n="147" d="100"/>
        </p:scale>
        <p:origin x="456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customschemas.google.com/relationships/presentationmetadata" Target="meta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459888809071727E-2"/>
          <c:y val="4.9437203074016535E-2"/>
          <c:w val="0.90108022238185659"/>
          <c:h val="0.879153503596848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25</c:v>
                </c:pt>
                <c:pt idx="1">
                  <c:v>60</c:v>
                </c:pt>
                <c:pt idx="2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B0-4E9A-9145-6821E6A211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4"/>
        <c:axId val="211873672"/>
        <c:axId val="211874000"/>
      </c:barChart>
      <c:catAx>
        <c:axId val="2118736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1874000"/>
        <c:crosses val="autoZero"/>
        <c:auto val="1"/>
        <c:lblAlgn val="ctr"/>
        <c:lblOffset val="100"/>
        <c:noMultiLvlLbl val="0"/>
      </c:catAx>
      <c:valAx>
        <c:axId val="211874000"/>
        <c:scaling>
          <c:orientation val="minMax"/>
          <c:max val="100"/>
        </c:scaling>
        <c:delete val="1"/>
        <c:axPos val="l"/>
        <c:numFmt formatCode="General" sourceLinked="1"/>
        <c:majorTickMark val="out"/>
        <c:minorTickMark val="none"/>
        <c:tickLblPos val="nextTo"/>
        <c:crossAx val="211873672"/>
        <c:crosses val="autoZero"/>
        <c:crossBetween val="between"/>
        <c:majorUnit val="25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030305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9411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792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E1A636-F0FF-4F21-B4F3-F7BD6F83060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792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022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792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E1A636-F0FF-4F21-B4F3-F7BD6F83060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792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7199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792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E1A636-F0FF-4F21-B4F3-F7BD6F83060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792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042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792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E1A636-F0FF-4F21-B4F3-F7BD6F83060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792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794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2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2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1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2"/>
          <p:cNvSpPr txBox="1">
            <a:spLocks noGrp="1"/>
          </p:cNvSpPr>
          <p:nvPr>
            <p:ph type="title"/>
          </p:nvPr>
        </p:nvSpPr>
        <p:spPr>
          <a:xfrm rot="5400000">
            <a:off x="5463778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2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1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7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5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3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91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9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86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84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82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CA7AA-87EC-49C3-B8FC-75A98609E2CE}" type="datetime1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50CB-5F04-4CF1-A18D-A518E79DB7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44030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22098-0118-412A-8C42-3066E3A3128E}" type="datetime1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50CB-5F04-4CF1-A18D-A518E79DB7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1746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9783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9566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9349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913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8916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8699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848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98266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BF2BB-1FB5-47D8-AF73-E4CEF25B82BD}" type="datetime1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50CB-5F04-4CF1-A18D-A518E79DB7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13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FD9D4-1D4A-40C9-A18D-71B71A117F9B}" type="datetime1">
              <a:rPr lang="ru-RU" smtClean="0"/>
              <a:t>15.02.2021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50CB-5F04-4CF1-A18D-A518E79DB7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9818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6"/>
            <a:ext cx="4040188" cy="479821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833" indent="0">
              <a:buNone/>
              <a:defRPr sz="2200" b="1"/>
            </a:lvl2pPr>
            <a:lvl3pPr marL="995665" indent="0">
              <a:buNone/>
              <a:defRPr sz="2000" b="1"/>
            </a:lvl3pPr>
            <a:lvl4pPr marL="1493498" indent="0">
              <a:buNone/>
              <a:defRPr sz="1700" b="1"/>
            </a:lvl4pPr>
            <a:lvl5pPr marL="1991330" indent="0">
              <a:buNone/>
              <a:defRPr sz="1700" b="1"/>
            </a:lvl5pPr>
            <a:lvl6pPr marL="2489163" indent="0">
              <a:buNone/>
              <a:defRPr sz="1700" b="1"/>
            </a:lvl6pPr>
            <a:lvl7pPr marL="2986995" indent="0">
              <a:buNone/>
              <a:defRPr sz="1700" b="1"/>
            </a:lvl7pPr>
            <a:lvl8pPr marL="3484829" indent="0">
              <a:buNone/>
              <a:defRPr sz="1700" b="1"/>
            </a:lvl8pPr>
            <a:lvl9pPr marL="3982661" indent="0">
              <a:buNone/>
              <a:defRPr sz="17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6"/>
            <a:ext cx="4041776" cy="479821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833" indent="0">
              <a:buNone/>
              <a:defRPr sz="2200" b="1"/>
            </a:lvl2pPr>
            <a:lvl3pPr marL="995665" indent="0">
              <a:buNone/>
              <a:defRPr sz="2000" b="1"/>
            </a:lvl3pPr>
            <a:lvl4pPr marL="1493498" indent="0">
              <a:buNone/>
              <a:defRPr sz="1700" b="1"/>
            </a:lvl4pPr>
            <a:lvl5pPr marL="1991330" indent="0">
              <a:buNone/>
              <a:defRPr sz="1700" b="1"/>
            </a:lvl5pPr>
            <a:lvl6pPr marL="2489163" indent="0">
              <a:buNone/>
              <a:defRPr sz="1700" b="1"/>
            </a:lvl6pPr>
            <a:lvl7pPr marL="2986995" indent="0">
              <a:buNone/>
              <a:defRPr sz="1700" b="1"/>
            </a:lvl7pPr>
            <a:lvl8pPr marL="3484829" indent="0">
              <a:buNone/>
              <a:defRPr sz="1700" b="1"/>
            </a:lvl8pPr>
            <a:lvl9pPr marL="3982661" indent="0">
              <a:buNone/>
              <a:defRPr sz="17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6" cy="296346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69BA2-FCB2-4007-AEB2-80C8174C0E01}" type="datetime1">
              <a:rPr lang="ru-RU" smtClean="0"/>
              <a:t>15.02.2021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50CB-5F04-4CF1-A18D-A518E79DB7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7923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D3DF1-8201-448A-9111-789A712E5EFE}" type="datetime1">
              <a:rPr lang="ru-RU" smtClean="0"/>
              <a:t>15.02.2021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50CB-5F04-4CF1-A18D-A518E79DB7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4793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D5F4B-8E4B-43D7-86E1-4D0AA0F141DE}" type="datetime1">
              <a:rPr lang="ru-RU" smtClean="0"/>
              <a:t>15.02.2021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50CB-5F04-4CF1-A18D-A518E79DB7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4904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9"/>
            <a:ext cx="3008313" cy="871537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2" y="204789"/>
            <a:ext cx="5111749" cy="4389834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7"/>
            <a:ext cx="3008313" cy="3518297"/>
          </a:xfrm>
        </p:spPr>
        <p:txBody>
          <a:bodyPr/>
          <a:lstStyle>
            <a:lvl1pPr marL="0" indent="0">
              <a:buNone/>
              <a:defRPr sz="1500"/>
            </a:lvl1pPr>
            <a:lvl2pPr marL="497833" indent="0">
              <a:buNone/>
              <a:defRPr sz="1300"/>
            </a:lvl2pPr>
            <a:lvl3pPr marL="995665" indent="0">
              <a:buNone/>
              <a:defRPr sz="1100"/>
            </a:lvl3pPr>
            <a:lvl4pPr marL="1493498" indent="0">
              <a:buNone/>
              <a:defRPr sz="1000"/>
            </a:lvl4pPr>
            <a:lvl5pPr marL="1991330" indent="0">
              <a:buNone/>
              <a:defRPr sz="1000"/>
            </a:lvl5pPr>
            <a:lvl6pPr marL="2489163" indent="0">
              <a:buNone/>
              <a:defRPr sz="1000"/>
            </a:lvl6pPr>
            <a:lvl7pPr marL="2986995" indent="0">
              <a:buNone/>
              <a:defRPr sz="1000"/>
            </a:lvl7pPr>
            <a:lvl8pPr marL="3484829" indent="0">
              <a:buNone/>
              <a:defRPr sz="1000"/>
            </a:lvl8pPr>
            <a:lvl9pPr marL="3982661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A71AB-E261-48A7-B163-638391F4BF38}" type="datetime1">
              <a:rPr lang="ru-RU" smtClean="0"/>
              <a:t>15.02.2021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50CB-5F04-4CF1-A18D-A518E79DB7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428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500"/>
            </a:lvl1pPr>
            <a:lvl2pPr marL="497833" indent="0">
              <a:buNone/>
              <a:defRPr sz="3000"/>
            </a:lvl2pPr>
            <a:lvl3pPr marL="995665" indent="0">
              <a:buNone/>
              <a:defRPr sz="2600"/>
            </a:lvl3pPr>
            <a:lvl4pPr marL="1493498" indent="0">
              <a:buNone/>
              <a:defRPr sz="2200"/>
            </a:lvl4pPr>
            <a:lvl5pPr marL="1991330" indent="0">
              <a:buNone/>
              <a:defRPr sz="2200"/>
            </a:lvl5pPr>
            <a:lvl6pPr marL="2489163" indent="0">
              <a:buNone/>
              <a:defRPr sz="2200"/>
            </a:lvl6pPr>
            <a:lvl7pPr marL="2986995" indent="0">
              <a:buNone/>
              <a:defRPr sz="2200"/>
            </a:lvl7pPr>
            <a:lvl8pPr marL="3484829" indent="0">
              <a:buNone/>
              <a:defRPr sz="2200"/>
            </a:lvl8pPr>
            <a:lvl9pPr marL="3982661" indent="0">
              <a:buNone/>
              <a:defRPr sz="22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500"/>
            </a:lvl1pPr>
            <a:lvl2pPr marL="497833" indent="0">
              <a:buNone/>
              <a:defRPr sz="1300"/>
            </a:lvl2pPr>
            <a:lvl3pPr marL="995665" indent="0">
              <a:buNone/>
              <a:defRPr sz="1100"/>
            </a:lvl3pPr>
            <a:lvl4pPr marL="1493498" indent="0">
              <a:buNone/>
              <a:defRPr sz="1000"/>
            </a:lvl4pPr>
            <a:lvl5pPr marL="1991330" indent="0">
              <a:buNone/>
              <a:defRPr sz="1000"/>
            </a:lvl5pPr>
            <a:lvl6pPr marL="2489163" indent="0">
              <a:buNone/>
              <a:defRPr sz="1000"/>
            </a:lvl6pPr>
            <a:lvl7pPr marL="2986995" indent="0">
              <a:buNone/>
              <a:defRPr sz="1000"/>
            </a:lvl7pPr>
            <a:lvl8pPr marL="3484829" indent="0">
              <a:buNone/>
              <a:defRPr sz="1000"/>
            </a:lvl8pPr>
            <a:lvl9pPr marL="3982661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849F5-0C3A-47D2-A996-7A935FEB8BB3}" type="datetime1">
              <a:rPr lang="ru-RU" smtClean="0"/>
              <a:t>15.02.2021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50CB-5F04-4CF1-A18D-A518E79DB7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9090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A8270-406C-437D-929F-9FB0B011B047}" type="datetime1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50CB-5F04-4CF1-A18D-A518E79DB7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0383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2C755-F99D-42C1-9570-49654303FD4A}" type="datetime1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50CB-5F04-4CF1-A18D-A518E79DB7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508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4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4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25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2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6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6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26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6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2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9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9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9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2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0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0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0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3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9569" tIns="49785" rIns="99569" bIns="49785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1" y="4767264"/>
            <a:ext cx="2133600" cy="273844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5B9E6-1EDB-408A-B2E9-79DDE42BF83D}" type="datetime1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150CB-5F04-4CF1-A18D-A518E79DB7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049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95665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3375" indent="-373375" algn="l" defTabSz="9956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08978" indent="-311145" algn="l" defTabSz="9956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44582" indent="-248917" algn="l" defTabSz="9956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42414" indent="-248917" algn="l" defTabSz="9956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40247" indent="-248917" algn="l" defTabSz="995665" rtl="0" eaLnBrk="1" latinLnBrk="0" hangingPunct="1">
        <a:spcBef>
          <a:spcPct val="20000"/>
        </a:spcBef>
        <a:buFont typeface="Arial" panose="020B0604020202020204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38080" indent="-248917" algn="l" defTabSz="9956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912" indent="-248917" algn="l" defTabSz="9956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745" indent="-248917" algn="l" defTabSz="9956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1577" indent="-248917" algn="l" defTabSz="9956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9566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833" algn="l" defTabSz="99566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665" algn="l" defTabSz="99566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498" algn="l" defTabSz="99566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330" algn="l" defTabSz="99566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9163" algn="l" defTabSz="99566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6995" algn="l" defTabSz="99566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829" algn="l" defTabSz="99566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661" algn="l" defTabSz="99566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jpe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gif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28.png"/><Relationship Id="rId5" Type="http://schemas.openxmlformats.org/officeDocument/2006/relationships/image" Target="../media/image21.png"/><Relationship Id="rId15" Type="http://schemas.openxmlformats.org/officeDocument/2006/relationships/image" Target="../media/image17.jpeg"/><Relationship Id="rId10" Type="http://schemas.openxmlformats.org/officeDocument/2006/relationships/image" Target="../media/image8.png"/><Relationship Id="rId4" Type="http://schemas.openxmlformats.org/officeDocument/2006/relationships/image" Target="../media/image25.png"/><Relationship Id="rId9" Type="http://schemas.openxmlformats.org/officeDocument/2006/relationships/image" Target="../media/image7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/>
          <p:nvPr/>
        </p:nvSpPr>
        <p:spPr>
          <a:xfrm>
            <a:off x="233493" y="92609"/>
            <a:ext cx="8677014" cy="5349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ПРАВИТЕЛЬСТВО ЛЕНИНГРАДСКОЙ ОБЛАСТИ</a:t>
            </a:r>
            <a:endParaRPr sz="18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КОМИТЕТ ГРАДОСТРОИТЕЛЬНОЙ ПОЛИТИКИ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ЛЕНИНГРАДСКОЙ ОБЛАСТИ</a:t>
            </a:r>
            <a:endParaRPr sz="18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КОЛЛЕГИЯ КОМИТЕТА  ГРАДОСТРОИТЕЛЬНОЙ ПОЛИТИКИ 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ЛЕНИНГРАДСКОЙ ОБЛАСТИ</a:t>
            </a:r>
          </a:p>
          <a:p>
            <a:pPr algn="ctr">
              <a:lnSpc>
                <a:spcPct val="115000"/>
              </a:lnSpc>
            </a:pPr>
            <a:r>
              <a:rPr lang="ru-RU" sz="1800" dirty="0">
                <a:solidFill>
                  <a:srgbClr val="275791"/>
                </a:solidFill>
                <a:latin typeface="Century Gothic" panose="020B0502020202020204" pitchFamily="34" charset="0"/>
              </a:rPr>
              <a:t>Тема: «Подведение итогов деятельности Комитета градостроительной политики Ленинградской области за 2020 год и задачи на 2021 год»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0" name="Google Shape;90;p1"/>
          <p:cNvCxnSpPr/>
          <p:nvPr/>
        </p:nvCxnSpPr>
        <p:spPr>
          <a:xfrm>
            <a:off x="233493" y="4832368"/>
            <a:ext cx="8677014" cy="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91" name="Google Shape;9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06641" y="92608"/>
            <a:ext cx="730718" cy="894966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 txBox="1"/>
          <p:nvPr/>
        </p:nvSpPr>
        <p:spPr>
          <a:xfrm>
            <a:off x="2946401" y="3768492"/>
            <a:ext cx="5964226" cy="7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главный архитектор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Ленинградской области</a:t>
            </a:r>
            <a:endParaRPr sz="20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 algn="r">
              <a:buClr>
                <a:schemeClr val="dk1"/>
              </a:buClr>
            </a:pPr>
            <a:r>
              <a:rPr lang="ru-RU" sz="19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Сергей  Лутченко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233500" y="4393019"/>
            <a:ext cx="1664400" cy="6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2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Докладчик:</a:t>
            </a:r>
            <a:endParaRPr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AC656BE-881C-4573-8516-F11E4C7E0A98}"/>
              </a:ext>
            </a:extLst>
          </p:cNvPr>
          <p:cNvGrpSpPr/>
          <p:nvPr/>
        </p:nvGrpSpPr>
        <p:grpSpPr>
          <a:xfrm>
            <a:off x="319973" y="764202"/>
            <a:ext cx="8468000" cy="4270995"/>
            <a:chOff x="419100" y="722793"/>
            <a:chExt cx="8468000" cy="4270995"/>
          </a:xfrm>
        </p:grpSpPr>
        <p:pic>
          <p:nvPicPr>
            <p:cNvPr id="20" name="Рисунок 19" descr="Изображение выглядит как карта&#10;&#10;Автоматически созданное описание">
              <a:extLst>
                <a:ext uri="{FF2B5EF4-FFF2-40B4-BE49-F238E27FC236}">
                  <a16:creationId xmlns:a16="http://schemas.microsoft.com/office/drawing/2014/main" id="{A25C555B-47EA-4A9C-A503-D59A0B185A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9100" y="1383849"/>
              <a:ext cx="3430733" cy="1256403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D729548E-070D-4C39-9D4C-F17A9F19B8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97373" y="722793"/>
              <a:ext cx="5089727" cy="4270995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торт, фотография, стол, коврик&#10;&#10;Автоматически созданное описание">
              <a:extLst>
                <a:ext uri="{FF2B5EF4-FFF2-40B4-BE49-F238E27FC236}">
                  <a16:creationId xmlns:a16="http://schemas.microsoft.com/office/drawing/2014/main" id="{065049FB-91B4-4DC4-8DF8-2F250405B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9100" y="3301308"/>
              <a:ext cx="3378273" cy="1251212"/>
            </a:xfrm>
            <a:prstGeom prst="rect">
              <a:avLst/>
            </a:prstGeom>
          </p:spPr>
        </p:pic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07CB4C18-026E-44AE-89CF-045E48C523B2}"/>
                </a:ext>
              </a:extLst>
            </p:cNvPr>
            <p:cNvSpPr/>
            <p:nvPr/>
          </p:nvSpPr>
          <p:spPr>
            <a:xfrm>
              <a:off x="6743700" y="722793"/>
              <a:ext cx="2080260" cy="661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6C7013F2-B2C3-488B-A519-A80D387D3577}"/>
                </a:ext>
              </a:extLst>
            </p:cNvPr>
            <p:cNvSpPr/>
            <p:nvPr/>
          </p:nvSpPr>
          <p:spPr>
            <a:xfrm>
              <a:off x="6271260" y="4632960"/>
              <a:ext cx="2552700" cy="3608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" name="Google Shape;171;p3">
            <a:extLst>
              <a:ext uri="{FF2B5EF4-FFF2-40B4-BE49-F238E27FC236}">
                <a16:creationId xmlns:a16="http://schemas.microsoft.com/office/drawing/2014/main" id="{A564E88E-92BC-4BE4-BF3F-004D4C2AF803}"/>
              </a:ext>
            </a:extLst>
          </p:cNvPr>
          <p:cNvSpPr/>
          <p:nvPr/>
        </p:nvSpPr>
        <p:spPr>
          <a:xfrm>
            <a:off x="3313100" y="149712"/>
            <a:ext cx="5574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r"/>
            <a:r>
              <a:rPr lang="ru-RU" b="1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НОМИНАЦИЯ "ЛУЧШИЙ ПРОЕКТ"</a:t>
            </a:r>
          </a:p>
        </p:txBody>
      </p:sp>
      <p:sp>
        <p:nvSpPr>
          <p:cNvPr id="30" name="Номер слайда 2">
            <a:extLst>
              <a:ext uri="{FF2B5EF4-FFF2-40B4-BE49-F238E27FC236}">
                <a16:creationId xmlns:a16="http://schemas.microsoft.com/office/drawing/2014/main" id="{F73C94A6-216D-4A9B-AC54-77B947618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4854639"/>
            <a:ext cx="2133600" cy="273844"/>
          </a:xfrm>
        </p:spPr>
        <p:txBody>
          <a:bodyPr/>
          <a:lstStyle/>
          <a:p>
            <a:pPr defTabSz="779207">
              <a:buClrTx/>
            </a:pPr>
            <a:fld id="{4CE150CB-5F04-4CF1-A18D-A518E79DB789}" type="slidenum">
              <a:rPr lang="ru-RU" sz="1000" kern="1200">
                <a:solidFill>
                  <a:prstClr val="black">
                    <a:tint val="75000"/>
                  </a:prstClr>
                </a:solidFill>
                <a:latin typeface="Century Gothic" panose="020B0502020202020204" pitchFamily="34" charset="0"/>
                <a:ea typeface="+mn-ea"/>
                <a:cs typeface="+mn-cs"/>
              </a:rPr>
              <a:pPr defTabSz="779207">
                <a:buClrTx/>
              </a:pPr>
              <a:t>10</a:t>
            </a:fld>
            <a:endParaRPr lang="ru-RU" sz="1000" kern="1200" dirty="0">
              <a:solidFill>
                <a:prstClr val="black">
                  <a:tint val="75000"/>
                </a:prstClr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14611C94-7976-4C08-9202-537C094BFF74}"/>
              </a:ext>
            </a:extLst>
          </p:cNvPr>
          <p:cNvCxnSpPr>
            <a:cxnSpLocks/>
          </p:cNvCxnSpPr>
          <p:nvPr/>
        </p:nvCxnSpPr>
        <p:spPr>
          <a:xfrm>
            <a:off x="215466" y="609626"/>
            <a:ext cx="8677014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Google Shape;98;p2" descr="D:\Documents and Settings\ps_platunova\Мои документы\герб.png">
            <a:extLst>
              <a:ext uri="{FF2B5EF4-FFF2-40B4-BE49-F238E27FC236}">
                <a16:creationId xmlns:a16="http://schemas.microsoft.com/office/drawing/2014/main" id="{184F56BC-45E4-493D-BC02-D9A34FFCDED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5991" y="108303"/>
            <a:ext cx="380207" cy="447223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99;p2">
            <a:extLst>
              <a:ext uri="{FF2B5EF4-FFF2-40B4-BE49-F238E27FC236}">
                <a16:creationId xmlns:a16="http://schemas.microsoft.com/office/drawing/2014/main" id="{88DDBBE6-0E80-4C9B-AAFB-6B75DC29278B}"/>
              </a:ext>
            </a:extLst>
          </p:cNvPr>
          <p:cNvSpPr txBox="1"/>
          <p:nvPr/>
        </p:nvSpPr>
        <p:spPr>
          <a:xfrm>
            <a:off x="606200" y="198375"/>
            <a:ext cx="2706900" cy="2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725" tIns="33850" rIns="67725" bIns="3385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000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Комитет градостроительной политики</a:t>
            </a:r>
            <a:endParaRPr sz="1000" dirty="0">
              <a:solidFill>
                <a:srgbClr val="17375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DB9C94-14FA-4381-A88C-309088E17F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368" y="620053"/>
            <a:ext cx="8477209" cy="4523447"/>
          </a:xfrm>
          <a:prstGeom prst="rect">
            <a:avLst/>
          </a:prstGeom>
        </p:spPr>
      </p:pic>
      <p:sp>
        <p:nvSpPr>
          <p:cNvPr id="10" name="Google Shape;171;p3">
            <a:extLst>
              <a:ext uri="{FF2B5EF4-FFF2-40B4-BE49-F238E27FC236}">
                <a16:creationId xmlns:a16="http://schemas.microsoft.com/office/drawing/2014/main" id="{6F393B19-B429-4F1C-B29A-5798D358A2EE}"/>
              </a:ext>
            </a:extLst>
          </p:cNvPr>
          <p:cNvSpPr/>
          <p:nvPr/>
        </p:nvSpPr>
        <p:spPr>
          <a:xfrm>
            <a:off x="3751992" y="102393"/>
            <a:ext cx="5140488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r"/>
            <a:r>
              <a:rPr lang="ru-RU" b="1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НОМИНАЦИЯ "ЛУЧШИЙ ПРОЕКТ КОМФОРТНОЙ ГОРОДСКОЙ СРЕДЫ"</a:t>
            </a:r>
          </a:p>
        </p:txBody>
      </p:sp>
      <p:sp>
        <p:nvSpPr>
          <p:cNvPr id="13" name="Номер слайда 2">
            <a:extLst>
              <a:ext uri="{FF2B5EF4-FFF2-40B4-BE49-F238E27FC236}">
                <a16:creationId xmlns:a16="http://schemas.microsoft.com/office/drawing/2014/main" id="{1C569D9F-CCE4-4D6C-AC07-D4F4A0751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4854639"/>
            <a:ext cx="2133600" cy="273844"/>
          </a:xfrm>
        </p:spPr>
        <p:txBody>
          <a:bodyPr/>
          <a:lstStyle/>
          <a:p>
            <a:pPr defTabSz="779207">
              <a:buClrTx/>
            </a:pPr>
            <a:fld id="{4CE150CB-5F04-4CF1-A18D-A518E79DB789}" type="slidenum">
              <a:rPr lang="ru-RU" sz="1000" kern="1200">
                <a:solidFill>
                  <a:prstClr val="black">
                    <a:tint val="75000"/>
                  </a:prstClr>
                </a:solidFill>
                <a:latin typeface="Century Gothic" panose="020B0502020202020204" pitchFamily="34" charset="0"/>
                <a:ea typeface="+mn-ea"/>
                <a:cs typeface="+mn-cs"/>
              </a:rPr>
              <a:pPr defTabSz="779207">
                <a:buClrTx/>
              </a:pPr>
              <a:t>11</a:t>
            </a:fld>
            <a:endParaRPr lang="ru-RU" sz="1000" kern="1200" dirty="0">
              <a:solidFill>
                <a:prstClr val="black">
                  <a:tint val="75000"/>
                </a:prstClr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94781D85-314A-4F89-BE9E-B81F20B6A7C9}"/>
              </a:ext>
            </a:extLst>
          </p:cNvPr>
          <p:cNvCxnSpPr>
            <a:cxnSpLocks/>
          </p:cNvCxnSpPr>
          <p:nvPr/>
        </p:nvCxnSpPr>
        <p:spPr>
          <a:xfrm>
            <a:off x="215466" y="609626"/>
            <a:ext cx="8677014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oogle Shape;98;p2" descr="D:\Documents and Settings\ps_platunova\Мои документы\герб.png">
            <a:extLst>
              <a:ext uri="{FF2B5EF4-FFF2-40B4-BE49-F238E27FC236}">
                <a16:creationId xmlns:a16="http://schemas.microsoft.com/office/drawing/2014/main" id="{6304D865-FB18-4302-859E-65DC1FC5B0D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5991" y="108303"/>
            <a:ext cx="380207" cy="447223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99;p2">
            <a:extLst>
              <a:ext uri="{FF2B5EF4-FFF2-40B4-BE49-F238E27FC236}">
                <a16:creationId xmlns:a16="http://schemas.microsoft.com/office/drawing/2014/main" id="{422FDB8D-85A4-4B38-9E55-A0DD68D7D13C}"/>
              </a:ext>
            </a:extLst>
          </p:cNvPr>
          <p:cNvSpPr txBox="1"/>
          <p:nvPr/>
        </p:nvSpPr>
        <p:spPr>
          <a:xfrm>
            <a:off x="606200" y="198375"/>
            <a:ext cx="2706900" cy="2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725" tIns="33850" rIns="67725" bIns="3385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000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Комитет градостроительной политики</a:t>
            </a:r>
            <a:endParaRPr sz="1000" dirty="0">
              <a:solidFill>
                <a:srgbClr val="17375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2B8E68EF-9284-4D9F-BC2E-B43D8F5616D5}"/>
              </a:ext>
            </a:extLst>
          </p:cNvPr>
          <p:cNvGrpSpPr/>
          <p:nvPr/>
        </p:nvGrpSpPr>
        <p:grpSpPr>
          <a:xfrm>
            <a:off x="0" y="668892"/>
            <a:ext cx="9144000" cy="4474608"/>
            <a:chOff x="0" y="615468"/>
            <a:chExt cx="9144000" cy="4520328"/>
          </a:xfrm>
        </p:grpSpPr>
        <p:pic>
          <p:nvPicPr>
            <p:cNvPr id="7" name="Рисунок 6" descr="Изображение выглядит как внешний, трава, вода, игра&#10;&#10;Автоматически созданное описание">
              <a:extLst>
                <a:ext uri="{FF2B5EF4-FFF2-40B4-BE49-F238E27FC236}">
                  <a16:creationId xmlns:a16="http://schemas.microsoft.com/office/drawing/2014/main" id="{57A2686F-466E-4551-A1C9-44B57A1DA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38467" y="630442"/>
              <a:ext cx="4405533" cy="4505354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BC606105-4427-4E35-AC8D-8F71AE6AE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15468"/>
              <a:ext cx="4738467" cy="4412027"/>
            </a:xfrm>
            <a:prstGeom prst="rect">
              <a:avLst/>
            </a:prstGeom>
          </p:spPr>
        </p:pic>
      </p:grpSp>
      <p:sp>
        <p:nvSpPr>
          <p:cNvPr id="28" name="Google Shape;171;p3">
            <a:extLst>
              <a:ext uri="{FF2B5EF4-FFF2-40B4-BE49-F238E27FC236}">
                <a16:creationId xmlns:a16="http://schemas.microsoft.com/office/drawing/2014/main" id="{FB7439C4-870A-43BA-8047-D56B4C139E46}"/>
              </a:ext>
            </a:extLst>
          </p:cNvPr>
          <p:cNvSpPr/>
          <p:nvPr/>
        </p:nvSpPr>
        <p:spPr>
          <a:xfrm>
            <a:off x="3751992" y="102393"/>
            <a:ext cx="5140488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r"/>
            <a:r>
              <a:rPr lang="ru-RU" b="1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НОМИНАЦИЯ "ЛУЧШИЙ ПРОЕКТ КОМФОРТНОЙ ГОРОДСКОЙ СРЕДЫ"</a:t>
            </a:r>
          </a:p>
        </p:txBody>
      </p:sp>
      <p:sp>
        <p:nvSpPr>
          <p:cNvPr id="18" name="Номер слайда 2">
            <a:extLst>
              <a:ext uri="{FF2B5EF4-FFF2-40B4-BE49-F238E27FC236}">
                <a16:creationId xmlns:a16="http://schemas.microsoft.com/office/drawing/2014/main" id="{B19621D3-B7F8-4D91-9CF3-C802E4B61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4854639"/>
            <a:ext cx="2133600" cy="273844"/>
          </a:xfrm>
        </p:spPr>
        <p:txBody>
          <a:bodyPr/>
          <a:lstStyle/>
          <a:p>
            <a:pPr defTabSz="779207">
              <a:buClrTx/>
            </a:pPr>
            <a:fld id="{4CE150CB-5F04-4CF1-A18D-A518E79DB789}" type="slidenum">
              <a:rPr lang="ru-RU" sz="1000" kern="1200">
                <a:solidFill>
                  <a:prstClr val="black">
                    <a:tint val="75000"/>
                  </a:prstClr>
                </a:solidFill>
                <a:latin typeface="Century Gothic" panose="020B0502020202020204" pitchFamily="34" charset="0"/>
                <a:ea typeface="+mn-ea"/>
                <a:cs typeface="+mn-cs"/>
              </a:rPr>
              <a:pPr defTabSz="779207">
                <a:buClrTx/>
              </a:pPr>
              <a:t>12</a:t>
            </a:fld>
            <a:endParaRPr lang="ru-RU" sz="1000" kern="1200" dirty="0">
              <a:solidFill>
                <a:prstClr val="black">
                  <a:tint val="75000"/>
                </a:prstClr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A7A31410-3127-458D-9AD7-28F7B31AB0BB}"/>
              </a:ext>
            </a:extLst>
          </p:cNvPr>
          <p:cNvCxnSpPr>
            <a:cxnSpLocks/>
          </p:cNvCxnSpPr>
          <p:nvPr/>
        </p:nvCxnSpPr>
        <p:spPr>
          <a:xfrm>
            <a:off x="215466" y="609626"/>
            <a:ext cx="8677014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oogle Shape;98;p2" descr="D:\Documents and Settings\ps_platunova\Мои документы\герб.png">
            <a:extLst>
              <a:ext uri="{FF2B5EF4-FFF2-40B4-BE49-F238E27FC236}">
                <a16:creationId xmlns:a16="http://schemas.microsoft.com/office/drawing/2014/main" id="{6B25BE04-FCD5-4532-B393-D190F1C2D1E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5991" y="108303"/>
            <a:ext cx="380207" cy="447223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99;p2">
            <a:extLst>
              <a:ext uri="{FF2B5EF4-FFF2-40B4-BE49-F238E27FC236}">
                <a16:creationId xmlns:a16="http://schemas.microsoft.com/office/drawing/2014/main" id="{0485C578-5D62-48F8-AC12-0AD7011C6F25}"/>
              </a:ext>
            </a:extLst>
          </p:cNvPr>
          <p:cNvSpPr txBox="1"/>
          <p:nvPr/>
        </p:nvSpPr>
        <p:spPr>
          <a:xfrm>
            <a:off x="606200" y="198375"/>
            <a:ext cx="2706900" cy="2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725" tIns="33850" rIns="67725" bIns="3385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000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Комитет градостроительной политики</a:t>
            </a:r>
            <a:endParaRPr sz="1000" dirty="0">
              <a:solidFill>
                <a:srgbClr val="17375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фотография, показывает, здание, другой&#10;&#10;Автоматически созданное описание">
            <a:extLst>
              <a:ext uri="{FF2B5EF4-FFF2-40B4-BE49-F238E27FC236}">
                <a16:creationId xmlns:a16="http://schemas.microsoft.com/office/drawing/2014/main" id="{C9AC7679-8464-48D2-B184-0C6E736722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255" y="632061"/>
            <a:ext cx="8747490" cy="4511439"/>
          </a:xfrm>
          <a:prstGeom prst="rect">
            <a:avLst/>
          </a:prstGeom>
        </p:spPr>
      </p:pic>
      <p:sp>
        <p:nvSpPr>
          <p:cNvPr id="13" name="Google Shape;171;p3">
            <a:extLst>
              <a:ext uri="{FF2B5EF4-FFF2-40B4-BE49-F238E27FC236}">
                <a16:creationId xmlns:a16="http://schemas.microsoft.com/office/drawing/2014/main" id="{8E7E470D-0B66-4073-AA91-3BA44B2679AD}"/>
              </a:ext>
            </a:extLst>
          </p:cNvPr>
          <p:cNvSpPr/>
          <p:nvPr/>
        </p:nvSpPr>
        <p:spPr>
          <a:xfrm>
            <a:off x="3751992" y="102393"/>
            <a:ext cx="5140488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r"/>
            <a:r>
              <a:rPr lang="ru-RU" b="1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НОМИНАЦИЯ "ЛУЧШИЙ ПРОЕКТ КОМФОРТНОЙ ГОРОДСКОЙ СРЕДЫ"</a:t>
            </a:r>
            <a:endParaRPr lang="ru-RU" b="1" dirty="0">
              <a:solidFill>
                <a:srgbClr val="17375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" name="Номер слайда 2">
            <a:extLst>
              <a:ext uri="{FF2B5EF4-FFF2-40B4-BE49-F238E27FC236}">
                <a16:creationId xmlns:a16="http://schemas.microsoft.com/office/drawing/2014/main" id="{1A69BFBE-173F-4035-A3CB-428495701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4854639"/>
            <a:ext cx="2133600" cy="273844"/>
          </a:xfrm>
        </p:spPr>
        <p:txBody>
          <a:bodyPr/>
          <a:lstStyle/>
          <a:p>
            <a:pPr defTabSz="779207">
              <a:buClrTx/>
            </a:pPr>
            <a:fld id="{4CE150CB-5F04-4CF1-A18D-A518E79DB789}" type="slidenum">
              <a:rPr lang="ru-RU" sz="1000" kern="1200">
                <a:solidFill>
                  <a:prstClr val="black">
                    <a:tint val="75000"/>
                  </a:prstClr>
                </a:solidFill>
                <a:latin typeface="Century Gothic" panose="020B0502020202020204" pitchFamily="34" charset="0"/>
                <a:ea typeface="+mn-ea"/>
                <a:cs typeface="+mn-cs"/>
              </a:rPr>
              <a:pPr defTabSz="779207">
                <a:buClrTx/>
              </a:pPr>
              <a:t>13</a:t>
            </a:fld>
            <a:endParaRPr lang="ru-RU" sz="1000" kern="1200" dirty="0">
              <a:solidFill>
                <a:prstClr val="black">
                  <a:tint val="75000"/>
                </a:prstClr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4AB94809-EBB8-4115-847A-DF1A2D93A086}"/>
              </a:ext>
            </a:extLst>
          </p:cNvPr>
          <p:cNvCxnSpPr>
            <a:cxnSpLocks/>
          </p:cNvCxnSpPr>
          <p:nvPr/>
        </p:nvCxnSpPr>
        <p:spPr>
          <a:xfrm>
            <a:off x="215466" y="609626"/>
            <a:ext cx="8677014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oogle Shape;98;p2" descr="D:\Documents and Settings\ps_platunova\Мои документы\герб.png">
            <a:extLst>
              <a:ext uri="{FF2B5EF4-FFF2-40B4-BE49-F238E27FC236}">
                <a16:creationId xmlns:a16="http://schemas.microsoft.com/office/drawing/2014/main" id="{B2513E7B-E471-45C6-9B45-F9A0C5B458A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5991" y="108303"/>
            <a:ext cx="380207" cy="447223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99;p2">
            <a:extLst>
              <a:ext uri="{FF2B5EF4-FFF2-40B4-BE49-F238E27FC236}">
                <a16:creationId xmlns:a16="http://schemas.microsoft.com/office/drawing/2014/main" id="{94C4814A-0C14-4E50-8940-E1B61616120E}"/>
              </a:ext>
            </a:extLst>
          </p:cNvPr>
          <p:cNvSpPr txBox="1"/>
          <p:nvPr/>
        </p:nvSpPr>
        <p:spPr>
          <a:xfrm>
            <a:off x="606200" y="198375"/>
            <a:ext cx="2706900" cy="2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725" tIns="33850" rIns="67725" bIns="3385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000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Комитет градостроительной политики</a:t>
            </a:r>
            <a:endParaRPr sz="1000" dirty="0">
              <a:solidFill>
                <a:srgbClr val="17375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Группа 294">
            <a:extLst>
              <a:ext uri="{FF2B5EF4-FFF2-40B4-BE49-F238E27FC236}">
                <a16:creationId xmlns:a16="http://schemas.microsoft.com/office/drawing/2014/main" id="{0C399C55-7618-43AE-A55F-3DE87859BAF3}"/>
              </a:ext>
            </a:extLst>
          </p:cNvPr>
          <p:cNvGrpSpPr/>
          <p:nvPr/>
        </p:nvGrpSpPr>
        <p:grpSpPr>
          <a:xfrm>
            <a:off x="868139" y="669960"/>
            <a:ext cx="7216681" cy="4441899"/>
            <a:chOff x="2692489" y="1114322"/>
            <a:chExt cx="5987905" cy="3523857"/>
          </a:xfrm>
        </p:grpSpPr>
        <p:grpSp>
          <p:nvGrpSpPr>
            <p:cNvPr id="293" name="Группа 292">
              <a:extLst>
                <a:ext uri="{FF2B5EF4-FFF2-40B4-BE49-F238E27FC236}">
                  <a16:creationId xmlns:a16="http://schemas.microsoft.com/office/drawing/2014/main" id="{BE464545-FF70-4A5D-BFB0-FA3483D66CAB}"/>
                </a:ext>
              </a:extLst>
            </p:cNvPr>
            <p:cNvGrpSpPr/>
            <p:nvPr/>
          </p:nvGrpSpPr>
          <p:grpSpPr>
            <a:xfrm>
              <a:off x="2692489" y="1121632"/>
              <a:ext cx="1758951" cy="3516547"/>
              <a:chOff x="2659543" y="1123762"/>
              <a:chExt cx="1758951" cy="3516547"/>
            </a:xfrm>
          </p:grpSpPr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D5A7F6B9-71E5-44DA-8A1B-3553AD2A44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659543" y="1123762"/>
                <a:ext cx="1758951" cy="3515222"/>
              </a:xfrm>
              <a:prstGeom prst="rect">
                <a:avLst/>
              </a:prstGeom>
            </p:spPr>
          </p:pic>
          <p:pic>
            <p:nvPicPr>
              <p:cNvPr id="292" name="Рисунок 291" descr="Изображение выглядит как внешний, поезд, трек, здани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C9952E3-AD5A-452D-BD3C-DC6F0E3233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9543" y="4046948"/>
                <a:ext cx="1684420" cy="593361"/>
              </a:xfrm>
              <a:prstGeom prst="rect">
                <a:avLst/>
              </a:prstGeom>
            </p:spPr>
          </p:pic>
        </p:grpSp>
        <p:grpSp>
          <p:nvGrpSpPr>
            <p:cNvPr id="294" name="Группа 293">
              <a:extLst>
                <a:ext uri="{FF2B5EF4-FFF2-40B4-BE49-F238E27FC236}">
                  <a16:creationId xmlns:a16="http://schemas.microsoft.com/office/drawing/2014/main" id="{330A75BB-C092-4A50-B426-01A27F56E87B}"/>
                </a:ext>
              </a:extLst>
            </p:cNvPr>
            <p:cNvGrpSpPr/>
            <p:nvPr/>
          </p:nvGrpSpPr>
          <p:grpSpPr>
            <a:xfrm>
              <a:off x="4417819" y="1114322"/>
              <a:ext cx="4262575" cy="3520403"/>
              <a:chOff x="4417819" y="1114322"/>
              <a:chExt cx="4262575" cy="3520403"/>
            </a:xfrm>
          </p:grpSpPr>
          <p:pic>
            <p:nvPicPr>
              <p:cNvPr id="4" name="Рисунок 3">
                <a:extLst>
                  <a:ext uri="{FF2B5EF4-FFF2-40B4-BE49-F238E27FC236}">
                    <a16:creationId xmlns:a16="http://schemas.microsoft.com/office/drawing/2014/main" id="{04E197BF-2F20-47BA-8B70-8BE764060F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418496" y="1114322"/>
                <a:ext cx="4261898" cy="3515221"/>
              </a:xfrm>
              <a:prstGeom prst="rect">
                <a:avLst/>
              </a:prstGeom>
            </p:spPr>
          </p:pic>
          <p:pic>
            <p:nvPicPr>
              <p:cNvPr id="29" name="Рисунок 28" descr="Изображение выглядит как трава, внешний, здание, зеле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7867C6A-6243-4060-806E-F78DE9BCFC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17819" y="3358545"/>
                <a:ext cx="2877654" cy="1276180"/>
              </a:xfrm>
              <a:prstGeom prst="rect">
                <a:avLst/>
              </a:prstGeom>
            </p:spPr>
          </p:pic>
          <p:pic>
            <p:nvPicPr>
              <p:cNvPr id="39" name="Рисунок 38" descr="Изображение выглядит как внешний, трава, здание, улиц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919EC297-F788-4149-B37E-54DA9B222C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17819" y="2395438"/>
                <a:ext cx="2877654" cy="967611"/>
              </a:xfrm>
              <a:prstGeom prst="rect">
                <a:avLst/>
              </a:prstGeom>
            </p:spPr>
          </p:pic>
        </p:grpSp>
      </p:grpSp>
      <p:sp>
        <p:nvSpPr>
          <p:cNvPr id="9" name="Google Shape;171;p3">
            <a:extLst>
              <a:ext uri="{FF2B5EF4-FFF2-40B4-BE49-F238E27FC236}">
                <a16:creationId xmlns:a16="http://schemas.microsoft.com/office/drawing/2014/main" id="{FCAA496C-092E-4EBB-8AA3-6B6FBB13305F}"/>
              </a:ext>
            </a:extLst>
          </p:cNvPr>
          <p:cNvSpPr/>
          <p:nvPr/>
        </p:nvSpPr>
        <p:spPr>
          <a:xfrm>
            <a:off x="3751992" y="102393"/>
            <a:ext cx="5140488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r"/>
            <a:r>
              <a:rPr lang="ru-RU" b="1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НОМИНАЦИЯ "ЛУЧШИЙ РЕАЛИЗОВАННЫЙ ПРОЕКТ"</a:t>
            </a:r>
          </a:p>
        </p:txBody>
      </p:sp>
      <p:sp>
        <p:nvSpPr>
          <p:cNvPr id="20" name="Номер слайда 2">
            <a:extLst>
              <a:ext uri="{FF2B5EF4-FFF2-40B4-BE49-F238E27FC236}">
                <a16:creationId xmlns:a16="http://schemas.microsoft.com/office/drawing/2014/main" id="{121D53CD-C21F-405C-B5A4-937E317C3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4854639"/>
            <a:ext cx="2133600" cy="273844"/>
          </a:xfrm>
        </p:spPr>
        <p:txBody>
          <a:bodyPr/>
          <a:lstStyle/>
          <a:p>
            <a:pPr defTabSz="779207">
              <a:buClrTx/>
            </a:pPr>
            <a:fld id="{4CE150CB-5F04-4CF1-A18D-A518E79DB789}" type="slidenum">
              <a:rPr lang="ru-RU" sz="1000" kern="1200">
                <a:solidFill>
                  <a:prstClr val="black">
                    <a:tint val="75000"/>
                  </a:prstClr>
                </a:solidFill>
                <a:latin typeface="Century Gothic" panose="020B0502020202020204" pitchFamily="34" charset="0"/>
                <a:ea typeface="+mn-ea"/>
                <a:cs typeface="+mn-cs"/>
              </a:rPr>
              <a:pPr defTabSz="779207">
                <a:buClrTx/>
              </a:pPr>
              <a:t>14</a:t>
            </a:fld>
            <a:endParaRPr lang="ru-RU" sz="1000" kern="1200" dirty="0">
              <a:solidFill>
                <a:prstClr val="black">
                  <a:tint val="75000"/>
                </a:prstClr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E2B04FFD-CB99-4009-965C-A38B49E0E8B0}"/>
              </a:ext>
            </a:extLst>
          </p:cNvPr>
          <p:cNvCxnSpPr>
            <a:cxnSpLocks/>
          </p:cNvCxnSpPr>
          <p:nvPr/>
        </p:nvCxnSpPr>
        <p:spPr>
          <a:xfrm>
            <a:off x="215466" y="609626"/>
            <a:ext cx="8677014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oogle Shape;98;p2" descr="D:\Documents and Settings\ps_platunova\Мои документы\герб.png">
            <a:extLst>
              <a:ext uri="{FF2B5EF4-FFF2-40B4-BE49-F238E27FC236}">
                <a16:creationId xmlns:a16="http://schemas.microsoft.com/office/drawing/2014/main" id="{B40CB599-747B-4876-A809-AC93CDA0665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5991" y="108303"/>
            <a:ext cx="380207" cy="44722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99;p2">
            <a:extLst>
              <a:ext uri="{FF2B5EF4-FFF2-40B4-BE49-F238E27FC236}">
                <a16:creationId xmlns:a16="http://schemas.microsoft.com/office/drawing/2014/main" id="{D3852A17-62D8-4B0E-8275-5C67EEF3EE33}"/>
              </a:ext>
            </a:extLst>
          </p:cNvPr>
          <p:cNvSpPr txBox="1"/>
          <p:nvPr/>
        </p:nvSpPr>
        <p:spPr>
          <a:xfrm>
            <a:off x="606200" y="198375"/>
            <a:ext cx="2706900" cy="2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725" tIns="33850" rIns="67725" bIns="3385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000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Комитет градостроительной политики</a:t>
            </a:r>
            <a:endParaRPr sz="1000" dirty="0">
              <a:solidFill>
                <a:srgbClr val="17375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8D97C57D-5AE4-4852-9C3A-675AD544D622}"/>
              </a:ext>
            </a:extLst>
          </p:cNvPr>
          <p:cNvGrpSpPr/>
          <p:nvPr/>
        </p:nvGrpSpPr>
        <p:grpSpPr>
          <a:xfrm>
            <a:off x="527372" y="640539"/>
            <a:ext cx="8105450" cy="4502349"/>
            <a:chOff x="735999" y="921403"/>
            <a:chExt cx="7631173" cy="4292240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6487643F-B568-4446-AEA4-74BDD06EC4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5999" y="921403"/>
              <a:ext cx="3134106" cy="4292240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B3D3FC20-EB63-4B8B-8A53-86B0547F7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70797" y="928618"/>
              <a:ext cx="4496375" cy="4285025"/>
            </a:xfrm>
            <a:prstGeom prst="rect">
              <a:avLst/>
            </a:prstGeom>
          </p:spPr>
        </p:pic>
      </p:grpSp>
      <p:sp>
        <p:nvSpPr>
          <p:cNvPr id="13" name="Google Shape;171;p3">
            <a:extLst>
              <a:ext uri="{FF2B5EF4-FFF2-40B4-BE49-F238E27FC236}">
                <a16:creationId xmlns:a16="http://schemas.microsoft.com/office/drawing/2014/main" id="{046A49B8-1346-49AD-B6DE-898D02D0530B}"/>
              </a:ext>
            </a:extLst>
          </p:cNvPr>
          <p:cNvSpPr/>
          <p:nvPr/>
        </p:nvSpPr>
        <p:spPr>
          <a:xfrm>
            <a:off x="3751992" y="102393"/>
            <a:ext cx="5140488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r"/>
            <a:r>
              <a:rPr lang="ru-RU" b="1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НОМИНАЦИЯ "ЛУЧШИЙ РЕАЛИЗОВАННЫЙ ПРОЕКТ"</a:t>
            </a:r>
          </a:p>
        </p:txBody>
      </p:sp>
      <p:sp>
        <p:nvSpPr>
          <p:cNvPr id="15" name="Номер слайда 2">
            <a:extLst>
              <a:ext uri="{FF2B5EF4-FFF2-40B4-BE49-F238E27FC236}">
                <a16:creationId xmlns:a16="http://schemas.microsoft.com/office/drawing/2014/main" id="{09F7009D-0962-472A-ADA5-FE49F3C9A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4854639"/>
            <a:ext cx="2133600" cy="273844"/>
          </a:xfrm>
        </p:spPr>
        <p:txBody>
          <a:bodyPr/>
          <a:lstStyle/>
          <a:p>
            <a:pPr defTabSz="779207">
              <a:buClrTx/>
            </a:pPr>
            <a:fld id="{4CE150CB-5F04-4CF1-A18D-A518E79DB789}" type="slidenum">
              <a:rPr lang="ru-RU" sz="1000" kern="1200">
                <a:solidFill>
                  <a:prstClr val="black">
                    <a:tint val="75000"/>
                  </a:prstClr>
                </a:solidFill>
                <a:latin typeface="Century Gothic" panose="020B0502020202020204" pitchFamily="34" charset="0"/>
                <a:ea typeface="+mn-ea"/>
                <a:cs typeface="+mn-cs"/>
              </a:rPr>
              <a:pPr defTabSz="779207">
                <a:buClrTx/>
              </a:pPr>
              <a:t>15</a:t>
            </a:fld>
            <a:endParaRPr lang="ru-RU" sz="1000" kern="1200" dirty="0">
              <a:solidFill>
                <a:prstClr val="black">
                  <a:tint val="75000"/>
                </a:prstClr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4E7FB4E9-FC10-4160-8C74-DFDFE30BB7ED}"/>
              </a:ext>
            </a:extLst>
          </p:cNvPr>
          <p:cNvCxnSpPr>
            <a:cxnSpLocks/>
          </p:cNvCxnSpPr>
          <p:nvPr/>
        </p:nvCxnSpPr>
        <p:spPr>
          <a:xfrm>
            <a:off x="215466" y="609626"/>
            <a:ext cx="8677014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oogle Shape;98;p2" descr="D:\Documents and Settings\ps_platunova\Мои документы\герб.png">
            <a:extLst>
              <a:ext uri="{FF2B5EF4-FFF2-40B4-BE49-F238E27FC236}">
                <a16:creationId xmlns:a16="http://schemas.microsoft.com/office/drawing/2014/main" id="{FA9A2802-4F5D-41AB-AC51-00B63441AD9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5991" y="108303"/>
            <a:ext cx="380207" cy="447223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99;p2">
            <a:extLst>
              <a:ext uri="{FF2B5EF4-FFF2-40B4-BE49-F238E27FC236}">
                <a16:creationId xmlns:a16="http://schemas.microsoft.com/office/drawing/2014/main" id="{C93CF3E7-216F-4281-8737-D91737F4C260}"/>
              </a:ext>
            </a:extLst>
          </p:cNvPr>
          <p:cNvSpPr txBox="1"/>
          <p:nvPr/>
        </p:nvSpPr>
        <p:spPr>
          <a:xfrm>
            <a:off x="606200" y="198375"/>
            <a:ext cx="2706900" cy="2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725" tIns="33850" rIns="67725" bIns="3385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000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Комитет градостроительной политики</a:t>
            </a:r>
            <a:endParaRPr sz="1000" dirty="0">
              <a:solidFill>
                <a:srgbClr val="17375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59E89AA-47D7-4DE8-A9C1-0B99619E84BB}"/>
              </a:ext>
            </a:extLst>
          </p:cNvPr>
          <p:cNvGrpSpPr/>
          <p:nvPr/>
        </p:nvGrpSpPr>
        <p:grpSpPr>
          <a:xfrm>
            <a:off x="256229" y="609123"/>
            <a:ext cx="8520440" cy="4497892"/>
            <a:chOff x="1665873" y="690384"/>
            <a:chExt cx="7339046" cy="4140751"/>
          </a:xfrm>
        </p:grpSpPr>
        <p:pic>
          <p:nvPicPr>
            <p:cNvPr id="3" name="Рисунок 2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CDE38200-980E-406F-A54B-669F7588CF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65873" y="690385"/>
              <a:ext cx="7339046" cy="414075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2D1A440A-B6E0-4FD7-B98F-33448E683D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59900" y="690384"/>
              <a:ext cx="3198751" cy="1486374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9D5F7464-037D-4A40-BE1C-7E6ADC07D6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05358" y="2176758"/>
              <a:ext cx="2347842" cy="1116700"/>
            </a:xfrm>
            <a:prstGeom prst="rect">
              <a:avLst/>
            </a:prstGeom>
          </p:spPr>
        </p:pic>
      </p:grpSp>
      <p:sp>
        <p:nvSpPr>
          <p:cNvPr id="15" name="Google Shape;171;p3">
            <a:extLst>
              <a:ext uri="{FF2B5EF4-FFF2-40B4-BE49-F238E27FC236}">
                <a16:creationId xmlns:a16="http://schemas.microsoft.com/office/drawing/2014/main" id="{FC404D44-8DE1-491C-A0FF-5E6DD37F875B}"/>
              </a:ext>
            </a:extLst>
          </p:cNvPr>
          <p:cNvSpPr/>
          <p:nvPr/>
        </p:nvSpPr>
        <p:spPr>
          <a:xfrm>
            <a:off x="3751992" y="102393"/>
            <a:ext cx="5140488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r"/>
            <a:r>
              <a:rPr lang="ru-RU" b="1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НОМИНАЦИЯ "ЛУЧШИЙ РЕАЛИЗОВАННЫЙ ПРОЕКТ"</a:t>
            </a:r>
          </a:p>
        </p:txBody>
      </p:sp>
      <p:sp>
        <p:nvSpPr>
          <p:cNvPr id="17" name="Номер слайда 2">
            <a:extLst>
              <a:ext uri="{FF2B5EF4-FFF2-40B4-BE49-F238E27FC236}">
                <a16:creationId xmlns:a16="http://schemas.microsoft.com/office/drawing/2014/main" id="{6497FA5F-C189-4146-A8BE-0B4BEA6FB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4854639"/>
            <a:ext cx="2133600" cy="273844"/>
          </a:xfrm>
        </p:spPr>
        <p:txBody>
          <a:bodyPr/>
          <a:lstStyle/>
          <a:p>
            <a:pPr defTabSz="779207">
              <a:buClrTx/>
            </a:pPr>
            <a:fld id="{4CE150CB-5F04-4CF1-A18D-A518E79DB789}" type="slidenum">
              <a:rPr lang="ru-RU" sz="1000" kern="1200">
                <a:solidFill>
                  <a:prstClr val="black">
                    <a:tint val="75000"/>
                  </a:prstClr>
                </a:solidFill>
                <a:latin typeface="Century Gothic" panose="020B0502020202020204" pitchFamily="34" charset="0"/>
                <a:ea typeface="+mn-ea"/>
                <a:cs typeface="+mn-cs"/>
              </a:rPr>
              <a:pPr defTabSz="779207">
                <a:buClrTx/>
              </a:pPr>
              <a:t>16</a:t>
            </a:fld>
            <a:endParaRPr lang="ru-RU" sz="1000" kern="1200" dirty="0">
              <a:solidFill>
                <a:prstClr val="black">
                  <a:tint val="75000"/>
                </a:prstClr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B4CA499F-BA68-49AF-9CED-BCF314A77B51}"/>
              </a:ext>
            </a:extLst>
          </p:cNvPr>
          <p:cNvCxnSpPr>
            <a:cxnSpLocks/>
          </p:cNvCxnSpPr>
          <p:nvPr/>
        </p:nvCxnSpPr>
        <p:spPr>
          <a:xfrm>
            <a:off x="215466" y="609626"/>
            <a:ext cx="8677014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oogle Shape;98;p2" descr="D:\Documents and Settings\ps_platunova\Мои документы\герб.png">
            <a:extLst>
              <a:ext uri="{FF2B5EF4-FFF2-40B4-BE49-F238E27FC236}">
                <a16:creationId xmlns:a16="http://schemas.microsoft.com/office/drawing/2014/main" id="{67FC525C-1E8E-428C-9188-FDA351A453A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5991" y="108303"/>
            <a:ext cx="380207" cy="447223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99;p2">
            <a:extLst>
              <a:ext uri="{FF2B5EF4-FFF2-40B4-BE49-F238E27FC236}">
                <a16:creationId xmlns:a16="http://schemas.microsoft.com/office/drawing/2014/main" id="{EDC1CC85-9DA1-4A1D-8136-480ED256BF90}"/>
              </a:ext>
            </a:extLst>
          </p:cNvPr>
          <p:cNvSpPr txBox="1"/>
          <p:nvPr/>
        </p:nvSpPr>
        <p:spPr>
          <a:xfrm>
            <a:off x="606200" y="198375"/>
            <a:ext cx="2706900" cy="2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725" tIns="33850" rIns="67725" bIns="3385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000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Комитет градостроительной политики</a:t>
            </a:r>
            <a:endParaRPr sz="1000" dirty="0">
              <a:solidFill>
                <a:srgbClr val="17375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0DA43514-7124-4CC0-B6E8-18680C2761B4}"/>
              </a:ext>
            </a:extLst>
          </p:cNvPr>
          <p:cNvCxnSpPr>
            <a:cxnSpLocks/>
          </p:cNvCxnSpPr>
          <p:nvPr/>
        </p:nvCxnSpPr>
        <p:spPr>
          <a:xfrm>
            <a:off x="215466" y="609626"/>
            <a:ext cx="8677014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oogle Shape;98;p2" descr="D:\Documents and Settings\ps_platunova\Мои документы\герб.png">
            <a:extLst>
              <a:ext uri="{FF2B5EF4-FFF2-40B4-BE49-F238E27FC236}">
                <a16:creationId xmlns:a16="http://schemas.microsoft.com/office/drawing/2014/main" id="{ED0FBB36-53F9-4F8F-B64B-A599C01B8E4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991" y="108303"/>
            <a:ext cx="380207" cy="44722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99;p2">
            <a:extLst>
              <a:ext uri="{FF2B5EF4-FFF2-40B4-BE49-F238E27FC236}">
                <a16:creationId xmlns:a16="http://schemas.microsoft.com/office/drawing/2014/main" id="{2B65BFE2-DB93-4869-A2F1-7351516C255A}"/>
              </a:ext>
            </a:extLst>
          </p:cNvPr>
          <p:cNvSpPr txBox="1"/>
          <p:nvPr/>
        </p:nvSpPr>
        <p:spPr>
          <a:xfrm>
            <a:off x="606200" y="198375"/>
            <a:ext cx="2706900" cy="2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725" tIns="33850" rIns="67725" bIns="3385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000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Комитет градостроительной политики</a:t>
            </a:r>
            <a:endParaRPr sz="1000" dirty="0">
              <a:solidFill>
                <a:srgbClr val="17375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67" y="683183"/>
            <a:ext cx="8677014" cy="4344934"/>
          </a:xfrm>
          <a:prstGeom prst="rect">
            <a:avLst/>
          </a:prstGeom>
        </p:spPr>
      </p:pic>
      <p:sp>
        <p:nvSpPr>
          <p:cNvPr id="11" name="Google Shape;338;p20"/>
          <p:cNvSpPr/>
          <p:nvPr/>
        </p:nvSpPr>
        <p:spPr>
          <a:xfrm>
            <a:off x="304800" y="911012"/>
            <a:ext cx="8495489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ru-RU" sz="2800" b="1" dirty="0">
                <a:solidFill>
                  <a:schemeClr val="bg2">
                    <a:lumMod val="75000"/>
                  </a:schemeClr>
                </a:solidFill>
              </a:rPr>
              <a:t>Основные задачи на 2021 </a:t>
            </a:r>
            <a:r>
              <a:rPr lang="ru-RU" sz="2800" b="1" dirty="0" smtClean="0">
                <a:solidFill>
                  <a:schemeClr val="bg2">
                    <a:lumMod val="75000"/>
                  </a:schemeClr>
                </a:solidFill>
              </a:rPr>
              <a:t>год: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bg2">
                    <a:lumMod val="75000"/>
                  </a:schemeClr>
                </a:solidFill>
              </a:rPr>
              <a:t>Изменения </a:t>
            </a:r>
            <a:r>
              <a:rPr lang="ru-RU" sz="1800" b="1" dirty="0">
                <a:solidFill>
                  <a:schemeClr val="bg2">
                    <a:lumMod val="75000"/>
                  </a:schemeClr>
                </a:solidFill>
              </a:rPr>
              <a:t>формата ежегодного </a:t>
            </a:r>
            <a:r>
              <a:rPr lang="ru-RU" sz="1800" b="1" dirty="0">
                <a:solidFill>
                  <a:schemeClr val="bg2">
                    <a:lumMod val="75000"/>
                  </a:schemeClr>
                </a:solidFill>
              </a:rPr>
              <a:t>конкурса </a:t>
            </a:r>
            <a:r>
              <a:rPr lang="ru-RU" sz="1800" b="1" dirty="0">
                <a:solidFill>
                  <a:schemeClr val="bg2">
                    <a:lumMod val="75000"/>
                  </a:schemeClr>
                </a:solidFill>
              </a:rPr>
              <a:t>«Архитектурный облик общественно значимых публичных пространств населенных пунктов Ленинградской области</a:t>
            </a:r>
            <a:r>
              <a:rPr lang="ru-RU" sz="1800" b="1" dirty="0">
                <a:solidFill>
                  <a:schemeClr val="bg2">
                    <a:lumMod val="75000"/>
                  </a:schemeClr>
                </a:solidFill>
              </a:rPr>
              <a:t>» </a:t>
            </a:r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на </a:t>
            </a:r>
            <a:r>
              <a:rPr lang="ru-RU" sz="1800" b="1" dirty="0">
                <a:solidFill>
                  <a:schemeClr val="bg2">
                    <a:lumMod val="75000"/>
                  </a:schemeClr>
                </a:solidFill>
              </a:rPr>
              <a:t>«</a:t>
            </a:r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Концепции </a:t>
            </a:r>
            <a:r>
              <a:rPr lang="ru-RU" sz="1800" b="1" dirty="0">
                <a:solidFill>
                  <a:schemeClr val="bg2">
                    <a:lumMod val="75000"/>
                  </a:schemeClr>
                </a:solidFill>
              </a:rPr>
              <a:t>пространственного развития муниципальных образований Ленинградской области</a:t>
            </a:r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»;</a:t>
            </a:r>
            <a:endParaRPr lang="ru-RU" sz="1800" b="1" dirty="0">
              <a:solidFill>
                <a:schemeClr val="bg2">
                  <a:lumMod val="75000"/>
                </a:schemeClr>
              </a:solidFill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bg2">
                    <a:lumMod val="75000"/>
                  </a:schemeClr>
                </a:solidFill>
              </a:rPr>
              <a:t>Проведение градостроительного </a:t>
            </a:r>
            <a:r>
              <a:rPr lang="ru-RU" sz="1800" b="1" dirty="0">
                <a:solidFill>
                  <a:schemeClr val="bg2">
                    <a:lumMod val="75000"/>
                  </a:schemeClr>
                </a:solidFill>
              </a:rPr>
              <a:t>конкурса по развитию </a:t>
            </a:r>
            <a:r>
              <a:rPr lang="ru-RU" sz="1800" b="1" dirty="0">
                <a:solidFill>
                  <a:schemeClr val="bg2">
                    <a:lumMod val="75000"/>
                  </a:schemeClr>
                </a:solidFill>
              </a:rPr>
              <a:t>спортивного </a:t>
            </a:r>
            <a:r>
              <a:rPr lang="ru-RU" sz="1800" b="1" dirty="0">
                <a:solidFill>
                  <a:schemeClr val="bg2">
                    <a:lumMod val="75000"/>
                  </a:schemeClr>
                </a:solidFill>
              </a:rPr>
              <a:t>кластера в </a:t>
            </a:r>
            <a:r>
              <a:rPr lang="ru-RU" sz="1800" b="1" dirty="0">
                <a:solidFill>
                  <a:schemeClr val="bg2">
                    <a:lumMod val="75000"/>
                  </a:schemeClr>
                </a:solidFill>
              </a:rPr>
              <a:t>п. </a:t>
            </a:r>
            <a:r>
              <a:rPr lang="ru-RU" sz="1800" b="1" dirty="0">
                <a:solidFill>
                  <a:schemeClr val="bg2">
                    <a:lumMod val="75000"/>
                  </a:schemeClr>
                </a:solidFill>
              </a:rPr>
              <a:t>Рощино Выборгского </a:t>
            </a:r>
            <a:r>
              <a:rPr lang="ru-RU" sz="1800" b="1" dirty="0">
                <a:solidFill>
                  <a:schemeClr val="bg2">
                    <a:lumMod val="75000"/>
                  </a:schemeClr>
                </a:solidFill>
              </a:rPr>
              <a:t>района </a:t>
            </a:r>
            <a:r>
              <a:rPr lang="ru-RU" sz="1800" b="1" dirty="0">
                <a:solidFill>
                  <a:schemeClr val="bg2">
                    <a:lumMod val="75000"/>
                  </a:schemeClr>
                </a:solidFill>
              </a:rPr>
              <a:t>Ленинградской </a:t>
            </a:r>
            <a:r>
              <a:rPr lang="ru-RU" sz="1800" b="1" dirty="0">
                <a:solidFill>
                  <a:schemeClr val="bg2">
                    <a:lumMod val="75000"/>
                  </a:schemeClr>
                </a:solidFill>
              </a:rPr>
              <a:t>области;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bg2">
                    <a:lumMod val="75000"/>
                  </a:schemeClr>
                </a:solidFill>
              </a:rPr>
              <a:t>Участие в XVIIII </a:t>
            </a:r>
            <a:r>
              <a:rPr lang="ru-RU" sz="1800" b="1" dirty="0">
                <a:solidFill>
                  <a:schemeClr val="bg2">
                    <a:lumMod val="75000"/>
                  </a:schemeClr>
                </a:solidFill>
              </a:rPr>
              <a:t>Международный </a:t>
            </a:r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архитектурном фестивале </a:t>
            </a:r>
            <a:r>
              <a:rPr lang="ru-RU" sz="1800" b="1" dirty="0">
                <a:solidFill>
                  <a:schemeClr val="bg2">
                    <a:lumMod val="75000"/>
                  </a:schemeClr>
                </a:solidFill>
              </a:rPr>
              <a:t>«Зодчество 2021</a:t>
            </a:r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».</a:t>
            </a:r>
            <a:endParaRPr lang="ru-RU" sz="1800" b="1" dirty="0">
              <a:solidFill>
                <a:schemeClr val="bg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0DA43514-7124-4CC0-B6E8-18680C2761B4}"/>
              </a:ext>
            </a:extLst>
          </p:cNvPr>
          <p:cNvCxnSpPr>
            <a:cxnSpLocks/>
          </p:cNvCxnSpPr>
          <p:nvPr/>
        </p:nvCxnSpPr>
        <p:spPr>
          <a:xfrm>
            <a:off x="215466" y="609626"/>
            <a:ext cx="8677014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oogle Shape;98;p2" descr="D:\Documents and Settings\ps_platunova\Мои документы\герб.png">
            <a:extLst>
              <a:ext uri="{FF2B5EF4-FFF2-40B4-BE49-F238E27FC236}">
                <a16:creationId xmlns:a16="http://schemas.microsoft.com/office/drawing/2014/main" id="{ED0FBB36-53F9-4F8F-B64B-A599C01B8E4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991" y="108303"/>
            <a:ext cx="380207" cy="44722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99;p2">
            <a:extLst>
              <a:ext uri="{FF2B5EF4-FFF2-40B4-BE49-F238E27FC236}">
                <a16:creationId xmlns:a16="http://schemas.microsoft.com/office/drawing/2014/main" id="{2B65BFE2-DB93-4869-A2F1-7351516C255A}"/>
              </a:ext>
            </a:extLst>
          </p:cNvPr>
          <p:cNvSpPr txBox="1"/>
          <p:nvPr/>
        </p:nvSpPr>
        <p:spPr>
          <a:xfrm>
            <a:off x="606200" y="198375"/>
            <a:ext cx="2706900" cy="2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725" tIns="33850" rIns="67725" bIns="3385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000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Комитет градостроительной политики</a:t>
            </a:r>
            <a:endParaRPr sz="1000" dirty="0">
              <a:solidFill>
                <a:srgbClr val="17375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67" y="683183"/>
            <a:ext cx="8677014" cy="4344934"/>
          </a:xfrm>
          <a:prstGeom prst="rect">
            <a:avLst/>
          </a:prstGeom>
        </p:spPr>
      </p:pic>
      <p:sp>
        <p:nvSpPr>
          <p:cNvPr id="6" name="Google Shape;338;p20"/>
          <p:cNvSpPr/>
          <p:nvPr/>
        </p:nvSpPr>
        <p:spPr>
          <a:xfrm>
            <a:off x="1345090" y="1747600"/>
            <a:ext cx="641776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i="1" dirty="0">
                <a:solidFill>
                  <a:srgbClr val="17375E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СПАСИБО ЗА ВНИМАНИЕ!</a:t>
            </a:r>
            <a:endParaRPr sz="3200" b="1" i="1" dirty="0">
              <a:solidFill>
                <a:srgbClr val="17375E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54191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414017F4-D530-43A7-B54B-2C798139E3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0" t="3404" r="1" b="7313"/>
          <a:stretch/>
        </p:blipFill>
        <p:spPr>
          <a:xfrm>
            <a:off x="130298" y="899750"/>
            <a:ext cx="8677014" cy="3672238"/>
          </a:xfr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964DFA7E-9546-488C-835C-1EF5959D4D8D}"/>
              </a:ext>
            </a:extLst>
          </p:cNvPr>
          <p:cNvCxnSpPr>
            <a:cxnSpLocks/>
          </p:cNvCxnSpPr>
          <p:nvPr/>
        </p:nvCxnSpPr>
        <p:spPr>
          <a:xfrm>
            <a:off x="215466" y="609626"/>
            <a:ext cx="8677014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oogle Shape;98;p2" descr="D:\Documents and Settings\ps_platunova\Мои документы\герб.png">
            <a:extLst>
              <a:ext uri="{FF2B5EF4-FFF2-40B4-BE49-F238E27FC236}">
                <a16:creationId xmlns:a16="http://schemas.microsoft.com/office/drawing/2014/main" id="{32BD29F2-6FA7-4995-B3A4-EA84FC4C434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991" y="108303"/>
            <a:ext cx="380207" cy="4472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99;p2">
            <a:extLst>
              <a:ext uri="{FF2B5EF4-FFF2-40B4-BE49-F238E27FC236}">
                <a16:creationId xmlns:a16="http://schemas.microsoft.com/office/drawing/2014/main" id="{D875B55B-63C4-4117-A6DC-8FDCB3A31BB1}"/>
              </a:ext>
            </a:extLst>
          </p:cNvPr>
          <p:cNvSpPr txBox="1"/>
          <p:nvPr/>
        </p:nvSpPr>
        <p:spPr>
          <a:xfrm>
            <a:off x="606200" y="198375"/>
            <a:ext cx="2706900" cy="2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725" tIns="33850" rIns="67725" bIns="3385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000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Комитет градостроительной политики</a:t>
            </a:r>
            <a:endParaRPr sz="1000" dirty="0">
              <a:solidFill>
                <a:srgbClr val="17375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 descr="Герб">
            <a:extLst>
              <a:ext uri="{FF2B5EF4-FFF2-40B4-BE49-F238E27FC236}">
                <a16:creationId xmlns:a16="http://schemas.microsoft.com/office/drawing/2014/main" id="{E31D00FD-9386-425A-AE40-04871BCC2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74" y="4597561"/>
            <a:ext cx="362004" cy="46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Герб">
            <a:extLst>
              <a:ext uri="{FF2B5EF4-FFF2-40B4-BE49-F238E27FC236}">
                <a16:creationId xmlns:a16="http://schemas.microsoft.com/office/drawing/2014/main" id="{FBBA0366-1F0E-4C9F-B52B-2FE3E00E8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03" y="4594789"/>
            <a:ext cx="362004" cy="46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Герб">
            <a:extLst>
              <a:ext uri="{FF2B5EF4-FFF2-40B4-BE49-F238E27FC236}">
                <a16:creationId xmlns:a16="http://schemas.microsoft.com/office/drawing/2014/main" id="{9843AFA8-0315-4B29-ACBC-DC0651F7A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033" y="4595420"/>
            <a:ext cx="362004" cy="4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Герб">
            <a:extLst>
              <a:ext uri="{FF2B5EF4-FFF2-40B4-BE49-F238E27FC236}">
                <a16:creationId xmlns:a16="http://schemas.microsoft.com/office/drawing/2014/main" id="{30D94F3A-060E-4CDF-AF1A-599561005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163" y="4594789"/>
            <a:ext cx="362004" cy="46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Герб">
            <a:extLst>
              <a:ext uri="{FF2B5EF4-FFF2-40B4-BE49-F238E27FC236}">
                <a16:creationId xmlns:a16="http://schemas.microsoft.com/office/drawing/2014/main" id="{B30ECFCB-55D0-4BF1-9FE5-DEFB8CB7A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447" y="4594788"/>
            <a:ext cx="293176" cy="46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Герб">
            <a:extLst>
              <a:ext uri="{FF2B5EF4-FFF2-40B4-BE49-F238E27FC236}">
                <a16:creationId xmlns:a16="http://schemas.microsoft.com/office/drawing/2014/main" id="{819322B8-47A8-43A0-889E-B4B5B3B0D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903" y="4603134"/>
            <a:ext cx="362004" cy="4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Герб">
            <a:extLst>
              <a:ext uri="{FF2B5EF4-FFF2-40B4-BE49-F238E27FC236}">
                <a16:creationId xmlns:a16="http://schemas.microsoft.com/office/drawing/2014/main" id="{66040BCD-7F08-42CF-990F-47ACA40ED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032" y="4603134"/>
            <a:ext cx="364647" cy="4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Герб">
            <a:extLst>
              <a:ext uri="{FF2B5EF4-FFF2-40B4-BE49-F238E27FC236}">
                <a16:creationId xmlns:a16="http://schemas.microsoft.com/office/drawing/2014/main" id="{79ED424D-F7FF-4C16-930F-F9ED75E9B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162" y="4602675"/>
            <a:ext cx="362004" cy="45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Герб">
            <a:extLst>
              <a:ext uri="{FF2B5EF4-FFF2-40B4-BE49-F238E27FC236}">
                <a16:creationId xmlns:a16="http://schemas.microsoft.com/office/drawing/2014/main" id="{D0D61CAA-42A6-4AE1-8C88-13B9EEB37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292" y="4602675"/>
            <a:ext cx="362004" cy="46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Герб">
            <a:extLst>
              <a:ext uri="{FF2B5EF4-FFF2-40B4-BE49-F238E27FC236}">
                <a16:creationId xmlns:a16="http://schemas.microsoft.com/office/drawing/2014/main" id="{1414E88C-6654-45F5-86D3-04452A088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903" y="4594788"/>
            <a:ext cx="368185" cy="46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Герб">
            <a:extLst>
              <a:ext uri="{FF2B5EF4-FFF2-40B4-BE49-F238E27FC236}">
                <a16:creationId xmlns:a16="http://schemas.microsoft.com/office/drawing/2014/main" id="{B7FC7E42-B07E-4A31-8DE9-A65B1F4A0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390" y="4589757"/>
            <a:ext cx="362004" cy="46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Герб">
            <a:extLst>
              <a:ext uri="{FF2B5EF4-FFF2-40B4-BE49-F238E27FC236}">
                <a16:creationId xmlns:a16="http://schemas.microsoft.com/office/drawing/2014/main" id="{635B20B8-2E0B-4F97-809E-ACCA501FD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519" y="4603607"/>
            <a:ext cx="362004" cy="44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Герб">
            <a:extLst>
              <a:ext uri="{FF2B5EF4-FFF2-40B4-BE49-F238E27FC236}">
                <a16:creationId xmlns:a16="http://schemas.microsoft.com/office/drawing/2014/main" id="{EA36BE1C-1E5D-4622-8AE4-61A22C1F7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648" y="4589757"/>
            <a:ext cx="362004" cy="46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Герб">
            <a:extLst>
              <a:ext uri="{FF2B5EF4-FFF2-40B4-BE49-F238E27FC236}">
                <a16:creationId xmlns:a16="http://schemas.microsoft.com/office/drawing/2014/main" id="{0FA35E62-E6B7-43AF-888B-0166C1561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728" y="4589756"/>
            <a:ext cx="318625" cy="47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Герб">
            <a:extLst>
              <a:ext uri="{FF2B5EF4-FFF2-40B4-BE49-F238E27FC236}">
                <a16:creationId xmlns:a16="http://schemas.microsoft.com/office/drawing/2014/main" id="{D95D93CC-F6D4-45F9-A981-9ED779C07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296" y="4597561"/>
            <a:ext cx="391413" cy="4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Герб">
            <a:extLst>
              <a:ext uri="{FF2B5EF4-FFF2-40B4-BE49-F238E27FC236}">
                <a16:creationId xmlns:a16="http://schemas.microsoft.com/office/drawing/2014/main" id="{F9C67C69-DF72-4FF0-AF82-E2DCCDA58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19" y="4597561"/>
            <a:ext cx="368699" cy="45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E0538E-B816-46B7-9058-C9DB84838AF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841292" y="4608398"/>
            <a:ext cx="359472" cy="443227"/>
          </a:xfrm>
          <a:prstGeom prst="rect">
            <a:avLst/>
          </a:prstGeom>
        </p:spPr>
      </p:pic>
      <p:pic>
        <p:nvPicPr>
          <p:cNvPr id="1032" name="Picture 8" descr="Герб">
            <a:extLst>
              <a:ext uri="{FF2B5EF4-FFF2-40B4-BE49-F238E27FC236}">
                <a16:creationId xmlns:a16="http://schemas.microsoft.com/office/drawing/2014/main" id="{45F0E45B-D89A-4FC5-A96D-44D7D8C9D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38" y="4608398"/>
            <a:ext cx="338752" cy="45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Номер слайда 2">
            <a:extLst>
              <a:ext uri="{FF2B5EF4-FFF2-40B4-BE49-F238E27FC236}">
                <a16:creationId xmlns:a16="http://schemas.microsoft.com/office/drawing/2014/main" id="{C7F835AA-241A-4020-BFCE-0B34635A1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4854639"/>
            <a:ext cx="2133600" cy="273844"/>
          </a:xfrm>
        </p:spPr>
        <p:txBody>
          <a:bodyPr/>
          <a:lstStyle/>
          <a:p>
            <a:pPr defTabSz="779207">
              <a:buClrTx/>
            </a:pPr>
            <a:fld id="{4CE150CB-5F04-4CF1-A18D-A518E79DB789}" type="slidenum">
              <a:rPr lang="ru-RU" sz="1000" kern="1200">
                <a:solidFill>
                  <a:prstClr val="black">
                    <a:tint val="75000"/>
                  </a:prstClr>
                </a:solidFill>
                <a:latin typeface="Century Gothic" panose="020B0502020202020204" pitchFamily="34" charset="0"/>
                <a:ea typeface="+mn-ea"/>
                <a:cs typeface="+mn-cs"/>
              </a:rPr>
              <a:pPr defTabSz="779207">
                <a:buClrTx/>
              </a:pPr>
              <a:t>2</a:t>
            </a:fld>
            <a:endParaRPr lang="ru-RU" sz="1000" kern="1200" dirty="0">
              <a:solidFill>
                <a:prstClr val="black">
                  <a:tint val="75000"/>
                </a:prstClr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21A25090-9E0B-46AE-BC0E-8E6A9E4DD7D6}"/>
              </a:ext>
            </a:extLst>
          </p:cNvPr>
          <p:cNvSpPr/>
          <p:nvPr/>
        </p:nvSpPr>
        <p:spPr>
          <a:xfrm>
            <a:off x="3470248" y="49910"/>
            <a:ext cx="5458286" cy="623246"/>
          </a:xfrm>
          <a:prstGeom prst="rect">
            <a:avLst/>
          </a:prstGeom>
          <a:noFill/>
          <a:ln w="12700"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779207">
              <a:buClrTx/>
            </a:pPr>
            <a:r>
              <a:rPr lang="ru-RU" sz="1600" b="1" kern="1200" dirty="0">
                <a:solidFill>
                  <a:srgbClr val="17375E"/>
                </a:solidFill>
                <a:latin typeface="Century Gothic" panose="020B0502020202020204" pitchFamily="34" charset="0"/>
              </a:rPr>
              <a:t>Выполненные мероприятия по сопровождению и развитию ГИСОГД ЛО в 2020 г. </a:t>
            </a:r>
          </a:p>
        </p:txBody>
      </p:sp>
      <p:sp>
        <p:nvSpPr>
          <p:cNvPr id="28" name="Google Shape;99;p2">
            <a:extLst>
              <a:ext uri="{FF2B5EF4-FFF2-40B4-BE49-F238E27FC236}">
                <a16:creationId xmlns:a16="http://schemas.microsoft.com/office/drawing/2014/main" id="{7193FCE0-0BD5-46A0-BC0E-1CA3E6C6DD95}"/>
              </a:ext>
            </a:extLst>
          </p:cNvPr>
          <p:cNvSpPr txBox="1"/>
          <p:nvPr/>
        </p:nvSpPr>
        <p:spPr>
          <a:xfrm>
            <a:off x="1268033" y="670589"/>
            <a:ext cx="2706900" cy="399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725" tIns="33850" rIns="67725" bIns="3385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000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документы генеральных планов, % </a:t>
            </a:r>
            <a:endParaRPr sz="1000" dirty="0">
              <a:solidFill>
                <a:srgbClr val="17375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70578B9-3BCD-44A9-8253-1C0AD2D8249F}"/>
              </a:ext>
            </a:extLst>
          </p:cNvPr>
          <p:cNvSpPr/>
          <p:nvPr/>
        </p:nvSpPr>
        <p:spPr>
          <a:xfrm>
            <a:off x="1104222" y="713853"/>
            <a:ext cx="161854" cy="149487"/>
          </a:xfrm>
          <a:prstGeom prst="rect">
            <a:avLst/>
          </a:prstGeom>
          <a:solidFill>
            <a:srgbClr val="A5C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C64EEAE6-A9FE-4584-9CF6-71D5ACF8114E}"/>
              </a:ext>
            </a:extLst>
          </p:cNvPr>
          <p:cNvSpPr/>
          <p:nvPr/>
        </p:nvSpPr>
        <p:spPr>
          <a:xfrm>
            <a:off x="4026199" y="719117"/>
            <a:ext cx="161854" cy="149487"/>
          </a:xfrm>
          <a:prstGeom prst="rect">
            <a:avLst/>
          </a:prstGeom>
          <a:solidFill>
            <a:srgbClr val="5233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Google Shape;99;p2">
            <a:extLst>
              <a:ext uri="{FF2B5EF4-FFF2-40B4-BE49-F238E27FC236}">
                <a16:creationId xmlns:a16="http://schemas.microsoft.com/office/drawing/2014/main" id="{9052ED74-94FE-440F-AC60-671B8C0AF35B}"/>
              </a:ext>
            </a:extLst>
          </p:cNvPr>
          <p:cNvSpPr txBox="1"/>
          <p:nvPr/>
        </p:nvSpPr>
        <p:spPr>
          <a:xfrm>
            <a:off x="4196425" y="663729"/>
            <a:ext cx="3961445" cy="399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725" tIns="33850" rIns="67725" bIns="3385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000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документы правил землепользования и застройки, % </a:t>
            </a:r>
            <a:endParaRPr sz="1000" dirty="0">
              <a:solidFill>
                <a:srgbClr val="17375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670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>
            <a:cxnSpLocks/>
          </p:cNvCxnSpPr>
          <p:nvPr/>
        </p:nvCxnSpPr>
        <p:spPr>
          <a:xfrm>
            <a:off x="215466" y="609626"/>
            <a:ext cx="8677014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469147B-775E-4FEF-96B0-3C50908E6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4854639"/>
            <a:ext cx="2133600" cy="273844"/>
          </a:xfrm>
        </p:spPr>
        <p:txBody>
          <a:bodyPr/>
          <a:lstStyle/>
          <a:p>
            <a:pPr defTabSz="779207">
              <a:buClrTx/>
            </a:pPr>
            <a:fld id="{4CE150CB-5F04-4CF1-A18D-A518E79DB789}" type="slidenum">
              <a:rPr lang="ru-RU" sz="1000" kern="1200">
                <a:solidFill>
                  <a:prstClr val="black">
                    <a:tint val="75000"/>
                  </a:prstClr>
                </a:solidFill>
                <a:latin typeface="Century Gothic" panose="020B0502020202020204" pitchFamily="34" charset="0"/>
                <a:ea typeface="+mn-ea"/>
                <a:cs typeface="+mn-cs"/>
              </a:rPr>
              <a:pPr defTabSz="779207">
                <a:buClrTx/>
              </a:pPr>
              <a:t>3</a:t>
            </a:fld>
            <a:endParaRPr lang="ru-RU" sz="1000" kern="1200" dirty="0">
              <a:solidFill>
                <a:prstClr val="black">
                  <a:tint val="75000"/>
                </a:prstClr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A12E17-A0B9-4542-B9E3-795BFD034C3D}"/>
              </a:ext>
            </a:extLst>
          </p:cNvPr>
          <p:cNvSpPr txBox="1"/>
          <p:nvPr/>
        </p:nvSpPr>
        <p:spPr>
          <a:xfrm>
            <a:off x="0" y="3327113"/>
            <a:ext cx="411430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779207">
              <a:buClrTx/>
            </a:pPr>
            <a:r>
              <a:rPr lang="ru-RU" i="1" kern="1200" dirty="0">
                <a:solidFill>
                  <a:srgbClr val="17375E"/>
                </a:solidFill>
                <a:latin typeface="Century Gothic" panose="020B0502020202020204" pitchFamily="34" charset="0"/>
                <a:ea typeface="+mn-ea"/>
                <a:cs typeface="+mn-cs"/>
              </a:rPr>
              <a:t>Градостроительных документов 2020 года внесено в ГИСОГД ЛО </a:t>
            </a:r>
          </a:p>
          <a:p>
            <a:pPr algn="ctr" defTabSz="779207">
              <a:buClrTx/>
            </a:pPr>
            <a:r>
              <a:rPr lang="ru-RU" i="1" kern="1200" dirty="0">
                <a:solidFill>
                  <a:srgbClr val="17375E"/>
                </a:solidFill>
                <a:latin typeface="Century Gothic" panose="020B0502020202020204" pitchFamily="34" charset="0"/>
                <a:ea typeface="+mn-ea"/>
                <a:cs typeface="+mn-cs"/>
              </a:rPr>
              <a:t>(муниципального уровня)</a:t>
            </a:r>
            <a:endParaRPr lang="ru-RU" b="1" i="1" kern="1200" dirty="0">
              <a:solidFill>
                <a:srgbClr val="17375E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64BBB853-5D27-4F16-8C2A-758C8F7F5017}"/>
              </a:ext>
            </a:extLst>
          </p:cNvPr>
          <p:cNvCxnSpPr>
            <a:cxnSpLocks/>
          </p:cNvCxnSpPr>
          <p:nvPr/>
        </p:nvCxnSpPr>
        <p:spPr>
          <a:xfrm flipV="1">
            <a:off x="881849" y="1532306"/>
            <a:ext cx="1804230" cy="1515694"/>
          </a:xfrm>
          <a:prstGeom prst="straightConnector1">
            <a:avLst/>
          </a:prstGeom>
          <a:ln w="76200">
            <a:solidFill>
              <a:srgbClr val="27579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364D29D-A32C-43F1-B47B-D3EA4378B718}"/>
              </a:ext>
            </a:extLst>
          </p:cNvPr>
          <p:cNvSpPr txBox="1"/>
          <p:nvPr/>
        </p:nvSpPr>
        <p:spPr>
          <a:xfrm>
            <a:off x="1739607" y="2532471"/>
            <a:ext cx="1481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ru-RU" sz="3600" b="1" kern="1200" dirty="0">
                <a:solidFill>
                  <a:srgbClr val="C00000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100%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A70A59-B3BE-44B3-A5C4-44D36009A5A2}"/>
              </a:ext>
            </a:extLst>
          </p:cNvPr>
          <p:cNvSpPr txBox="1"/>
          <p:nvPr/>
        </p:nvSpPr>
        <p:spPr>
          <a:xfrm>
            <a:off x="1008040" y="794089"/>
            <a:ext cx="712792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779207">
              <a:buClrTx/>
            </a:pPr>
            <a:r>
              <a:rPr lang="ru-RU" sz="2000" b="1" i="1" kern="1200" dirty="0">
                <a:solidFill>
                  <a:srgbClr val="275791"/>
                </a:solidFill>
                <a:latin typeface="Century Gothic" panose="020B0502020202020204" pitchFamily="34" charset="0"/>
                <a:ea typeface="+mn-ea"/>
                <a:cs typeface="+mn-cs"/>
              </a:rPr>
              <a:t>РАЗВИТИЕ ФУНКЦИОНАЛА И НАПОЛНЕНИЕ ГИСОГД ЛО  </a:t>
            </a:r>
            <a:endParaRPr lang="ru-RU" sz="2000" b="1" i="1" kern="1200" dirty="0">
              <a:solidFill>
                <a:srgbClr val="275791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2DD7FC5-781C-4AAF-91A7-2B63158FC7B1}"/>
              </a:ext>
            </a:extLst>
          </p:cNvPr>
          <p:cNvSpPr/>
          <p:nvPr/>
        </p:nvSpPr>
        <p:spPr>
          <a:xfrm>
            <a:off x="3470248" y="49910"/>
            <a:ext cx="5458286" cy="623246"/>
          </a:xfrm>
          <a:prstGeom prst="rect">
            <a:avLst/>
          </a:prstGeom>
          <a:noFill/>
          <a:ln w="12700"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779207">
              <a:buClrTx/>
            </a:pPr>
            <a:r>
              <a:rPr lang="ru-RU" sz="1600" b="1" kern="1200" dirty="0">
                <a:solidFill>
                  <a:srgbClr val="17375E"/>
                </a:solidFill>
                <a:latin typeface="Century Gothic" panose="020B0502020202020204" pitchFamily="34" charset="0"/>
              </a:rPr>
              <a:t>Выполненные мероприятия по сопровождению и развитию ГИСОГД ЛО в 2020 г.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4B0088-9E76-4452-A3BC-4B76B7C22FFE}"/>
              </a:ext>
            </a:extLst>
          </p:cNvPr>
          <p:cNvSpPr txBox="1"/>
          <p:nvPr/>
        </p:nvSpPr>
        <p:spPr>
          <a:xfrm>
            <a:off x="4167115" y="3828691"/>
            <a:ext cx="508098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79207">
              <a:buClrTx/>
            </a:pPr>
            <a:r>
              <a:rPr lang="ru-RU" sz="1800" b="1" kern="1200" dirty="0">
                <a:solidFill>
                  <a:srgbClr val="C00000"/>
                </a:solidFill>
                <a:latin typeface="Century Gothic" panose="020B0502020202020204" pitchFamily="34" charset="0"/>
                <a:ea typeface="+mn-ea"/>
                <a:cs typeface="+mn-cs"/>
              </a:rPr>
              <a:t>45</a:t>
            </a:r>
            <a:r>
              <a:rPr lang="ru-RU" kern="1200" dirty="0">
                <a:solidFill>
                  <a:srgbClr val="17375E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ru-RU" i="1" kern="1200" dirty="0">
                <a:solidFill>
                  <a:srgbClr val="17375E"/>
                </a:solidFill>
                <a:latin typeface="Century Gothic" panose="020B0502020202020204" pitchFamily="34" charset="0"/>
                <a:ea typeface="+mn-ea"/>
                <a:cs typeface="+mn-cs"/>
              </a:rPr>
              <a:t>генеральных планов и правил землепользования </a:t>
            </a:r>
          </a:p>
          <a:p>
            <a:pPr defTabSz="779207">
              <a:buClrTx/>
            </a:pPr>
            <a:r>
              <a:rPr lang="ru-RU" i="1" kern="1200" dirty="0">
                <a:solidFill>
                  <a:srgbClr val="17375E"/>
                </a:solidFill>
                <a:latin typeface="Century Gothic" panose="020B0502020202020204" pitchFamily="34" charset="0"/>
                <a:ea typeface="+mn-ea"/>
                <a:cs typeface="+mn-cs"/>
              </a:rPr>
              <a:t>и застройки муниципальных образований </a:t>
            </a:r>
          </a:p>
          <a:p>
            <a:pPr defTabSz="779207">
              <a:buClrTx/>
            </a:pPr>
            <a:r>
              <a:rPr lang="ru-RU" sz="1800" b="1" kern="1200" dirty="0">
                <a:solidFill>
                  <a:srgbClr val="C00000"/>
                </a:solidFill>
                <a:latin typeface="Century Gothic" panose="020B0502020202020204" pitchFamily="34" charset="0"/>
                <a:ea typeface="+mn-ea"/>
                <a:cs typeface="+mn-cs"/>
              </a:rPr>
              <a:t>14</a:t>
            </a:r>
            <a:r>
              <a:rPr lang="ru-RU" kern="1200" dirty="0">
                <a:solidFill>
                  <a:srgbClr val="17375E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ru-RU" i="1" kern="1200" dirty="0">
                <a:solidFill>
                  <a:srgbClr val="17375E"/>
                </a:solidFill>
                <a:latin typeface="Century Gothic" panose="020B0502020202020204" pitchFamily="34" charset="0"/>
                <a:ea typeface="+mn-ea"/>
                <a:cs typeface="+mn-cs"/>
              </a:rPr>
              <a:t>схем территориального планирования   муниципальных районов</a:t>
            </a:r>
          </a:p>
        </p:txBody>
      </p:sp>
      <p:pic>
        <p:nvPicPr>
          <p:cNvPr id="14" name="Google Shape;98;p2" descr="D:\Documents and Settings\ps_platunova\Мои документы\герб.png">
            <a:extLst>
              <a:ext uri="{FF2B5EF4-FFF2-40B4-BE49-F238E27FC236}">
                <a16:creationId xmlns:a16="http://schemas.microsoft.com/office/drawing/2014/main" id="{EAFE3348-16CC-4F08-A1B0-0D2109BAC15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991" y="108303"/>
            <a:ext cx="380207" cy="44722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99;p2">
            <a:extLst>
              <a:ext uri="{FF2B5EF4-FFF2-40B4-BE49-F238E27FC236}">
                <a16:creationId xmlns:a16="http://schemas.microsoft.com/office/drawing/2014/main" id="{BECC119C-A687-438B-96D4-B5946204820A}"/>
              </a:ext>
            </a:extLst>
          </p:cNvPr>
          <p:cNvSpPr txBox="1"/>
          <p:nvPr/>
        </p:nvSpPr>
        <p:spPr>
          <a:xfrm>
            <a:off x="606200" y="198375"/>
            <a:ext cx="2706900" cy="2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725" tIns="33850" rIns="67725" bIns="3385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000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Комитет градостроительной политики</a:t>
            </a:r>
            <a:endParaRPr sz="1000" dirty="0">
              <a:solidFill>
                <a:srgbClr val="17375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Картинки по запросу &quot;иконка загрузки svg&quot;">
            <a:extLst>
              <a:ext uri="{FF2B5EF4-FFF2-40B4-BE49-F238E27FC236}">
                <a16:creationId xmlns:a16="http://schemas.microsoft.com/office/drawing/2014/main" id="{6460CEFD-47C3-472F-B590-88C654117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  <a14:imgEffect>
                      <a14:colorTemperature colorTemp="1500"/>
                    </a14:imgEffect>
                    <a14:imgEffect>
                      <a14:saturation sat="3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034" y="1429841"/>
            <a:ext cx="1481142" cy="1481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152A805-415B-45F4-ACCF-DCED69F0EC1E}"/>
              </a:ext>
            </a:extLst>
          </p:cNvPr>
          <p:cNvSpPr txBox="1"/>
          <p:nvPr/>
        </p:nvSpPr>
        <p:spPr>
          <a:xfrm>
            <a:off x="4242319" y="2917192"/>
            <a:ext cx="47332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7792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ru-RU" i="1" kern="1200" dirty="0">
                <a:solidFill>
                  <a:srgbClr val="17375E"/>
                </a:solidFill>
                <a:latin typeface="Century Gothic" panose="020B0502020202020204" pitchFamily="34" charset="0"/>
                <a:ea typeface="+mn-ea"/>
              </a:rPr>
              <a:t>1. З</a:t>
            </a:r>
            <a:r>
              <a:rPr kumimoji="0" lang="ru-RU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агрузка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материалов фонда инженерных изысканий</a:t>
            </a:r>
            <a:endParaRPr lang="ru-RU" i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97AF5C-4BEA-4FDE-A56D-18153D841137}"/>
              </a:ext>
            </a:extLst>
          </p:cNvPr>
          <p:cNvSpPr txBox="1"/>
          <p:nvPr/>
        </p:nvSpPr>
        <p:spPr>
          <a:xfrm>
            <a:off x="4195258" y="3480663"/>
            <a:ext cx="47332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7792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ru-RU" i="1" kern="1200" dirty="0">
                <a:solidFill>
                  <a:srgbClr val="17375E"/>
                </a:solidFill>
                <a:latin typeface="Century Gothic" panose="020B0502020202020204" pitchFamily="34" charset="0"/>
                <a:ea typeface="+mn-ea"/>
              </a:rPr>
              <a:t>2. </a:t>
            </a:r>
            <a:r>
              <a:rPr lang="ru-RU" i="1" kern="1200" dirty="0" err="1">
                <a:solidFill>
                  <a:srgbClr val="17375E"/>
                </a:solidFill>
                <a:latin typeface="Century Gothic" panose="020B0502020202020204" pitchFamily="34" charset="0"/>
                <a:ea typeface="+mn-ea"/>
              </a:rPr>
              <a:t>Геопривязка</a:t>
            </a:r>
            <a:r>
              <a:rPr lang="ru-RU" i="1" kern="1200" dirty="0">
                <a:solidFill>
                  <a:srgbClr val="17375E"/>
                </a:solidFill>
                <a:latin typeface="Century Gothic" panose="020B0502020202020204" pitchFamily="34" charset="0"/>
                <a:ea typeface="+mn-ea"/>
              </a:rPr>
              <a:t>: 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56033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16" grpId="0"/>
      <p:bldP spid="27" grpId="0"/>
      <p:bldP spid="19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97F218D-DE6C-4E81-83AE-8387C80EA1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62" b="18040"/>
          <a:stretch/>
        </p:blipFill>
        <p:spPr>
          <a:xfrm>
            <a:off x="-333192" y="1322787"/>
            <a:ext cx="4585683" cy="2421036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>
            <a:cxnSpLocks/>
          </p:cNvCxnSpPr>
          <p:nvPr/>
        </p:nvCxnSpPr>
        <p:spPr>
          <a:xfrm>
            <a:off x="215466" y="609626"/>
            <a:ext cx="8677014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469147B-775E-4FEF-96B0-3C50908E6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4854639"/>
            <a:ext cx="2133600" cy="273844"/>
          </a:xfrm>
        </p:spPr>
        <p:txBody>
          <a:bodyPr/>
          <a:lstStyle/>
          <a:p>
            <a:pPr defTabSz="779207">
              <a:buClrTx/>
            </a:pPr>
            <a:fld id="{4CE150CB-5F04-4CF1-A18D-A518E79DB789}" type="slidenum">
              <a:rPr lang="ru-RU" sz="1000" kern="1200">
                <a:solidFill>
                  <a:prstClr val="black">
                    <a:tint val="75000"/>
                  </a:prstClr>
                </a:solidFill>
                <a:latin typeface="Century Gothic" panose="020B0502020202020204" pitchFamily="34" charset="0"/>
                <a:ea typeface="+mn-ea"/>
                <a:cs typeface="+mn-cs"/>
              </a:rPr>
              <a:pPr defTabSz="779207">
                <a:buClrTx/>
              </a:pPr>
              <a:t>4</a:t>
            </a:fld>
            <a:endParaRPr lang="ru-RU" sz="1000" kern="1200" dirty="0">
              <a:solidFill>
                <a:prstClr val="black">
                  <a:tint val="75000"/>
                </a:prstClr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8CA6253F-B8BA-4149-B0C4-7A00B88D8722}"/>
              </a:ext>
            </a:extLst>
          </p:cNvPr>
          <p:cNvSpPr/>
          <p:nvPr/>
        </p:nvSpPr>
        <p:spPr>
          <a:xfrm>
            <a:off x="1375414" y="2018173"/>
            <a:ext cx="1174295" cy="1170652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ru-RU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EA015F-4390-4F89-8229-D3C602E98F2A}"/>
              </a:ext>
            </a:extLst>
          </p:cNvPr>
          <p:cNvSpPr txBox="1"/>
          <p:nvPr/>
        </p:nvSpPr>
        <p:spPr>
          <a:xfrm>
            <a:off x="1697009" y="2103898"/>
            <a:ext cx="6138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ru-RU" sz="5400" b="1" kern="1200" dirty="0">
                <a:solidFill>
                  <a:srgbClr val="C00000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EEB5FD-4F41-4EEF-95B0-38EF878B290A}"/>
              </a:ext>
            </a:extLst>
          </p:cNvPr>
          <p:cNvSpPr txBox="1"/>
          <p:nvPr/>
        </p:nvSpPr>
        <p:spPr>
          <a:xfrm>
            <a:off x="247116" y="3811785"/>
            <a:ext cx="3592842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779207">
              <a:buClrTx/>
            </a:pPr>
            <a:r>
              <a:rPr lang="ru-RU" sz="1050" i="1" kern="1200" dirty="0">
                <a:solidFill>
                  <a:srgbClr val="17375E"/>
                </a:solidFill>
                <a:latin typeface="Century Gothic" panose="020B0502020202020204" pitchFamily="34" charset="0"/>
                <a:ea typeface="+mn-ea"/>
                <a:cs typeface="+mn-cs"/>
              </a:rPr>
              <a:t>комитетов примут участие в работе по загрузке имеющихся сведений, документов и материалов </a:t>
            </a:r>
          </a:p>
          <a:p>
            <a:pPr algn="ctr" defTabSz="779207">
              <a:buClrTx/>
            </a:pPr>
            <a:r>
              <a:rPr lang="ru-RU" sz="1050" i="1" kern="1200" dirty="0">
                <a:solidFill>
                  <a:srgbClr val="17375E"/>
                </a:solidFill>
                <a:latin typeface="Century Gothic" panose="020B0502020202020204" pitchFamily="34" charset="0"/>
                <a:ea typeface="+mn-ea"/>
                <a:cs typeface="+mn-cs"/>
              </a:rPr>
              <a:t>в ГИСОГД ЛО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97CF1A-58D9-4BF1-945A-A6345E2E67A9}"/>
              </a:ext>
            </a:extLst>
          </p:cNvPr>
          <p:cNvSpPr txBox="1"/>
          <p:nvPr/>
        </p:nvSpPr>
        <p:spPr>
          <a:xfrm>
            <a:off x="4229018" y="1270194"/>
            <a:ext cx="4426998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 defTabSz="68580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kern="1200" dirty="0">
                <a:solidFill>
                  <a:srgbClr val="17375E"/>
                </a:solidFill>
                <a:latin typeface="Century Gothic" panose="020B0502020202020204" pitchFamily="34" charset="0"/>
                <a:ea typeface="+mn-ea"/>
                <a:cs typeface="+mn-cs"/>
              </a:rPr>
              <a:t>Ленинградский областной комитет по управлению государственным имуществом;</a:t>
            </a:r>
          </a:p>
          <a:p>
            <a:pPr algn="just" defTabSz="685800">
              <a:buClr>
                <a:srgbClr val="C00000"/>
              </a:buClr>
            </a:pPr>
            <a:endParaRPr lang="ru-RU" sz="800" kern="1200" dirty="0">
              <a:solidFill>
                <a:srgbClr val="17375E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marL="171450" indent="-171450" algn="just" defTabSz="68580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kern="1200" dirty="0">
                <a:solidFill>
                  <a:srgbClr val="17375E"/>
                </a:solidFill>
                <a:latin typeface="Century Gothic" panose="020B0502020202020204" pitchFamily="34" charset="0"/>
                <a:ea typeface="+mn-ea"/>
                <a:cs typeface="+mn-cs"/>
              </a:rPr>
              <a:t>Комитет государственного строительного надзора и строительной экспертизы;</a:t>
            </a:r>
          </a:p>
          <a:p>
            <a:pPr algn="just" defTabSz="685800">
              <a:buClr>
                <a:srgbClr val="C00000"/>
              </a:buClr>
            </a:pPr>
            <a:endParaRPr lang="ru-RU" sz="800" kern="1200" dirty="0">
              <a:solidFill>
                <a:srgbClr val="17375E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marL="171450" indent="-171450" algn="just" defTabSz="68580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kern="1200" dirty="0">
                <a:solidFill>
                  <a:srgbClr val="17375E"/>
                </a:solidFill>
                <a:latin typeface="Century Gothic" panose="020B0502020202020204" pitchFamily="34" charset="0"/>
                <a:ea typeface="+mn-ea"/>
                <a:cs typeface="+mn-cs"/>
              </a:rPr>
              <a:t>Комитет по топливно-энергетическому комплексу;</a:t>
            </a:r>
          </a:p>
          <a:p>
            <a:pPr algn="just" defTabSz="685800">
              <a:buClr>
                <a:srgbClr val="C00000"/>
              </a:buClr>
            </a:pPr>
            <a:endParaRPr lang="ru-RU" sz="800" kern="1200" dirty="0">
              <a:solidFill>
                <a:srgbClr val="17375E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marL="171450" indent="-171450" algn="just" defTabSz="68580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kern="1200" dirty="0">
                <a:solidFill>
                  <a:srgbClr val="17375E"/>
                </a:solidFill>
                <a:latin typeface="Century Gothic" panose="020B0502020202020204" pitchFamily="34" charset="0"/>
                <a:ea typeface="+mn-ea"/>
                <a:cs typeface="+mn-cs"/>
              </a:rPr>
              <a:t>Комитет по природным ресурсам;</a:t>
            </a:r>
          </a:p>
          <a:p>
            <a:pPr algn="just" defTabSz="685800">
              <a:buClr>
                <a:srgbClr val="C00000"/>
              </a:buClr>
            </a:pPr>
            <a:endParaRPr lang="ru-RU" sz="800" kern="1200" dirty="0">
              <a:solidFill>
                <a:srgbClr val="17375E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marL="171450" indent="-171450" algn="just" defTabSz="68580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kern="1200" dirty="0">
                <a:solidFill>
                  <a:srgbClr val="17375E"/>
                </a:solidFill>
                <a:latin typeface="Century Gothic" panose="020B0502020202020204" pitchFamily="34" charset="0"/>
                <a:ea typeface="+mn-ea"/>
                <a:cs typeface="+mn-cs"/>
              </a:rPr>
              <a:t>Комитет по сохранению культурного наследия;</a:t>
            </a:r>
          </a:p>
          <a:p>
            <a:pPr algn="just" defTabSz="685800">
              <a:buClr>
                <a:srgbClr val="C00000"/>
              </a:buClr>
            </a:pPr>
            <a:endParaRPr lang="ru-RU" sz="800" kern="1200" dirty="0">
              <a:solidFill>
                <a:srgbClr val="17375E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marL="171450" indent="-171450" algn="just" defTabSz="68580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kern="1200" dirty="0">
                <a:solidFill>
                  <a:srgbClr val="17375E"/>
                </a:solidFill>
                <a:latin typeface="Century Gothic" panose="020B0502020202020204" pitchFamily="34" charset="0"/>
                <a:ea typeface="+mn-ea"/>
                <a:cs typeface="+mn-cs"/>
              </a:rPr>
              <a:t>Комитет по дорожному хозяйству.</a:t>
            </a:r>
          </a:p>
        </p:txBody>
      </p:sp>
      <p:pic>
        <p:nvPicPr>
          <p:cNvPr id="23" name="Google Shape;98;p2" descr="D:\Documents and Settings\ps_platunova\Мои документы\герб.png">
            <a:extLst>
              <a:ext uri="{FF2B5EF4-FFF2-40B4-BE49-F238E27FC236}">
                <a16:creationId xmlns:a16="http://schemas.microsoft.com/office/drawing/2014/main" id="{CE533951-0326-4841-BF50-E4EF4CF9958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5991" y="108303"/>
            <a:ext cx="380207" cy="44722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99;p2">
            <a:extLst>
              <a:ext uri="{FF2B5EF4-FFF2-40B4-BE49-F238E27FC236}">
                <a16:creationId xmlns:a16="http://schemas.microsoft.com/office/drawing/2014/main" id="{AF3B3D35-EE5B-4BD7-AB59-81AA8F1E041A}"/>
              </a:ext>
            </a:extLst>
          </p:cNvPr>
          <p:cNvSpPr txBox="1"/>
          <p:nvPr/>
        </p:nvSpPr>
        <p:spPr>
          <a:xfrm>
            <a:off x="606200" y="198375"/>
            <a:ext cx="2706900" cy="2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725" tIns="33850" rIns="67725" bIns="3385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000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Комитет градостроительной политики</a:t>
            </a:r>
            <a:endParaRPr sz="1000" dirty="0">
              <a:solidFill>
                <a:srgbClr val="17375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3C31361-E4B2-4E76-9FC8-D8873EE9B563}"/>
              </a:ext>
            </a:extLst>
          </p:cNvPr>
          <p:cNvSpPr/>
          <p:nvPr/>
        </p:nvSpPr>
        <p:spPr>
          <a:xfrm>
            <a:off x="4296791" y="205695"/>
            <a:ext cx="4690859" cy="272292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779207">
              <a:buClrTx/>
            </a:pPr>
            <a:r>
              <a:rPr lang="ru-RU" sz="1600" b="1" kern="1200" dirty="0">
                <a:solidFill>
                  <a:srgbClr val="17375E"/>
                </a:solidFill>
                <a:latin typeface="Century Gothic" panose="020B0502020202020204" pitchFamily="34" charset="0"/>
              </a:rPr>
              <a:t>Планы по сопровождению и развитию ГИСОГД ЛО в 2021 г. </a:t>
            </a:r>
          </a:p>
        </p:txBody>
      </p:sp>
    </p:spTree>
    <p:extLst>
      <p:ext uri="{BB962C8B-B14F-4D97-AF65-F5344CB8AC3E}">
        <p14:creationId xmlns:p14="http://schemas.microsoft.com/office/powerpoint/2010/main" val="333063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>
            <a:cxnSpLocks/>
          </p:cNvCxnSpPr>
          <p:nvPr/>
        </p:nvCxnSpPr>
        <p:spPr>
          <a:xfrm>
            <a:off x="215466" y="609626"/>
            <a:ext cx="8677014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469147B-775E-4FEF-96B0-3C50908E6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4854639"/>
            <a:ext cx="2133600" cy="273844"/>
          </a:xfrm>
        </p:spPr>
        <p:txBody>
          <a:bodyPr/>
          <a:lstStyle/>
          <a:p>
            <a:pPr defTabSz="779207">
              <a:buClrTx/>
            </a:pPr>
            <a:fld id="{4CE150CB-5F04-4CF1-A18D-A518E79DB789}" type="slidenum">
              <a:rPr lang="ru-RU" sz="1000" kern="1200">
                <a:solidFill>
                  <a:prstClr val="black">
                    <a:tint val="75000"/>
                  </a:prstClr>
                </a:solidFill>
                <a:latin typeface="Century Gothic" panose="020B0502020202020204" pitchFamily="34" charset="0"/>
                <a:ea typeface="+mn-ea"/>
                <a:cs typeface="+mn-cs"/>
              </a:rPr>
              <a:pPr defTabSz="779207">
                <a:buClrTx/>
              </a:pPr>
              <a:t>5</a:t>
            </a:fld>
            <a:endParaRPr lang="ru-RU" sz="1000" kern="1200" dirty="0">
              <a:solidFill>
                <a:prstClr val="black">
                  <a:tint val="75000"/>
                </a:prstClr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DFCA15D-C0AF-4BD1-A31D-D78E39E1CF35}"/>
              </a:ext>
            </a:extLst>
          </p:cNvPr>
          <p:cNvSpPr/>
          <p:nvPr/>
        </p:nvSpPr>
        <p:spPr>
          <a:xfrm>
            <a:off x="357553" y="739787"/>
            <a:ext cx="8285825" cy="623246"/>
          </a:xfrm>
          <a:prstGeom prst="rect">
            <a:avLst/>
          </a:prstGeom>
          <a:noFill/>
          <a:ln w="12700"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9207">
              <a:buClrTx/>
            </a:pPr>
            <a:r>
              <a:rPr lang="ru-RU" sz="2000" b="1" kern="1200" dirty="0">
                <a:solidFill>
                  <a:srgbClr val="17375E"/>
                </a:solidFill>
                <a:latin typeface="Century Gothic" panose="020B0502020202020204" pitchFamily="34" charset="0"/>
              </a:rPr>
              <a:t>Исполнение поручений Губернатора Ленинградской области Дрозденко А.Ю.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5C9786-BC6E-4442-A8B2-FD0402F5B64B}"/>
              </a:ext>
            </a:extLst>
          </p:cNvPr>
          <p:cNvSpPr txBox="1"/>
          <p:nvPr/>
        </p:nvSpPr>
        <p:spPr>
          <a:xfrm>
            <a:off x="404949" y="3619589"/>
            <a:ext cx="47244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779207">
              <a:buClrTx/>
            </a:pPr>
            <a:r>
              <a:rPr lang="ru-RU" sz="1600" kern="1200" dirty="0">
                <a:solidFill>
                  <a:srgbClr val="17375E"/>
                </a:solidFill>
                <a:latin typeface="Century Gothic" panose="020B0502020202020204" pitchFamily="34" charset="0"/>
                <a:ea typeface="+mn-ea"/>
                <a:cs typeface="+mn-cs"/>
              </a:rPr>
              <a:t>Внесение ОМСУ в ГИСОГД ЛО сведений, документов и материалов </a:t>
            </a:r>
            <a:r>
              <a:rPr lang="ru-RU" sz="1600" i="1" kern="1200" dirty="0">
                <a:solidFill>
                  <a:srgbClr val="1737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n-ea"/>
                <a:cs typeface="+mn-cs"/>
              </a:rPr>
              <a:t>за предыдущие годы </a:t>
            </a:r>
            <a:r>
              <a:rPr lang="ru-RU" sz="1600" kern="1200" dirty="0">
                <a:solidFill>
                  <a:srgbClr val="17375E"/>
                </a:solidFill>
                <a:latin typeface="Century Gothic" panose="020B0502020202020204" pitchFamily="34" charset="0"/>
                <a:ea typeface="+mn-ea"/>
                <a:cs typeface="+mn-cs"/>
              </a:rPr>
              <a:t>параллельно с загрузкой текущих сведений</a:t>
            </a:r>
          </a:p>
        </p:txBody>
      </p:sp>
      <p:graphicFrame>
        <p:nvGraphicFramePr>
          <p:cNvPr id="21" name="Диаграмма 20">
            <a:extLst>
              <a:ext uri="{FF2B5EF4-FFF2-40B4-BE49-F238E27FC236}">
                <a16:creationId xmlns:a16="http://schemas.microsoft.com/office/drawing/2014/main" id="{DDCB5B5D-1847-469F-B2B4-BD8C56C540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4475048"/>
              </p:ext>
            </p:extLst>
          </p:nvPr>
        </p:nvGraphicFramePr>
        <p:xfrm>
          <a:off x="5554557" y="1902073"/>
          <a:ext cx="2824511" cy="2312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ECD2A5B5-1C13-4258-980C-7DEC3DBD200C}"/>
              </a:ext>
            </a:extLst>
          </p:cNvPr>
          <p:cNvCxnSpPr>
            <a:cxnSpLocks/>
          </p:cNvCxnSpPr>
          <p:nvPr/>
        </p:nvCxnSpPr>
        <p:spPr>
          <a:xfrm flipV="1">
            <a:off x="5689697" y="1432998"/>
            <a:ext cx="2033751" cy="180402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DF6BB22-F927-4028-A246-8BC0DCAB53A9}"/>
              </a:ext>
            </a:extLst>
          </p:cNvPr>
          <p:cNvSpPr txBox="1"/>
          <p:nvPr/>
        </p:nvSpPr>
        <p:spPr>
          <a:xfrm>
            <a:off x="5657458" y="4162279"/>
            <a:ext cx="85347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779207">
              <a:buClrTx/>
            </a:pPr>
            <a:r>
              <a:rPr lang="ru-RU" sz="1050" kern="1200" dirty="0">
                <a:solidFill>
                  <a:srgbClr val="17375E"/>
                </a:solidFill>
                <a:latin typeface="Century Gothic" panose="020B0502020202020204" pitchFamily="34" charset="0"/>
                <a:ea typeface="+mn-ea"/>
                <a:cs typeface="+mn-cs"/>
              </a:rPr>
              <a:t>1 квартал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C3719B-7FDF-450A-B15C-DD6165F58914}"/>
              </a:ext>
            </a:extLst>
          </p:cNvPr>
          <p:cNvSpPr txBox="1"/>
          <p:nvPr/>
        </p:nvSpPr>
        <p:spPr>
          <a:xfrm>
            <a:off x="6540073" y="4162278"/>
            <a:ext cx="85347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779207">
              <a:buClrTx/>
            </a:pPr>
            <a:r>
              <a:rPr lang="ru-RU" sz="1050" kern="1200" dirty="0">
                <a:solidFill>
                  <a:srgbClr val="17375E"/>
                </a:solidFill>
                <a:latin typeface="Century Gothic" panose="020B0502020202020204" pitchFamily="34" charset="0"/>
                <a:ea typeface="+mn-ea"/>
                <a:cs typeface="+mn-cs"/>
              </a:rPr>
              <a:t>2 квартал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FB096A-190C-4D5C-8814-EF0542AD9701}"/>
              </a:ext>
            </a:extLst>
          </p:cNvPr>
          <p:cNvSpPr txBox="1"/>
          <p:nvPr/>
        </p:nvSpPr>
        <p:spPr>
          <a:xfrm>
            <a:off x="7383781" y="4162278"/>
            <a:ext cx="85347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779207">
              <a:buClrTx/>
            </a:pPr>
            <a:r>
              <a:rPr lang="ru-RU" sz="1050" kern="1200" dirty="0">
                <a:solidFill>
                  <a:srgbClr val="17375E"/>
                </a:solidFill>
                <a:latin typeface="Century Gothic" panose="020B0502020202020204" pitchFamily="34" charset="0"/>
                <a:ea typeface="+mn-ea"/>
                <a:cs typeface="+mn-cs"/>
              </a:rPr>
              <a:t>3 квартал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20A62A-C200-4D42-994D-FE46D6819DB2}"/>
              </a:ext>
            </a:extLst>
          </p:cNvPr>
          <p:cNvSpPr txBox="1"/>
          <p:nvPr/>
        </p:nvSpPr>
        <p:spPr>
          <a:xfrm>
            <a:off x="5810464" y="3237024"/>
            <a:ext cx="746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ru-RU" sz="1800" b="1" kern="1200" dirty="0">
                <a:solidFill>
                  <a:srgbClr val="C00000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25%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2B91A3-0DD9-475A-971F-286EE2CF4DBF}"/>
              </a:ext>
            </a:extLst>
          </p:cNvPr>
          <p:cNvSpPr txBox="1"/>
          <p:nvPr/>
        </p:nvSpPr>
        <p:spPr>
          <a:xfrm>
            <a:off x="6637019" y="2521475"/>
            <a:ext cx="746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ru-RU" sz="1800" b="1" kern="1200" dirty="0">
                <a:solidFill>
                  <a:srgbClr val="C00000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60%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8F481C8-0EA9-46A1-9130-B192FC47ECB6}"/>
              </a:ext>
            </a:extLst>
          </p:cNvPr>
          <p:cNvSpPr txBox="1"/>
          <p:nvPr/>
        </p:nvSpPr>
        <p:spPr>
          <a:xfrm>
            <a:off x="7429387" y="1717407"/>
            <a:ext cx="824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ru-RU" sz="1800" b="1" kern="1200" dirty="0">
                <a:solidFill>
                  <a:srgbClr val="C00000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100%</a:t>
            </a:r>
          </a:p>
        </p:txBody>
      </p:sp>
      <p:pic>
        <p:nvPicPr>
          <p:cNvPr id="19" name="Google Shape;98;p2" descr="D:\Documents and Settings\ps_platunova\Мои документы\герб.png">
            <a:extLst>
              <a:ext uri="{FF2B5EF4-FFF2-40B4-BE49-F238E27FC236}">
                <a16:creationId xmlns:a16="http://schemas.microsoft.com/office/drawing/2014/main" id="{79EE2613-800C-4534-90E3-1F8D4DBEDC9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5991" y="108303"/>
            <a:ext cx="380207" cy="44722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99;p2">
            <a:extLst>
              <a:ext uri="{FF2B5EF4-FFF2-40B4-BE49-F238E27FC236}">
                <a16:creationId xmlns:a16="http://schemas.microsoft.com/office/drawing/2014/main" id="{C6352B6D-A844-411C-B36C-CBA7F16E6C79}"/>
              </a:ext>
            </a:extLst>
          </p:cNvPr>
          <p:cNvSpPr txBox="1"/>
          <p:nvPr/>
        </p:nvSpPr>
        <p:spPr>
          <a:xfrm>
            <a:off x="606200" y="198375"/>
            <a:ext cx="2706900" cy="2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725" tIns="33850" rIns="67725" bIns="3385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000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Комитет градостроительной политики</a:t>
            </a:r>
            <a:endParaRPr sz="1000" dirty="0">
              <a:solidFill>
                <a:srgbClr val="17375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174017-C862-4038-8B36-C774BF4120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699" t="15221" r="29455" b="53055"/>
          <a:stretch/>
        </p:blipFill>
        <p:spPr>
          <a:xfrm>
            <a:off x="215466" y="1605300"/>
            <a:ext cx="4009292" cy="1631724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1129B2A-7C91-4148-AF09-7666C58C26BA}"/>
              </a:ext>
            </a:extLst>
          </p:cNvPr>
          <p:cNvSpPr/>
          <p:nvPr/>
        </p:nvSpPr>
        <p:spPr>
          <a:xfrm>
            <a:off x="4296791" y="205695"/>
            <a:ext cx="4690859" cy="272292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779207">
              <a:buClrTx/>
            </a:pPr>
            <a:r>
              <a:rPr lang="ru-RU" sz="1600" b="1" kern="1200" dirty="0">
                <a:solidFill>
                  <a:srgbClr val="17375E"/>
                </a:solidFill>
                <a:latin typeface="Century Gothic" panose="020B0502020202020204" pitchFamily="34" charset="0"/>
              </a:rPr>
              <a:t>Планы по сопровождению и развитию ГИСОГД ЛО в 2021 г. </a:t>
            </a:r>
          </a:p>
        </p:txBody>
      </p:sp>
    </p:spTree>
    <p:extLst>
      <p:ext uri="{BB962C8B-B14F-4D97-AF65-F5344CB8AC3E}">
        <p14:creationId xmlns:p14="http://schemas.microsoft.com/office/powerpoint/2010/main" val="312072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1" grpId="0">
        <p:bldAsOne/>
      </p:bldGraphic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115750-7C82-4614-A5F3-6526617E24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62" b="18040"/>
          <a:stretch/>
        </p:blipFill>
        <p:spPr>
          <a:xfrm>
            <a:off x="2109665" y="2152832"/>
            <a:ext cx="5117492" cy="2701807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469147B-775E-4FEF-96B0-3C50908E6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4854639"/>
            <a:ext cx="2133600" cy="273844"/>
          </a:xfrm>
        </p:spPr>
        <p:txBody>
          <a:bodyPr/>
          <a:lstStyle/>
          <a:p>
            <a:pPr defTabSz="779207">
              <a:buClrTx/>
            </a:pPr>
            <a:fld id="{4CE150CB-5F04-4CF1-A18D-A518E79DB789}" type="slidenum">
              <a:rPr lang="ru-RU" sz="1000" kern="1200">
                <a:solidFill>
                  <a:prstClr val="black">
                    <a:tint val="75000"/>
                  </a:prstClr>
                </a:solidFill>
                <a:latin typeface="Century Gothic" panose="020B0502020202020204" pitchFamily="34" charset="0"/>
                <a:ea typeface="+mn-ea"/>
                <a:cs typeface="+mn-cs"/>
              </a:rPr>
              <a:pPr defTabSz="779207">
                <a:buClrTx/>
              </a:pPr>
              <a:t>6</a:t>
            </a:fld>
            <a:endParaRPr lang="ru-RU" sz="1000" kern="1200" dirty="0">
              <a:solidFill>
                <a:prstClr val="black">
                  <a:tint val="75000"/>
                </a:prstClr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8CA6253F-B8BA-4149-B0C4-7A00B88D8722}"/>
              </a:ext>
            </a:extLst>
          </p:cNvPr>
          <p:cNvSpPr/>
          <p:nvPr/>
        </p:nvSpPr>
        <p:spPr>
          <a:xfrm>
            <a:off x="6742001" y="3083622"/>
            <a:ext cx="1174295" cy="1170652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ru-RU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EA015F-4390-4F89-8229-D3C602E98F2A}"/>
              </a:ext>
            </a:extLst>
          </p:cNvPr>
          <p:cNvSpPr txBox="1"/>
          <p:nvPr/>
        </p:nvSpPr>
        <p:spPr>
          <a:xfrm>
            <a:off x="7063596" y="3169348"/>
            <a:ext cx="6138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ru-RU" sz="5400" b="1" kern="1200" dirty="0">
                <a:solidFill>
                  <a:srgbClr val="C00000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97CF1A-58D9-4BF1-945A-A6345E2E67A9}"/>
              </a:ext>
            </a:extLst>
          </p:cNvPr>
          <p:cNvSpPr txBox="1"/>
          <p:nvPr/>
        </p:nvSpPr>
        <p:spPr>
          <a:xfrm>
            <a:off x="2574536" y="1216674"/>
            <a:ext cx="649458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>
              <a:buClrTx/>
            </a:pPr>
            <a:r>
              <a:rPr lang="ru-RU" sz="1600" kern="1200" dirty="0">
                <a:solidFill>
                  <a:srgbClr val="17375E"/>
                </a:solidFill>
                <a:latin typeface="Century Gothic" panose="020B0502020202020204" pitchFamily="34" charset="0"/>
                <a:ea typeface="+mn-ea"/>
                <a:cs typeface="+mn-cs"/>
              </a:rPr>
              <a:t>В рамках поручения Первого заместителя председателя правительства Ленинградской области </a:t>
            </a:r>
            <a:r>
              <a:rPr lang="ru-RU" sz="1600" kern="1200" dirty="0" err="1">
                <a:solidFill>
                  <a:srgbClr val="17375E"/>
                </a:solidFill>
                <a:latin typeface="Century Gothic" panose="020B0502020202020204" pitchFamily="34" charset="0"/>
                <a:ea typeface="+mn-ea"/>
                <a:cs typeface="+mn-cs"/>
              </a:rPr>
              <a:t>Р.И.Маркова</a:t>
            </a:r>
            <a:r>
              <a:rPr lang="ru-RU" sz="1600" kern="1200" dirty="0">
                <a:solidFill>
                  <a:srgbClr val="17375E"/>
                </a:solidFill>
                <a:latin typeface="Century Gothic" panose="020B0502020202020204" pitchFamily="34" charset="0"/>
                <a:ea typeface="+mn-ea"/>
                <a:cs typeface="+mn-cs"/>
              </a:rPr>
              <a:t> в 2021 г. планируется интеграция материалов цифровой картографической основы в ГИСОГД ЛО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631904-323E-40E4-8B54-C24ECCB6ACCC}"/>
              </a:ext>
            </a:extLst>
          </p:cNvPr>
          <p:cNvSpPr txBox="1"/>
          <p:nvPr/>
        </p:nvSpPr>
        <p:spPr>
          <a:xfrm>
            <a:off x="5099239" y="4285453"/>
            <a:ext cx="40942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ru-RU" sz="1600" i="1" kern="1200" dirty="0">
                <a:solidFill>
                  <a:srgbClr val="17375E"/>
                </a:solidFill>
                <a:latin typeface="Century Gothic" panose="020B0502020202020204" pitchFamily="34" charset="0"/>
                <a:ea typeface="+mn-ea"/>
                <a:cs typeface="+mn-cs"/>
              </a:rPr>
              <a:t>муниципальных районов будут осуществлять создание ЦКО в 2021</a:t>
            </a:r>
            <a:endParaRPr lang="ru-RU" sz="2000" i="1" kern="1200" dirty="0">
              <a:solidFill>
                <a:srgbClr val="17375E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85CB1819-F885-48CC-8A0D-DFDF76FFDB87}"/>
              </a:ext>
            </a:extLst>
          </p:cNvPr>
          <p:cNvGrpSpPr/>
          <p:nvPr/>
        </p:nvGrpSpPr>
        <p:grpSpPr>
          <a:xfrm>
            <a:off x="4335424" y="3717599"/>
            <a:ext cx="332987" cy="375079"/>
            <a:chOff x="3191127" y="3089232"/>
            <a:chExt cx="332987" cy="375079"/>
          </a:xfrm>
        </p:grpSpPr>
        <p:pic>
          <p:nvPicPr>
            <p:cNvPr id="1028" name="Picture 4" descr="Картинки по запросу &quot;иконка местоположение svg&quot;">
              <a:extLst>
                <a:ext uri="{FF2B5EF4-FFF2-40B4-BE49-F238E27FC236}">
                  <a16:creationId xmlns:a16="http://schemas.microsoft.com/office/drawing/2014/main" id="{4594E916-6CF0-41C4-89AC-710FB9BE35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1127" y="3089232"/>
              <a:ext cx="332987" cy="3750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6" name="Picture 2" descr="Герб">
              <a:extLst>
                <a:ext uri="{FF2B5EF4-FFF2-40B4-BE49-F238E27FC236}">
                  <a16:creationId xmlns:a16="http://schemas.microsoft.com/office/drawing/2014/main" id="{03E88DAF-93B3-44F7-881F-60D487E484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0261" y="3094718"/>
              <a:ext cx="194718" cy="23745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B46DBA90-B753-439A-976E-F234CE34BF48}"/>
              </a:ext>
            </a:extLst>
          </p:cNvPr>
          <p:cNvSpPr txBox="1"/>
          <p:nvPr/>
        </p:nvSpPr>
        <p:spPr>
          <a:xfrm>
            <a:off x="3491867" y="756514"/>
            <a:ext cx="4217666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defTabSz="779207">
              <a:buClrTx/>
            </a:pPr>
            <a:r>
              <a:rPr lang="ru-RU" sz="2000" b="1" i="1" kern="1200" dirty="0">
                <a:solidFill>
                  <a:srgbClr val="275791"/>
                </a:solidFill>
                <a:latin typeface="Century Gothic" panose="020B0502020202020204" pitchFamily="34" charset="0"/>
                <a:ea typeface="+mn-ea"/>
                <a:cs typeface="+mn-cs"/>
              </a:rPr>
              <a:t>ИНТЕГРАЦИЯ ЦКО И ГИСОГД ЛО  </a:t>
            </a:r>
            <a:endParaRPr lang="ru-RU" sz="2000" b="1" i="1" kern="1200" dirty="0">
              <a:solidFill>
                <a:srgbClr val="275791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5D13CEFE-C660-4415-93D6-9AB6731DC653}"/>
              </a:ext>
            </a:extLst>
          </p:cNvPr>
          <p:cNvCxnSpPr>
            <a:cxnSpLocks/>
          </p:cNvCxnSpPr>
          <p:nvPr/>
        </p:nvCxnSpPr>
        <p:spPr>
          <a:xfrm>
            <a:off x="215466" y="609626"/>
            <a:ext cx="8677014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oogle Shape;98;p2" descr="D:\Documents and Settings\ps_platunova\Мои документы\герб.png">
            <a:extLst>
              <a:ext uri="{FF2B5EF4-FFF2-40B4-BE49-F238E27FC236}">
                <a16:creationId xmlns:a16="http://schemas.microsoft.com/office/drawing/2014/main" id="{FF6E738C-2954-4A14-8549-78E33DA0464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5991" y="108303"/>
            <a:ext cx="380207" cy="447223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99;p2">
            <a:extLst>
              <a:ext uri="{FF2B5EF4-FFF2-40B4-BE49-F238E27FC236}">
                <a16:creationId xmlns:a16="http://schemas.microsoft.com/office/drawing/2014/main" id="{6CA1F2F7-3E22-4C1E-B7A6-EC3258C6841D}"/>
              </a:ext>
            </a:extLst>
          </p:cNvPr>
          <p:cNvSpPr txBox="1"/>
          <p:nvPr/>
        </p:nvSpPr>
        <p:spPr>
          <a:xfrm>
            <a:off x="606200" y="198375"/>
            <a:ext cx="2706900" cy="2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725" tIns="33850" rIns="67725" bIns="3385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000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Комитет градостроительной политики</a:t>
            </a:r>
            <a:endParaRPr sz="1000" dirty="0">
              <a:solidFill>
                <a:srgbClr val="17375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B7C5B2-AF94-4D01-BA8E-EB4F8F3B4A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09" b="3698"/>
          <a:stretch/>
        </p:blipFill>
        <p:spPr>
          <a:xfrm>
            <a:off x="143298" y="883172"/>
            <a:ext cx="2362103" cy="38286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1768A9-4804-4218-94B3-F78CFF23531A}"/>
              </a:ext>
            </a:extLst>
          </p:cNvPr>
          <p:cNvSpPr txBox="1"/>
          <p:nvPr/>
        </p:nvSpPr>
        <p:spPr>
          <a:xfrm>
            <a:off x="143298" y="4624208"/>
            <a:ext cx="34106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rgbClr val="C00000"/>
                </a:solidFill>
                <a:latin typeface="Century Gothic" panose="020B0502020202020204" pitchFamily="34" charset="0"/>
              </a:rPr>
              <a:t>19. Цифровая картографическая основа 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1491327-42FE-49A2-A503-0E7D02393A04}"/>
              </a:ext>
            </a:extLst>
          </p:cNvPr>
          <p:cNvSpPr/>
          <p:nvPr/>
        </p:nvSpPr>
        <p:spPr>
          <a:xfrm>
            <a:off x="4296791" y="205695"/>
            <a:ext cx="4690859" cy="272292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779207">
              <a:buClrTx/>
            </a:pPr>
            <a:r>
              <a:rPr lang="ru-RU" sz="1600" b="1" kern="1200" dirty="0">
                <a:solidFill>
                  <a:srgbClr val="17375E"/>
                </a:solidFill>
                <a:latin typeface="Century Gothic" panose="020B0502020202020204" pitchFamily="34" charset="0"/>
              </a:rPr>
              <a:t>Планы по сопровождению и развитию ГИСОГД ЛО в 2021 г. 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A7A6651-C11A-4082-841A-859B0800721E}"/>
              </a:ext>
            </a:extLst>
          </p:cNvPr>
          <p:cNvGrpSpPr/>
          <p:nvPr/>
        </p:nvGrpSpPr>
        <p:grpSpPr>
          <a:xfrm>
            <a:off x="4900036" y="3106342"/>
            <a:ext cx="332987" cy="375079"/>
            <a:chOff x="5600700" y="3266185"/>
            <a:chExt cx="332987" cy="375079"/>
          </a:xfrm>
        </p:grpSpPr>
        <p:pic>
          <p:nvPicPr>
            <p:cNvPr id="18" name="Picture 4" descr="Картинки по запросу &quot;иконка местоположение svg&quot;">
              <a:extLst>
                <a:ext uri="{FF2B5EF4-FFF2-40B4-BE49-F238E27FC236}">
                  <a16:creationId xmlns:a16="http://schemas.microsoft.com/office/drawing/2014/main" id="{F2030638-3E40-4791-9F42-E37E9FE5DE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0700" y="3266185"/>
              <a:ext cx="332987" cy="3750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10BDDE3E-261D-4A76-8D03-5B2AF8CCE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68506" y="3275488"/>
              <a:ext cx="198894" cy="232643"/>
            </a:xfrm>
            <a:prstGeom prst="ellipse">
              <a:avLst/>
            </a:prstGeom>
          </p:spPr>
        </p:pic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BDF73CFC-3EF3-4A2F-9AA9-C7A597E9B306}"/>
              </a:ext>
            </a:extLst>
          </p:cNvPr>
          <p:cNvGrpSpPr/>
          <p:nvPr/>
        </p:nvGrpSpPr>
        <p:grpSpPr>
          <a:xfrm>
            <a:off x="4130297" y="3152238"/>
            <a:ext cx="332987" cy="375079"/>
            <a:chOff x="4124503" y="3163862"/>
            <a:chExt cx="332987" cy="375079"/>
          </a:xfrm>
        </p:grpSpPr>
        <p:pic>
          <p:nvPicPr>
            <p:cNvPr id="23" name="Picture 4" descr="Картинки по запросу &quot;иконка местоположение svg&quot;">
              <a:extLst>
                <a:ext uri="{FF2B5EF4-FFF2-40B4-BE49-F238E27FC236}">
                  <a16:creationId xmlns:a16="http://schemas.microsoft.com/office/drawing/2014/main" id="{06E86EA6-79FF-450D-B368-549C893BCC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4503" y="3163862"/>
              <a:ext cx="332987" cy="3750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Picture 8" descr="Герб">
              <a:extLst>
                <a:ext uri="{FF2B5EF4-FFF2-40B4-BE49-F238E27FC236}">
                  <a16:creationId xmlns:a16="http://schemas.microsoft.com/office/drawing/2014/main" id="{9AA7C27D-FC40-4840-BD3F-C66A2BCBC3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7217" y="3173980"/>
              <a:ext cx="200436" cy="231574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F60066B8-04EC-4AA7-9BE3-94B57A004397}"/>
              </a:ext>
            </a:extLst>
          </p:cNvPr>
          <p:cNvGrpSpPr/>
          <p:nvPr/>
        </p:nvGrpSpPr>
        <p:grpSpPr>
          <a:xfrm>
            <a:off x="3446069" y="2785726"/>
            <a:ext cx="332987" cy="375079"/>
            <a:chOff x="5103162" y="3708318"/>
            <a:chExt cx="332987" cy="375079"/>
          </a:xfrm>
        </p:grpSpPr>
        <p:pic>
          <p:nvPicPr>
            <p:cNvPr id="30" name="Picture 4" descr="Картинки по запросу &quot;иконка местоположение svg&quot;">
              <a:extLst>
                <a:ext uri="{FF2B5EF4-FFF2-40B4-BE49-F238E27FC236}">
                  <a16:creationId xmlns:a16="http://schemas.microsoft.com/office/drawing/2014/main" id="{5564315D-C4BD-49B7-ABCC-ACD5CFB0D9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3162" y="3708318"/>
              <a:ext cx="332987" cy="3750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Picture 10" descr="Герб">
              <a:extLst>
                <a:ext uri="{FF2B5EF4-FFF2-40B4-BE49-F238E27FC236}">
                  <a16:creationId xmlns:a16="http://schemas.microsoft.com/office/drawing/2014/main" id="{4424888E-68ED-404B-BA72-C242B26882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6736" y="3717599"/>
              <a:ext cx="199502" cy="242943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9574C0D4-61AC-4051-9005-427EF9CEFFD6}"/>
              </a:ext>
            </a:extLst>
          </p:cNvPr>
          <p:cNvGrpSpPr/>
          <p:nvPr/>
        </p:nvGrpSpPr>
        <p:grpSpPr>
          <a:xfrm>
            <a:off x="3253919" y="3654273"/>
            <a:ext cx="332987" cy="375079"/>
            <a:chOff x="6677413" y="2590886"/>
            <a:chExt cx="332987" cy="375079"/>
          </a:xfrm>
        </p:grpSpPr>
        <p:pic>
          <p:nvPicPr>
            <p:cNvPr id="35" name="Picture 4" descr="Картинки по запросу &quot;иконка местоположение svg&quot;">
              <a:extLst>
                <a:ext uri="{FF2B5EF4-FFF2-40B4-BE49-F238E27FC236}">
                  <a16:creationId xmlns:a16="http://schemas.microsoft.com/office/drawing/2014/main" id="{2F791ABA-ECAE-4D51-8920-0DA2CC21E7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7413" y="2590886"/>
              <a:ext cx="332987" cy="3750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53C57CEF-3D72-4548-844F-14F85B361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747266" y="2597829"/>
              <a:ext cx="193280" cy="244821"/>
            </a:xfrm>
            <a:prstGeom prst="ellipse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137B563B-7CCB-4FB6-9FE6-2D8E08F230D6}"/>
              </a:ext>
            </a:extLst>
          </p:cNvPr>
          <p:cNvGrpSpPr/>
          <p:nvPr/>
        </p:nvGrpSpPr>
        <p:grpSpPr>
          <a:xfrm>
            <a:off x="4900035" y="3707245"/>
            <a:ext cx="332987" cy="375079"/>
            <a:chOff x="7202584" y="2328248"/>
            <a:chExt cx="332987" cy="375079"/>
          </a:xfrm>
        </p:grpSpPr>
        <p:pic>
          <p:nvPicPr>
            <p:cNvPr id="32" name="Picture 4" descr="Картинки по запросу &quot;иконка местоположение svg&quot;">
              <a:extLst>
                <a:ext uri="{FF2B5EF4-FFF2-40B4-BE49-F238E27FC236}">
                  <a16:creationId xmlns:a16="http://schemas.microsoft.com/office/drawing/2014/main" id="{274E7463-061F-413F-BFCF-608EFE555E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2584" y="2328248"/>
              <a:ext cx="332987" cy="3750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92EDB967-B53C-4D63-99A0-5DD4D9C8F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70946" y="2332549"/>
              <a:ext cx="196654" cy="239201"/>
            </a:xfrm>
            <a:prstGeom prst="ellipse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138FB0B5-DBB8-4FCC-B4DB-233E3E52A895}"/>
              </a:ext>
            </a:extLst>
          </p:cNvPr>
          <p:cNvGrpSpPr/>
          <p:nvPr/>
        </p:nvGrpSpPr>
        <p:grpSpPr>
          <a:xfrm>
            <a:off x="4541392" y="3278143"/>
            <a:ext cx="332987" cy="375079"/>
            <a:chOff x="7510997" y="2585693"/>
            <a:chExt cx="332987" cy="375079"/>
          </a:xfrm>
        </p:grpSpPr>
        <p:pic>
          <p:nvPicPr>
            <p:cNvPr id="34" name="Picture 4" descr="Картинки по запросу &quot;иконка местоположение svg&quot;">
              <a:extLst>
                <a:ext uri="{FF2B5EF4-FFF2-40B4-BE49-F238E27FC236}">
                  <a16:creationId xmlns:a16="http://schemas.microsoft.com/office/drawing/2014/main" id="{3E448CF4-3586-4D3A-9007-15C27D972C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0997" y="2585693"/>
              <a:ext cx="332987" cy="3750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0CBCA8D7-15EF-4F0A-B9CE-2CA6913C4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581901" y="2603125"/>
              <a:ext cx="193430" cy="222242"/>
            </a:xfrm>
            <a:prstGeom prst="ellipse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23E423BF-DEAC-49C9-B64B-F8B760475BFB}"/>
              </a:ext>
            </a:extLst>
          </p:cNvPr>
          <p:cNvGrpSpPr/>
          <p:nvPr/>
        </p:nvGrpSpPr>
        <p:grpSpPr>
          <a:xfrm>
            <a:off x="3724998" y="3339777"/>
            <a:ext cx="332987" cy="375079"/>
            <a:chOff x="7653157" y="2220372"/>
            <a:chExt cx="332987" cy="375079"/>
          </a:xfrm>
        </p:grpSpPr>
        <p:pic>
          <p:nvPicPr>
            <p:cNvPr id="40" name="Picture 4" descr="Картинки по запросу &quot;иконка местоположение svg&quot;">
              <a:extLst>
                <a:ext uri="{FF2B5EF4-FFF2-40B4-BE49-F238E27FC236}">
                  <a16:creationId xmlns:a16="http://schemas.microsoft.com/office/drawing/2014/main" id="{8E636E42-A4D5-48F4-91B5-065D23A71B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3157" y="2220372"/>
              <a:ext cx="332987" cy="3750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44F3F46C-DC26-4C69-B411-6E1AEAE9F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720526" y="2226257"/>
              <a:ext cx="198247" cy="243291"/>
            </a:xfrm>
            <a:prstGeom prst="ellipse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97237769-55D0-469D-9A37-C82900782FCB}"/>
              </a:ext>
            </a:extLst>
          </p:cNvPr>
          <p:cNvGrpSpPr/>
          <p:nvPr/>
        </p:nvGrpSpPr>
        <p:grpSpPr>
          <a:xfrm>
            <a:off x="3957132" y="2462279"/>
            <a:ext cx="332987" cy="375079"/>
            <a:chOff x="8043847" y="2512577"/>
            <a:chExt cx="332987" cy="375079"/>
          </a:xfrm>
        </p:grpSpPr>
        <p:pic>
          <p:nvPicPr>
            <p:cNvPr id="33" name="Picture 4" descr="Картинки по запросу &quot;иконка местоположение svg&quot;">
              <a:extLst>
                <a:ext uri="{FF2B5EF4-FFF2-40B4-BE49-F238E27FC236}">
                  <a16:creationId xmlns:a16="http://schemas.microsoft.com/office/drawing/2014/main" id="{553D51D9-3647-45B3-800B-29B3AD3647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3847" y="2512577"/>
              <a:ext cx="332987" cy="3750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Picture 2" descr="Герб">
              <a:extLst>
                <a:ext uri="{FF2B5EF4-FFF2-40B4-BE49-F238E27FC236}">
                  <a16:creationId xmlns:a16="http://schemas.microsoft.com/office/drawing/2014/main" id="{4E730749-875F-45A1-B4B3-24BC6C055E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9614" y="2521930"/>
              <a:ext cx="201452" cy="237858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5083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7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3313100" y="142050"/>
            <a:ext cx="5574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Информация о ежегодном конкурсе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8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3" name="Google Shape;103;p2"/>
          <p:cNvSpPr txBox="1"/>
          <p:nvPr/>
        </p:nvSpPr>
        <p:spPr>
          <a:xfrm>
            <a:off x="99203" y="803779"/>
            <a:ext cx="9138139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5000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НОМИНАЦИИ:</a:t>
            </a:r>
            <a:r>
              <a:rPr lang="ru-RU" sz="2000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ru-RU" sz="2000" b="1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"ЛУЧШИЙ ПРОЕКТ"</a:t>
            </a:r>
            <a:endParaRPr sz="2000" b="1" dirty="0">
              <a:solidFill>
                <a:srgbClr val="17375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"ЛУЧШИЙ ПРОЕКТ КОМФОРТНОЙ ГОРОДСКОЙ СРЕДЫ"</a:t>
            </a:r>
            <a:endParaRPr sz="2000" b="1" dirty="0">
              <a:solidFill>
                <a:srgbClr val="17375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"ЛУЧШИЙ РЕАЛИЗОВАННЫЙ ПРОЕКТ"</a:t>
            </a:r>
            <a:endParaRPr sz="2000" b="1" dirty="0">
              <a:solidFill>
                <a:srgbClr val="17375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6DE3E279-A5B4-417D-8FAA-ED3F612D89AE}"/>
              </a:ext>
            </a:extLst>
          </p:cNvPr>
          <p:cNvGrpSpPr/>
          <p:nvPr/>
        </p:nvGrpSpPr>
        <p:grpSpPr>
          <a:xfrm>
            <a:off x="5179257" y="2580091"/>
            <a:ext cx="3717106" cy="1454150"/>
            <a:chOff x="5194744" y="2580092"/>
            <a:chExt cx="3717106" cy="1454150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5378FE59-D3F2-4C5B-BEF4-117D5B34DA90}"/>
                </a:ext>
              </a:extLst>
            </p:cNvPr>
            <p:cNvGrpSpPr/>
            <p:nvPr/>
          </p:nvGrpSpPr>
          <p:grpSpPr>
            <a:xfrm>
              <a:off x="5194744" y="2580092"/>
              <a:ext cx="605700" cy="579600"/>
              <a:chOff x="5194744" y="2580092"/>
              <a:chExt cx="605700" cy="579600"/>
            </a:xfrm>
          </p:grpSpPr>
          <p:sp>
            <p:nvSpPr>
              <p:cNvPr id="112" name="Google Shape;112;p2"/>
              <p:cNvSpPr/>
              <p:nvPr/>
            </p:nvSpPr>
            <p:spPr>
              <a:xfrm>
                <a:off x="5194744" y="2580092"/>
                <a:ext cx="605700" cy="579600"/>
              </a:xfrm>
              <a:prstGeom prst="ellipse">
                <a:avLst/>
              </a:prstGeom>
              <a:noFill/>
              <a:ln w="19050" cap="flat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 txBox="1"/>
              <p:nvPr/>
            </p:nvSpPr>
            <p:spPr>
              <a:xfrm>
                <a:off x="5213644" y="2580092"/>
                <a:ext cx="567900" cy="48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500" b="1" dirty="0">
                    <a:solidFill>
                      <a:srgbClr val="C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15</a:t>
                </a:r>
                <a:endParaRPr sz="2500" b="1" dirty="0">
                  <a:solidFill>
                    <a:srgbClr val="C0000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47547304-CAC9-4AB1-86AC-60032C27A066}"/>
                </a:ext>
              </a:extLst>
            </p:cNvPr>
            <p:cNvGrpSpPr/>
            <p:nvPr/>
          </p:nvGrpSpPr>
          <p:grpSpPr>
            <a:xfrm>
              <a:off x="5194744" y="3454642"/>
              <a:ext cx="605700" cy="579600"/>
              <a:chOff x="5194744" y="3454642"/>
              <a:chExt cx="605700" cy="579600"/>
            </a:xfrm>
          </p:grpSpPr>
          <p:sp>
            <p:nvSpPr>
              <p:cNvPr id="114" name="Google Shape;114;p2"/>
              <p:cNvSpPr/>
              <p:nvPr/>
            </p:nvSpPr>
            <p:spPr>
              <a:xfrm>
                <a:off x="5194744" y="3454642"/>
                <a:ext cx="605700" cy="579600"/>
              </a:xfrm>
              <a:prstGeom prst="ellipse">
                <a:avLst/>
              </a:prstGeom>
              <a:noFill/>
              <a:ln w="19050" cap="flat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 txBox="1"/>
              <p:nvPr/>
            </p:nvSpPr>
            <p:spPr>
              <a:xfrm>
                <a:off x="5213644" y="3454642"/>
                <a:ext cx="567900" cy="48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500" b="1" dirty="0">
                    <a:solidFill>
                      <a:srgbClr val="C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16</a:t>
                </a:r>
                <a:endParaRPr sz="2500" b="1" dirty="0">
                  <a:solidFill>
                    <a:srgbClr val="C0000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sp>
          <p:nvSpPr>
            <p:cNvPr id="116" name="Google Shape;116;p2"/>
            <p:cNvSpPr txBox="1"/>
            <p:nvPr/>
          </p:nvSpPr>
          <p:spPr>
            <a:xfrm>
              <a:off x="6018472" y="2646242"/>
              <a:ext cx="2893378" cy="44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 b="1" dirty="0">
                  <a:solidFill>
                    <a:srgbClr val="17375E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ГОРОДСКИХ ПОСЕЛЕНИЙ</a:t>
              </a:r>
              <a:endParaRPr dirty="0"/>
            </a:p>
          </p:txBody>
        </p:sp>
        <p:sp>
          <p:nvSpPr>
            <p:cNvPr id="117" name="Google Shape;117;p2"/>
            <p:cNvSpPr txBox="1"/>
            <p:nvPr/>
          </p:nvSpPr>
          <p:spPr>
            <a:xfrm>
              <a:off x="5945644" y="3520792"/>
              <a:ext cx="2893378" cy="44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 b="1" dirty="0">
                  <a:solidFill>
                    <a:srgbClr val="17375E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СЕЛЬСКИХ ПОСЕЛЕНИЙ</a:t>
              </a:r>
              <a:endParaRPr dirty="0"/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A4AA92B9-A593-4D70-AE61-5C52407A1330}"/>
              </a:ext>
            </a:extLst>
          </p:cNvPr>
          <p:cNvGrpSpPr/>
          <p:nvPr/>
        </p:nvGrpSpPr>
        <p:grpSpPr>
          <a:xfrm>
            <a:off x="512899" y="2580091"/>
            <a:ext cx="4130654" cy="1428895"/>
            <a:chOff x="514175" y="2590850"/>
            <a:chExt cx="4130654" cy="1428895"/>
          </a:xfrm>
        </p:grpSpPr>
        <p:sp>
          <p:nvSpPr>
            <p:cNvPr id="55" name="Google Shape;111;p2">
              <a:extLst>
                <a:ext uri="{FF2B5EF4-FFF2-40B4-BE49-F238E27FC236}">
                  <a16:creationId xmlns:a16="http://schemas.microsoft.com/office/drawing/2014/main" id="{DB9625E4-4B51-4607-9675-65DA9AFB5E56}"/>
                </a:ext>
              </a:extLst>
            </p:cNvPr>
            <p:cNvSpPr txBox="1"/>
            <p:nvPr/>
          </p:nvSpPr>
          <p:spPr>
            <a:xfrm>
              <a:off x="1293000" y="3472683"/>
              <a:ext cx="3351829" cy="51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 b="1" dirty="0">
                  <a:solidFill>
                    <a:srgbClr val="17375E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МУНИЦИПАЛЬНЫХ РАЙОНОВ</a:t>
              </a:r>
              <a:endParaRPr sz="1800" b="1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E2A13A09-CBC3-4A59-A666-BCB7E138541C}"/>
                </a:ext>
              </a:extLst>
            </p:cNvPr>
            <p:cNvGrpSpPr/>
            <p:nvPr/>
          </p:nvGrpSpPr>
          <p:grpSpPr>
            <a:xfrm>
              <a:off x="514175" y="2590850"/>
              <a:ext cx="4057825" cy="1428895"/>
              <a:chOff x="514175" y="2590850"/>
              <a:chExt cx="4057825" cy="1428895"/>
            </a:xfrm>
          </p:grpSpPr>
          <p:grpSp>
            <p:nvGrpSpPr>
              <p:cNvPr id="52" name="Группа 51">
                <a:extLst>
                  <a:ext uri="{FF2B5EF4-FFF2-40B4-BE49-F238E27FC236}">
                    <a16:creationId xmlns:a16="http://schemas.microsoft.com/office/drawing/2014/main" id="{BC29CD0D-57AA-4D59-BF6B-D8F5B1C31BF0}"/>
                  </a:ext>
                </a:extLst>
              </p:cNvPr>
              <p:cNvGrpSpPr/>
              <p:nvPr/>
            </p:nvGrpSpPr>
            <p:grpSpPr>
              <a:xfrm>
                <a:off x="514175" y="3440145"/>
                <a:ext cx="605700" cy="579600"/>
                <a:chOff x="514175" y="3442676"/>
                <a:chExt cx="605700" cy="579600"/>
              </a:xfrm>
            </p:grpSpPr>
            <p:sp>
              <p:nvSpPr>
                <p:cNvPr id="53" name="Google Shape;109;p2">
                  <a:extLst>
                    <a:ext uri="{FF2B5EF4-FFF2-40B4-BE49-F238E27FC236}">
                      <a16:creationId xmlns:a16="http://schemas.microsoft.com/office/drawing/2014/main" id="{41FB5DB9-2397-43ED-ABAC-73C4F26996A6}"/>
                    </a:ext>
                  </a:extLst>
                </p:cNvPr>
                <p:cNvSpPr/>
                <p:nvPr/>
              </p:nvSpPr>
              <p:spPr>
                <a:xfrm>
                  <a:off x="514175" y="3442676"/>
                  <a:ext cx="605700" cy="579600"/>
                </a:xfrm>
                <a:prstGeom prst="ellipse">
                  <a:avLst/>
                </a:prstGeom>
                <a:noFill/>
                <a:ln w="1905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110;p2">
                  <a:extLst>
                    <a:ext uri="{FF2B5EF4-FFF2-40B4-BE49-F238E27FC236}">
                      <a16:creationId xmlns:a16="http://schemas.microsoft.com/office/drawing/2014/main" id="{36378C68-AEDE-4578-9D52-7CFFBD80DC72}"/>
                    </a:ext>
                  </a:extLst>
                </p:cNvPr>
                <p:cNvSpPr txBox="1"/>
                <p:nvPr/>
              </p:nvSpPr>
              <p:spPr>
                <a:xfrm>
                  <a:off x="533075" y="3442676"/>
                  <a:ext cx="567900" cy="485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-RU" sz="2500" b="1" dirty="0">
                      <a:solidFill>
                        <a:srgbClr val="C00000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rPr>
                    <a:t>13</a:t>
                  </a:r>
                  <a:endParaRPr sz="2500" b="1" dirty="0">
                    <a:solidFill>
                      <a:srgbClr val="C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grpSp>
            <p:nvGrpSpPr>
              <p:cNvPr id="59" name="Группа 58">
                <a:extLst>
                  <a:ext uri="{FF2B5EF4-FFF2-40B4-BE49-F238E27FC236}">
                    <a16:creationId xmlns:a16="http://schemas.microsoft.com/office/drawing/2014/main" id="{FF761B73-F80C-4A13-A38F-916A8D9A9223}"/>
                  </a:ext>
                </a:extLst>
              </p:cNvPr>
              <p:cNvGrpSpPr/>
              <p:nvPr/>
            </p:nvGrpSpPr>
            <p:grpSpPr>
              <a:xfrm>
                <a:off x="514175" y="2590850"/>
                <a:ext cx="605700" cy="579600"/>
                <a:chOff x="514175" y="2591664"/>
                <a:chExt cx="605700" cy="579600"/>
              </a:xfrm>
            </p:grpSpPr>
            <p:sp>
              <p:nvSpPr>
                <p:cNvPr id="60" name="Google Shape;106;p2">
                  <a:extLst>
                    <a:ext uri="{FF2B5EF4-FFF2-40B4-BE49-F238E27FC236}">
                      <a16:creationId xmlns:a16="http://schemas.microsoft.com/office/drawing/2014/main" id="{3B223B32-E3B4-4E95-89A0-96B5DB528556}"/>
                    </a:ext>
                  </a:extLst>
                </p:cNvPr>
                <p:cNvSpPr/>
                <p:nvPr/>
              </p:nvSpPr>
              <p:spPr>
                <a:xfrm>
                  <a:off x="514175" y="2591664"/>
                  <a:ext cx="605700" cy="579600"/>
                </a:xfrm>
                <a:prstGeom prst="ellipse">
                  <a:avLst/>
                </a:prstGeom>
                <a:noFill/>
                <a:ln w="1905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107;p2">
                  <a:extLst>
                    <a:ext uri="{FF2B5EF4-FFF2-40B4-BE49-F238E27FC236}">
                      <a16:creationId xmlns:a16="http://schemas.microsoft.com/office/drawing/2014/main" id="{361D7CD8-FA62-4117-9AA8-39729DAEC20A}"/>
                    </a:ext>
                  </a:extLst>
                </p:cNvPr>
                <p:cNvSpPr txBox="1"/>
                <p:nvPr/>
              </p:nvSpPr>
              <p:spPr>
                <a:xfrm>
                  <a:off x="551975" y="2591664"/>
                  <a:ext cx="567900" cy="485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-RU" sz="2500" b="1" dirty="0">
                      <a:solidFill>
                        <a:srgbClr val="C00000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rPr>
                    <a:t>39</a:t>
                  </a:r>
                  <a:endParaRPr sz="2500" b="1" dirty="0">
                    <a:solidFill>
                      <a:srgbClr val="C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sp>
            <p:nvSpPr>
              <p:cNvPr id="62" name="Google Shape;108;p2">
                <a:extLst>
                  <a:ext uri="{FF2B5EF4-FFF2-40B4-BE49-F238E27FC236}">
                    <a16:creationId xmlns:a16="http://schemas.microsoft.com/office/drawing/2014/main" id="{5C306C33-A670-47C5-840B-A4311AB99882}"/>
                  </a:ext>
                </a:extLst>
              </p:cNvPr>
              <p:cNvSpPr txBox="1"/>
              <p:nvPr/>
            </p:nvSpPr>
            <p:spPr>
              <a:xfrm>
                <a:off x="1220171" y="2623400"/>
                <a:ext cx="3351829" cy="514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600" b="1" dirty="0">
                    <a:solidFill>
                      <a:srgbClr val="17375E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ПРЕДСТАВЛЕННЫХ ПРОЕКТОВ</a:t>
                </a:r>
                <a:endParaRPr sz="1600" b="1" dirty="0">
                  <a:solidFill>
                    <a:srgbClr val="17375E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</p:grpSp>
      <p:sp>
        <p:nvSpPr>
          <p:cNvPr id="28" name="Номер слайда 2">
            <a:extLst>
              <a:ext uri="{FF2B5EF4-FFF2-40B4-BE49-F238E27FC236}">
                <a16:creationId xmlns:a16="http://schemas.microsoft.com/office/drawing/2014/main" id="{4EC0AE20-0304-4FBE-90F6-2FC410691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4854639"/>
            <a:ext cx="2133600" cy="273844"/>
          </a:xfrm>
        </p:spPr>
        <p:txBody>
          <a:bodyPr/>
          <a:lstStyle/>
          <a:p>
            <a:pPr defTabSz="779207">
              <a:buClrTx/>
            </a:pPr>
            <a:fld id="{4CE150CB-5F04-4CF1-A18D-A518E79DB789}" type="slidenum">
              <a:rPr lang="ru-RU" sz="1000" kern="1200">
                <a:solidFill>
                  <a:prstClr val="black">
                    <a:tint val="75000"/>
                  </a:prstClr>
                </a:solidFill>
                <a:latin typeface="Century Gothic" panose="020B0502020202020204" pitchFamily="34" charset="0"/>
                <a:ea typeface="+mn-ea"/>
                <a:cs typeface="+mn-cs"/>
              </a:rPr>
              <a:pPr defTabSz="779207">
                <a:buClrTx/>
              </a:pPr>
              <a:t>7</a:t>
            </a:fld>
            <a:endParaRPr lang="ru-RU" sz="1000" kern="1200" dirty="0">
              <a:solidFill>
                <a:prstClr val="black">
                  <a:tint val="75000"/>
                </a:prstClr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E14F4A82-6C28-4A18-9B20-BB5625760FBC}"/>
              </a:ext>
            </a:extLst>
          </p:cNvPr>
          <p:cNvCxnSpPr>
            <a:cxnSpLocks/>
          </p:cNvCxnSpPr>
          <p:nvPr/>
        </p:nvCxnSpPr>
        <p:spPr>
          <a:xfrm>
            <a:off x="215466" y="609626"/>
            <a:ext cx="8677014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oogle Shape;98;p2" descr="D:\Documents and Settings\ps_platunova\Мои документы\герб.png">
            <a:extLst>
              <a:ext uri="{FF2B5EF4-FFF2-40B4-BE49-F238E27FC236}">
                <a16:creationId xmlns:a16="http://schemas.microsoft.com/office/drawing/2014/main" id="{BC2556C4-7E3B-4566-AB98-FD2C3C053B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5991" y="108303"/>
            <a:ext cx="380207" cy="44722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99;p2">
            <a:extLst>
              <a:ext uri="{FF2B5EF4-FFF2-40B4-BE49-F238E27FC236}">
                <a16:creationId xmlns:a16="http://schemas.microsoft.com/office/drawing/2014/main" id="{3D7C5AD6-081A-4658-A748-8A4E609B06AE}"/>
              </a:ext>
            </a:extLst>
          </p:cNvPr>
          <p:cNvSpPr txBox="1"/>
          <p:nvPr/>
        </p:nvSpPr>
        <p:spPr>
          <a:xfrm>
            <a:off x="606200" y="198375"/>
            <a:ext cx="2706900" cy="2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725" tIns="33850" rIns="67725" bIns="3385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000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Комитет градостроительной политики</a:t>
            </a:r>
            <a:endParaRPr sz="1000" dirty="0">
              <a:solidFill>
                <a:srgbClr val="17375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1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рава, стол, другой, наполненный&#10;&#10;Автоматически созданное описание">
            <a:extLst>
              <a:ext uri="{FF2B5EF4-FFF2-40B4-BE49-F238E27FC236}">
                <a16:creationId xmlns:a16="http://schemas.microsoft.com/office/drawing/2014/main" id="{141F44A5-9D9D-4C6A-BF8D-C936C06BDC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003" y="622639"/>
            <a:ext cx="8134185" cy="4468592"/>
          </a:xfrm>
          <a:prstGeom prst="rect">
            <a:avLst/>
          </a:prstGeom>
        </p:spPr>
      </p:pic>
      <p:sp>
        <p:nvSpPr>
          <p:cNvPr id="171" name="Google Shape;171;p3"/>
          <p:cNvSpPr/>
          <p:nvPr/>
        </p:nvSpPr>
        <p:spPr>
          <a:xfrm>
            <a:off x="3313100" y="149712"/>
            <a:ext cx="5574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r"/>
            <a:r>
              <a:rPr lang="ru-RU" b="1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НОМИНАЦИЯ "ЛУЧШИЙ ПРОЕКТ"</a:t>
            </a:r>
          </a:p>
        </p:txBody>
      </p:sp>
      <p:sp>
        <p:nvSpPr>
          <p:cNvPr id="13" name="Номер слайда 2">
            <a:extLst>
              <a:ext uri="{FF2B5EF4-FFF2-40B4-BE49-F238E27FC236}">
                <a16:creationId xmlns:a16="http://schemas.microsoft.com/office/drawing/2014/main" id="{C039E181-859C-4B24-950C-7DBF0C4F8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4854639"/>
            <a:ext cx="2133600" cy="273844"/>
          </a:xfrm>
        </p:spPr>
        <p:txBody>
          <a:bodyPr/>
          <a:lstStyle/>
          <a:p>
            <a:pPr defTabSz="779207">
              <a:buClrTx/>
            </a:pPr>
            <a:fld id="{4CE150CB-5F04-4CF1-A18D-A518E79DB789}" type="slidenum">
              <a:rPr lang="ru-RU" sz="1000" kern="1200">
                <a:solidFill>
                  <a:prstClr val="black">
                    <a:tint val="75000"/>
                  </a:prstClr>
                </a:solidFill>
                <a:latin typeface="Century Gothic" panose="020B0502020202020204" pitchFamily="34" charset="0"/>
                <a:ea typeface="+mn-ea"/>
                <a:cs typeface="+mn-cs"/>
              </a:rPr>
              <a:pPr defTabSz="779207">
                <a:buClrTx/>
              </a:pPr>
              <a:t>8</a:t>
            </a:fld>
            <a:endParaRPr lang="ru-RU" sz="1000" kern="1200" dirty="0">
              <a:solidFill>
                <a:prstClr val="black">
                  <a:tint val="75000"/>
                </a:prstClr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D6C53FE5-AE28-457F-88F3-31AE626C1164}"/>
              </a:ext>
            </a:extLst>
          </p:cNvPr>
          <p:cNvCxnSpPr>
            <a:cxnSpLocks/>
          </p:cNvCxnSpPr>
          <p:nvPr/>
        </p:nvCxnSpPr>
        <p:spPr>
          <a:xfrm>
            <a:off x="215466" y="609626"/>
            <a:ext cx="8677014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oogle Shape;98;p2" descr="D:\Documents and Settings\ps_platunova\Мои документы\герб.png">
            <a:extLst>
              <a:ext uri="{FF2B5EF4-FFF2-40B4-BE49-F238E27FC236}">
                <a16:creationId xmlns:a16="http://schemas.microsoft.com/office/drawing/2014/main" id="{D3444DA3-32E5-4B18-9535-BAA30AD27EC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5991" y="108303"/>
            <a:ext cx="380207" cy="44722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99;p2">
            <a:extLst>
              <a:ext uri="{FF2B5EF4-FFF2-40B4-BE49-F238E27FC236}">
                <a16:creationId xmlns:a16="http://schemas.microsoft.com/office/drawing/2014/main" id="{E0A4B99B-CB48-459D-8C06-5B37A3A41DFD}"/>
              </a:ext>
            </a:extLst>
          </p:cNvPr>
          <p:cNvSpPr txBox="1"/>
          <p:nvPr/>
        </p:nvSpPr>
        <p:spPr>
          <a:xfrm>
            <a:off x="606200" y="198375"/>
            <a:ext cx="2706900" cy="2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725" tIns="33850" rIns="67725" bIns="3385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000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Комитет градостроительной политики</a:t>
            </a:r>
            <a:endParaRPr sz="1000" dirty="0">
              <a:solidFill>
                <a:srgbClr val="17375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Изображение выглядит как текст, игра&#10;&#10;Автоматически созданное описание">
            <a:extLst>
              <a:ext uri="{FF2B5EF4-FFF2-40B4-BE49-F238E27FC236}">
                <a16:creationId xmlns:a16="http://schemas.microsoft.com/office/drawing/2014/main" id="{2C54B8ED-DD70-4307-A469-4104BE17D5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17" y="690377"/>
            <a:ext cx="8971112" cy="4453123"/>
          </a:xfrm>
          <a:prstGeom prst="rect">
            <a:avLst/>
          </a:prstGeom>
        </p:spPr>
      </p:pic>
      <p:sp>
        <p:nvSpPr>
          <p:cNvPr id="9" name="Google Shape;171;p3">
            <a:extLst>
              <a:ext uri="{FF2B5EF4-FFF2-40B4-BE49-F238E27FC236}">
                <a16:creationId xmlns:a16="http://schemas.microsoft.com/office/drawing/2014/main" id="{B0E18D30-8E85-4630-B592-F8E5A4114560}"/>
              </a:ext>
            </a:extLst>
          </p:cNvPr>
          <p:cNvSpPr/>
          <p:nvPr/>
        </p:nvSpPr>
        <p:spPr>
          <a:xfrm>
            <a:off x="3313100" y="149712"/>
            <a:ext cx="5574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r"/>
            <a:r>
              <a:rPr lang="ru-RU" b="1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НОМИНАЦИЯ "ЛУЧШИЙ ПРОЕКТ"</a:t>
            </a:r>
          </a:p>
        </p:txBody>
      </p:sp>
      <p:sp>
        <p:nvSpPr>
          <p:cNvPr id="14" name="Номер слайда 2">
            <a:extLst>
              <a:ext uri="{FF2B5EF4-FFF2-40B4-BE49-F238E27FC236}">
                <a16:creationId xmlns:a16="http://schemas.microsoft.com/office/drawing/2014/main" id="{9B303FA1-77A4-450E-A86F-27BB02FD2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4854639"/>
            <a:ext cx="2133600" cy="273844"/>
          </a:xfrm>
        </p:spPr>
        <p:txBody>
          <a:bodyPr/>
          <a:lstStyle/>
          <a:p>
            <a:pPr defTabSz="779207">
              <a:buClrTx/>
            </a:pPr>
            <a:fld id="{4CE150CB-5F04-4CF1-A18D-A518E79DB789}" type="slidenum">
              <a:rPr lang="ru-RU" sz="1000" kern="1200">
                <a:solidFill>
                  <a:prstClr val="black">
                    <a:tint val="75000"/>
                  </a:prstClr>
                </a:solidFill>
                <a:latin typeface="Century Gothic" panose="020B0502020202020204" pitchFamily="34" charset="0"/>
                <a:ea typeface="+mn-ea"/>
                <a:cs typeface="+mn-cs"/>
              </a:rPr>
              <a:pPr defTabSz="779207">
                <a:buClrTx/>
              </a:pPr>
              <a:t>9</a:t>
            </a:fld>
            <a:endParaRPr lang="ru-RU" sz="1000" kern="1200" dirty="0">
              <a:solidFill>
                <a:prstClr val="black">
                  <a:tint val="75000"/>
                </a:prstClr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0C900EEA-A34B-471D-9677-0F793273E6EF}"/>
              </a:ext>
            </a:extLst>
          </p:cNvPr>
          <p:cNvCxnSpPr>
            <a:cxnSpLocks/>
          </p:cNvCxnSpPr>
          <p:nvPr/>
        </p:nvCxnSpPr>
        <p:spPr>
          <a:xfrm>
            <a:off x="215466" y="609626"/>
            <a:ext cx="8677014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oogle Shape;98;p2" descr="D:\Documents and Settings\ps_platunova\Мои документы\герб.png">
            <a:extLst>
              <a:ext uri="{FF2B5EF4-FFF2-40B4-BE49-F238E27FC236}">
                <a16:creationId xmlns:a16="http://schemas.microsoft.com/office/drawing/2014/main" id="{9504CD64-8FD5-47CE-9DF6-E606CC6C91A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5991" y="108303"/>
            <a:ext cx="380207" cy="447223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99;p2">
            <a:extLst>
              <a:ext uri="{FF2B5EF4-FFF2-40B4-BE49-F238E27FC236}">
                <a16:creationId xmlns:a16="http://schemas.microsoft.com/office/drawing/2014/main" id="{B46939F1-B619-4CDF-AD16-195CA0CE7CBE}"/>
              </a:ext>
            </a:extLst>
          </p:cNvPr>
          <p:cNvSpPr txBox="1"/>
          <p:nvPr/>
        </p:nvSpPr>
        <p:spPr>
          <a:xfrm>
            <a:off x="606200" y="198375"/>
            <a:ext cx="2706900" cy="2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725" tIns="33850" rIns="67725" bIns="3385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000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Комитет градостроительной политики</a:t>
            </a:r>
            <a:endParaRPr sz="1000" dirty="0">
              <a:solidFill>
                <a:srgbClr val="17375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3981</TotalTime>
  <Words>518</Words>
  <Application>Microsoft Office PowerPoint</Application>
  <PresentationFormat>Экран (16:9)</PresentationFormat>
  <Paragraphs>124</Paragraphs>
  <Slides>18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6" baseType="lpstr">
      <vt:lpstr>Calibri</vt:lpstr>
      <vt:lpstr>Century Gothic</vt:lpstr>
      <vt:lpstr>Georgia</vt:lpstr>
      <vt:lpstr>Arial</vt:lpstr>
      <vt:lpstr>Wingdings</vt:lpstr>
      <vt:lpstr>Times New Roman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 Андреевна Иванова</dc:creator>
  <cp:lastModifiedBy>USER</cp:lastModifiedBy>
  <cp:revision>201</cp:revision>
  <dcterms:created xsi:type="dcterms:W3CDTF">2020-09-18T07:27:10Z</dcterms:created>
  <dcterms:modified xsi:type="dcterms:W3CDTF">2021-02-15T20:51:37Z</dcterms:modified>
</cp:coreProperties>
</file>