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61" r:id="rId2"/>
    <p:sldId id="419" r:id="rId3"/>
    <p:sldId id="421" r:id="rId4"/>
    <p:sldId id="426" r:id="rId5"/>
    <p:sldId id="423" r:id="rId6"/>
    <p:sldId id="427" r:id="rId7"/>
    <p:sldId id="424" r:id="rId8"/>
    <p:sldId id="431" r:id="rId9"/>
    <p:sldId id="429" r:id="rId10"/>
  </p:sldIdLst>
  <p:sldSz cx="9144000" cy="5143500" type="screen16x9"/>
  <p:notesSz cx="6797675" cy="9926638"/>
  <p:defaultTextStyle>
    <a:defPPr>
      <a:defRPr lang="ru-RU"/>
    </a:defPPr>
    <a:lvl1pPr marL="0" algn="l" defTabSz="779227" rtl="0" eaLnBrk="1" latinLnBrk="0" hangingPunct="1">
      <a:defRPr sz="1565" kern="1200">
        <a:solidFill>
          <a:schemeClr val="tx1"/>
        </a:solidFill>
        <a:latin typeface="+mn-lt"/>
        <a:ea typeface="+mn-ea"/>
        <a:cs typeface="+mn-cs"/>
      </a:defRPr>
    </a:lvl1pPr>
    <a:lvl2pPr marL="389613" algn="l" defTabSz="779227" rtl="0" eaLnBrk="1" latinLnBrk="0" hangingPunct="1">
      <a:defRPr sz="1565" kern="1200">
        <a:solidFill>
          <a:schemeClr val="tx1"/>
        </a:solidFill>
        <a:latin typeface="+mn-lt"/>
        <a:ea typeface="+mn-ea"/>
        <a:cs typeface="+mn-cs"/>
      </a:defRPr>
    </a:lvl2pPr>
    <a:lvl3pPr marL="779227" algn="l" defTabSz="779227" rtl="0" eaLnBrk="1" latinLnBrk="0" hangingPunct="1">
      <a:defRPr sz="1565" kern="1200">
        <a:solidFill>
          <a:schemeClr val="tx1"/>
        </a:solidFill>
        <a:latin typeface="+mn-lt"/>
        <a:ea typeface="+mn-ea"/>
        <a:cs typeface="+mn-cs"/>
      </a:defRPr>
    </a:lvl3pPr>
    <a:lvl4pPr marL="1168840" algn="l" defTabSz="779227" rtl="0" eaLnBrk="1" latinLnBrk="0" hangingPunct="1">
      <a:defRPr sz="1565" kern="1200">
        <a:solidFill>
          <a:schemeClr val="tx1"/>
        </a:solidFill>
        <a:latin typeface="+mn-lt"/>
        <a:ea typeface="+mn-ea"/>
        <a:cs typeface="+mn-cs"/>
      </a:defRPr>
    </a:lvl4pPr>
    <a:lvl5pPr marL="1558454" algn="l" defTabSz="779227" rtl="0" eaLnBrk="1" latinLnBrk="0" hangingPunct="1">
      <a:defRPr sz="1565" kern="1200">
        <a:solidFill>
          <a:schemeClr val="tx1"/>
        </a:solidFill>
        <a:latin typeface="+mn-lt"/>
        <a:ea typeface="+mn-ea"/>
        <a:cs typeface="+mn-cs"/>
      </a:defRPr>
    </a:lvl5pPr>
    <a:lvl6pPr marL="1948067" algn="l" defTabSz="779227" rtl="0" eaLnBrk="1" latinLnBrk="0" hangingPunct="1">
      <a:defRPr sz="1565" kern="1200">
        <a:solidFill>
          <a:schemeClr val="tx1"/>
        </a:solidFill>
        <a:latin typeface="+mn-lt"/>
        <a:ea typeface="+mn-ea"/>
        <a:cs typeface="+mn-cs"/>
      </a:defRPr>
    </a:lvl6pPr>
    <a:lvl7pPr marL="2337681" algn="l" defTabSz="779227" rtl="0" eaLnBrk="1" latinLnBrk="0" hangingPunct="1">
      <a:defRPr sz="1565" kern="1200">
        <a:solidFill>
          <a:schemeClr val="tx1"/>
        </a:solidFill>
        <a:latin typeface="+mn-lt"/>
        <a:ea typeface="+mn-ea"/>
        <a:cs typeface="+mn-cs"/>
      </a:defRPr>
    </a:lvl7pPr>
    <a:lvl8pPr marL="2727295" algn="l" defTabSz="779227" rtl="0" eaLnBrk="1" latinLnBrk="0" hangingPunct="1">
      <a:defRPr sz="1565" kern="1200">
        <a:solidFill>
          <a:schemeClr val="tx1"/>
        </a:solidFill>
        <a:latin typeface="+mn-lt"/>
        <a:ea typeface="+mn-ea"/>
        <a:cs typeface="+mn-cs"/>
      </a:defRPr>
    </a:lvl8pPr>
    <a:lvl9pPr marL="3116909" algn="l" defTabSz="779227" rtl="0" eaLnBrk="1" latinLnBrk="0" hangingPunct="1">
      <a:defRPr sz="156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3F8822C-C249-4B86-8683-DA528F479A40}">
          <p14:sldIdLst>
            <p14:sldId id="361"/>
            <p14:sldId id="419"/>
            <p14:sldId id="421"/>
            <p14:sldId id="426"/>
            <p14:sldId id="423"/>
            <p14:sldId id="427"/>
            <p14:sldId id="424"/>
            <p14:sldId id="431"/>
            <p14:sldId id="42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75" userDrawn="1">
          <p15:clr>
            <a:srgbClr val="A4A3A4"/>
          </p15:clr>
        </p15:guide>
        <p15:guide id="2" pos="243" userDrawn="1">
          <p15:clr>
            <a:srgbClr val="A4A3A4"/>
          </p15:clr>
        </p15:guide>
        <p15:guide id="3" pos="55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602A"/>
    <a:srgbClr val="002060"/>
    <a:srgbClr val="C6D9F1"/>
    <a:srgbClr val="4172AD"/>
    <a:srgbClr val="000000"/>
    <a:srgbClr val="5383BD"/>
    <a:srgbClr val="7A9FCC"/>
    <a:srgbClr val="C00000"/>
    <a:srgbClr val="DACB08"/>
    <a:srgbClr val="7794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87" autoAdjust="0"/>
    <p:restoredTop sz="94256" autoAdjust="0"/>
  </p:normalViewPr>
  <p:slideViewPr>
    <p:cSldViewPr>
      <p:cViewPr varScale="1">
        <p:scale>
          <a:sx n="138" d="100"/>
          <a:sy n="138" d="100"/>
        </p:scale>
        <p:origin x="504" y="108"/>
      </p:cViewPr>
      <p:guideLst>
        <p:guide orient="horz" pos="2175"/>
        <p:guide pos="243"/>
        <p:guide pos="55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5"/>
            <a:ext cx="2945659" cy="495857"/>
          </a:xfrm>
          <a:prstGeom prst="rect">
            <a:avLst/>
          </a:prstGeom>
        </p:spPr>
        <p:txBody>
          <a:bodyPr vert="horz" lIns="94320" tIns="47160" rIns="94320" bIns="4716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5" y="5"/>
            <a:ext cx="2945659" cy="495857"/>
          </a:xfrm>
          <a:prstGeom prst="rect">
            <a:avLst/>
          </a:prstGeom>
        </p:spPr>
        <p:txBody>
          <a:bodyPr vert="horz" lIns="94320" tIns="47160" rIns="94320" bIns="47160" rtlCol="0"/>
          <a:lstStyle>
            <a:lvl1pPr algn="r">
              <a:defRPr sz="1200"/>
            </a:lvl1pPr>
          </a:lstStyle>
          <a:p>
            <a:fld id="{82ECED75-8A50-4367-892F-74D10BA5918E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320" tIns="47160" rIns="94320" bIns="4716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4602"/>
            <a:ext cx="5438140" cy="4467462"/>
          </a:xfrm>
          <a:prstGeom prst="rect">
            <a:avLst/>
          </a:prstGeom>
        </p:spPr>
        <p:txBody>
          <a:bodyPr vert="horz" lIns="94320" tIns="47160" rIns="94320" bIns="4716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29203"/>
            <a:ext cx="2945659" cy="495857"/>
          </a:xfrm>
          <a:prstGeom prst="rect">
            <a:avLst/>
          </a:prstGeom>
        </p:spPr>
        <p:txBody>
          <a:bodyPr vert="horz" lIns="94320" tIns="47160" rIns="94320" bIns="4716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5" y="9429203"/>
            <a:ext cx="2945659" cy="495857"/>
          </a:xfrm>
          <a:prstGeom prst="rect">
            <a:avLst/>
          </a:prstGeom>
        </p:spPr>
        <p:txBody>
          <a:bodyPr vert="horz" lIns="94320" tIns="47160" rIns="94320" bIns="47160" rtlCol="0" anchor="b"/>
          <a:lstStyle>
            <a:lvl1pPr algn="r">
              <a:defRPr sz="1200"/>
            </a:lvl1pPr>
          </a:lstStyle>
          <a:p>
            <a:fld id="{6FE1A636-F0FF-4F21-B4F3-F7BD6F8306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431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5609" rtl="0" eaLnBrk="1" latinLnBrk="0" hangingPunct="1">
      <a:defRPr sz="939" kern="1200">
        <a:solidFill>
          <a:schemeClr val="tx1"/>
        </a:solidFill>
        <a:latin typeface="+mn-lt"/>
        <a:ea typeface="+mn-ea"/>
        <a:cs typeface="+mn-cs"/>
      </a:defRPr>
    </a:lvl1pPr>
    <a:lvl2pPr marL="357805" algn="l" defTabSz="715609" rtl="0" eaLnBrk="1" latinLnBrk="0" hangingPunct="1">
      <a:defRPr sz="939" kern="1200">
        <a:solidFill>
          <a:schemeClr val="tx1"/>
        </a:solidFill>
        <a:latin typeface="+mn-lt"/>
        <a:ea typeface="+mn-ea"/>
        <a:cs typeface="+mn-cs"/>
      </a:defRPr>
    </a:lvl2pPr>
    <a:lvl3pPr marL="715609" algn="l" defTabSz="715609" rtl="0" eaLnBrk="1" latinLnBrk="0" hangingPunct="1">
      <a:defRPr sz="939" kern="1200">
        <a:solidFill>
          <a:schemeClr val="tx1"/>
        </a:solidFill>
        <a:latin typeface="+mn-lt"/>
        <a:ea typeface="+mn-ea"/>
        <a:cs typeface="+mn-cs"/>
      </a:defRPr>
    </a:lvl3pPr>
    <a:lvl4pPr marL="1073414" algn="l" defTabSz="715609" rtl="0" eaLnBrk="1" latinLnBrk="0" hangingPunct="1">
      <a:defRPr sz="939" kern="1200">
        <a:solidFill>
          <a:schemeClr val="tx1"/>
        </a:solidFill>
        <a:latin typeface="+mn-lt"/>
        <a:ea typeface="+mn-ea"/>
        <a:cs typeface="+mn-cs"/>
      </a:defRPr>
    </a:lvl4pPr>
    <a:lvl5pPr marL="1431219" algn="l" defTabSz="715609" rtl="0" eaLnBrk="1" latinLnBrk="0" hangingPunct="1">
      <a:defRPr sz="939" kern="1200">
        <a:solidFill>
          <a:schemeClr val="tx1"/>
        </a:solidFill>
        <a:latin typeface="+mn-lt"/>
        <a:ea typeface="+mn-ea"/>
        <a:cs typeface="+mn-cs"/>
      </a:defRPr>
    </a:lvl5pPr>
    <a:lvl6pPr marL="1789024" algn="l" defTabSz="715609" rtl="0" eaLnBrk="1" latinLnBrk="0" hangingPunct="1">
      <a:defRPr sz="939" kern="1200">
        <a:solidFill>
          <a:schemeClr val="tx1"/>
        </a:solidFill>
        <a:latin typeface="+mn-lt"/>
        <a:ea typeface="+mn-ea"/>
        <a:cs typeface="+mn-cs"/>
      </a:defRPr>
    </a:lvl6pPr>
    <a:lvl7pPr marL="2146828" algn="l" defTabSz="715609" rtl="0" eaLnBrk="1" latinLnBrk="0" hangingPunct="1">
      <a:defRPr sz="939" kern="1200">
        <a:solidFill>
          <a:schemeClr val="tx1"/>
        </a:solidFill>
        <a:latin typeface="+mn-lt"/>
        <a:ea typeface="+mn-ea"/>
        <a:cs typeface="+mn-cs"/>
      </a:defRPr>
    </a:lvl7pPr>
    <a:lvl8pPr marL="2504633" algn="l" defTabSz="715609" rtl="0" eaLnBrk="1" latinLnBrk="0" hangingPunct="1">
      <a:defRPr sz="939" kern="1200">
        <a:solidFill>
          <a:schemeClr val="tx1"/>
        </a:solidFill>
        <a:latin typeface="+mn-lt"/>
        <a:ea typeface="+mn-ea"/>
        <a:cs typeface="+mn-cs"/>
      </a:defRPr>
    </a:lvl8pPr>
    <a:lvl9pPr marL="2862438" algn="l" defTabSz="715609" rtl="0" eaLnBrk="1" latinLnBrk="0" hangingPunct="1">
      <a:defRPr sz="93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1A636-F0FF-4F21-B4F3-F7BD6F83060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058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1A636-F0FF-4F21-B4F3-F7BD6F83060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208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1A636-F0FF-4F21-B4F3-F7BD6F83060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681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1A636-F0FF-4F21-B4F3-F7BD6F83060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562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1A636-F0FF-4F21-B4F3-F7BD6F83060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034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1A636-F0FF-4F21-B4F3-F7BD6F83060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5614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1A636-F0FF-4F21-B4F3-F7BD6F83060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603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1A636-F0FF-4F21-B4F3-F7BD6F83060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557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1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7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5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3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91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9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87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84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82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CA7AA-87EC-49C3-B8FC-75A98609E2CE}" type="datetime1">
              <a:rPr lang="ru-RU" smtClean="0"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50CB-5F04-4CF1-A18D-A518E79DB7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248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A8270-406C-437D-929F-9FB0B011B047}" type="datetime1">
              <a:rPr lang="ru-RU" smtClean="0"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50CB-5F04-4CF1-A18D-A518E79DB7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257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2C755-F99D-42C1-9570-49654303FD4A}" type="datetime1">
              <a:rPr lang="ru-RU" smtClean="0"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50CB-5F04-4CF1-A18D-A518E79DB7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166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22098-0118-412A-8C42-3066E3A3128E}" type="datetime1">
              <a:rPr lang="ru-RU" smtClean="0"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50CB-5F04-4CF1-A18D-A518E79DB7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953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9784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9569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935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913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892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870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849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98276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BF2BB-1FB5-47D8-AF73-E4CEF25B82BD}" type="datetime1">
              <a:rPr lang="ru-RU" smtClean="0"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50CB-5F04-4CF1-A18D-A518E79DB7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695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FD9D4-1D4A-40C9-A18D-71B71A117F9B}" type="datetime1">
              <a:rPr lang="ru-RU" smtClean="0"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50CB-5F04-4CF1-A18D-A518E79DB7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078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1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845" indent="0">
              <a:buNone/>
              <a:defRPr sz="2200" b="1"/>
            </a:lvl2pPr>
            <a:lvl3pPr marL="995690" indent="0">
              <a:buNone/>
              <a:defRPr sz="2000" b="1"/>
            </a:lvl3pPr>
            <a:lvl4pPr marL="1493535" indent="0">
              <a:buNone/>
              <a:defRPr sz="1700" b="1"/>
            </a:lvl4pPr>
            <a:lvl5pPr marL="1991380" indent="0">
              <a:buNone/>
              <a:defRPr sz="1700" b="1"/>
            </a:lvl5pPr>
            <a:lvl6pPr marL="2489225" indent="0">
              <a:buNone/>
              <a:defRPr sz="1700" b="1"/>
            </a:lvl6pPr>
            <a:lvl7pPr marL="2987070" indent="0">
              <a:buNone/>
              <a:defRPr sz="1700" b="1"/>
            </a:lvl7pPr>
            <a:lvl8pPr marL="3484916" indent="0">
              <a:buNone/>
              <a:defRPr sz="1700" b="1"/>
            </a:lvl8pPr>
            <a:lvl9pPr marL="3982761" indent="0">
              <a:buNone/>
              <a:defRPr sz="17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6" cy="479821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845" indent="0">
              <a:buNone/>
              <a:defRPr sz="2200" b="1"/>
            </a:lvl2pPr>
            <a:lvl3pPr marL="995690" indent="0">
              <a:buNone/>
              <a:defRPr sz="2000" b="1"/>
            </a:lvl3pPr>
            <a:lvl4pPr marL="1493535" indent="0">
              <a:buNone/>
              <a:defRPr sz="1700" b="1"/>
            </a:lvl4pPr>
            <a:lvl5pPr marL="1991380" indent="0">
              <a:buNone/>
              <a:defRPr sz="1700" b="1"/>
            </a:lvl5pPr>
            <a:lvl6pPr marL="2489225" indent="0">
              <a:buNone/>
              <a:defRPr sz="1700" b="1"/>
            </a:lvl6pPr>
            <a:lvl7pPr marL="2987070" indent="0">
              <a:buNone/>
              <a:defRPr sz="1700" b="1"/>
            </a:lvl7pPr>
            <a:lvl8pPr marL="3484916" indent="0">
              <a:buNone/>
              <a:defRPr sz="1700" b="1"/>
            </a:lvl8pPr>
            <a:lvl9pPr marL="3982761" indent="0">
              <a:buNone/>
              <a:defRPr sz="17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6" cy="296346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69BA2-FCB2-4007-AEB2-80C8174C0E01}" type="datetime1">
              <a:rPr lang="ru-RU" smtClean="0"/>
              <a:t>17.02.2021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50CB-5F04-4CF1-A18D-A518E79DB7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707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D3DF1-8201-448A-9111-789A712E5EFE}" type="datetime1">
              <a:rPr lang="ru-RU" smtClean="0"/>
              <a:t>17.02.2021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50CB-5F04-4CF1-A18D-A518E79DB7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081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D5F4B-8E4B-43D7-86E1-4D0AA0F141DE}" type="datetime1">
              <a:rPr lang="ru-RU" smtClean="0"/>
              <a:t>17.02.2021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50CB-5F04-4CF1-A18D-A518E79DB7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46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49" cy="4389834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076326"/>
            <a:ext cx="3008313" cy="3518297"/>
          </a:xfrm>
        </p:spPr>
        <p:txBody>
          <a:bodyPr/>
          <a:lstStyle>
            <a:lvl1pPr marL="0" indent="0">
              <a:buNone/>
              <a:defRPr sz="1500"/>
            </a:lvl1pPr>
            <a:lvl2pPr marL="497845" indent="0">
              <a:buNone/>
              <a:defRPr sz="1300"/>
            </a:lvl2pPr>
            <a:lvl3pPr marL="995690" indent="0">
              <a:buNone/>
              <a:defRPr sz="1100"/>
            </a:lvl3pPr>
            <a:lvl4pPr marL="1493535" indent="0">
              <a:buNone/>
              <a:defRPr sz="1000"/>
            </a:lvl4pPr>
            <a:lvl5pPr marL="1991380" indent="0">
              <a:buNone/>
              <a:defRPr sz="1000"/>
            </a:lvl5pPr>
            <a:lvl6pPr marL="2489225" indent="0">
              <a:buNone/>
              <a:defRPr sz="1000"/>
            </a:lvl6pPr>
            <a:lvl7pPr marL="2987070" indent="0">
              <a:buNone/>
              <a:defRPr sz="1000"/>
            </a:lvl7pPr>
            <a:lvl8pPr marL="3484916" indent="0">
              <a:buNone/>
              <a:defRPr sz="1000"/>
            </a:lvl8pPr>
            <a:lvl9pPr marL="3982761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A71AB-E261-48A7-B163-638391F4BF38}" type="datetime1">
              <a:rPr lang="ru-RU" smtClean="0"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50CB-5F04-4CF1-A18D-A518E79DB7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125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500"/>
            </a:lvl1pPr>
            <a:lvl2pPr marL="497845" indent="0">
              <a:buNone/>
              <a:defRPr sz="3000"/>
            </a:lvl2pPr>
            <a:lvl3pPr marL="995690" indent="0">
              <a:buNone/>
              <a:defRPr sz="2600"/>
            </a:lvl3pPr>
            <a:lvl4pPr marL="1493535" indent="0">
              <a:buNone/>
              <a:defRPr sz="2200"/>
            </a:lvl4pPr>
            <a:lvl5pPr marL="1991380" indent="0">
              <a:buNone/>
              <a:defRPr sz="2200"/>
            </a:lvl5pPr>
            <a:lvl6pPr marL="2489225" indent="0">
              <a:buNone/>
              <a:defRPr sz="2200"/>
            </a:lvl6pPr>
            <a:lvl7pPr marL="2987070" indent="0">
              <a:buNone/>
              <a:defRPr sz="2200"/>
            </a:lvl7pPr>
            <a:lvl8pPr marL="3484916" indent="0">
              <a:buNone/>
              <a:defRPr sz="2200"/>
            </a:lvl8pPr>
            <a:lvl9pPr marL="3982761" indent="0">
              <a:buNone/>
              <a:defRPr sz="22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500"/>
            </a:lvl1pPr>
            <a:lvl2pPr marL="497845" indent="0">
              <a:buNone/>
              <a:defRPr sz="1300"/>
            </a:lvl2pPr>
            <a:lvl3pPr marL="995690" indent="0">
              <a:buNone/>
              <a:defRPr sz="1100"/>
            </a:lvl3pPr>
            <a:lvl4pPr marL="1493535" indent="0">
              <a:buNone/>
              <a:defRPr sz="1000"/>
            </a:lvl4pPr>
            <a:lvl5pPr marL="1991380" indent="0">
              <a:buNone/>
              <a:defRPr sz="1000"/>
            </a:lvl5pPr>
            <a:lvl6pPr marL="2489225" indent="0">
              <a:buNone/>
              <a:defRPr sz="1000"/>
            </a:lvl6pPr>
            <a:lvl7pPr marL="2987070" indent="0">
              <a:buNone/>
              <a:defRPr sz="1000"/>
            </a:lvl7pPr>
            <a:lvl8pPr marL="3484916" indent="0">
              <a:buNone/>
              <a:defRPr sz="1000"/>
            </a:lvl8pPr>
            <a:lvl9pPr marL="3982761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849F5-0C3A-47D2-A996-7A935FEB8BB3}" type="datetime1">
              <a:rPr lang="ru-RU" smtClean="0"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50CB-5F04-4CF1-A18D-A518E79DB7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429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9569" tIns="49785" rIns="99569" bIns="49785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1" y="4767264"/>
            <a:ext cx="2133600" cy="273844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5B9E6-1EDB-408A-B2E9-79DDE42BF83D}" type="datetime1">
              <a:rPr lang="ru-RU" smtClean="0"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150CB-5F04-4CF1-A18D-A518E79DB7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937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9569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3384" indent="-373384" algn="l" defTabSz="995690" rtl="0" eaLnBrk="1" latinLnBrk="0" hangingPunct="1">
        <a:spcBef>
          <a:spcPct val="20000"/>
        </a:spcBef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08998" indent="-311153" algn="l" defTabSz="995690" rtl="0" eaLnBrk="1" latinLnBrk="0" hangingPunct="1">
        <a:spcBef>
          <a:spcPct val="20000"/>
        </a:spcBef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44613" indent="-248923" algn="l" defTabSz="9956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42458" indent="-248923" algn="l" defTabSz="995690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40303" indent="-248923" algn="l" defTabSz="995690" rtl="0" eaLnBrk="1" latinLnBrk="0" hangingPunct="1">
        <a:spcBef>
          <a:spcPct val="20000"/>
        </a:spcBef>
        <a:buFont typeface="Arial" panose="020B0604020202020204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38148" indent="-248923" algn="l" defTabSz="9956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993" indent="-248923" algn="l" defTabSz="9956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838" indent="-248923" algn="l" defTabSz="9956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1683" indent="-248923" algn="l" defTabSz="9956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84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69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53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38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922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707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916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761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619F2E-A54D-4720-B6EB-D4F0A8B44A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-236562"/>
            <a:ext cx="7221330" cy="6142572"/>
          </a:xfrm>
          <a:prstGeom prst="rect">
            <a:avLst/>
          </a:prstGeom>
        </p:spPr>
      </p:pic>
      <p:pic>
        <p:nvPicPr>
          <p:cNvPr id="1026" name="Picture 2" descr="D:\Documents and Settings\ps_platunova\Мои документы\герб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958" y="123478"/>
            <a:ext cx="834084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39968" y="119668"/>
            <a:ext cx="8264063" cy="488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dirty="0">
              <a:solidFill>
                <a:srgbClr val="FF0000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solidFill>
                <a:srgbClr val="FF0000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solidFill>
                <a:srgbClr val="FF000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800" dirty="0">
                <a:solidFill>
                  <a:srgbClr val="3B602A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ГОСУДАРСТВЕННОЕ КАЗЕННОЕ УЧРЕЖДЕНИЕ</a:t>
            </a:r>
          </a:p>
          <a:p>
            <a:pPr algn="ctr"/>
            <a:r>
              <a:rPr lang="ru-RU" sz="1800" dirty="0">
                <a:solidFill>
                  <a:srgbClr val="3B602A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«ГРАДОСТРОИТЕЛЬНОЕ РАЗВИТИЕ ТЕРРИТОРИЙ </a:t>
            </a:r>
          </a:p>
          <a:p>
            <a:pPr algn="ctr"/>
            <a:r>
              <a:rPr lang="ru-RU" sz="1800" dirty="0">
                <a:solidFill>
                  <a:srgbClr val="3B602A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ЛЕНИНГРАДСКОЙ ОБЛАСТИ»</a:t>
            </a:r>
          </a:p>
          <a:p>
            <a:endParaRPr lang="ru-RU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rgbClr val="3B6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О результатах деятельности ГКУ «ГРТ ЛО»</a:t>
            </a:r>
            <a:br>
              <a:rPr lang="ru-RU" sz="2400" b="1" dirty="0">
                <a:solidFill>
                  <a:srgbClr val="3B6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3B6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за 2020 год и об основных направлениях работы учреждения в 2021 году»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			     	</a:t>
            </a:r>
          </a:p>
          <a:p>
            <a:pPr algn="just"/>
            <a:endParaRPr lang="ru-RU" sz="2000" dirty="0">
              <a:solidFill>
                <a:srgbClr val="FF000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solidFill>
                  <a:srgbClr val="3B602A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Докладчик</a:t>
            </a:r>
            <a:r>
              <a:rPr lang="en-US" sz="1800" b="1" dirty="0">
                <a:solidFill>
                  <a:srgbClr val="3B602A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: </a:t>
            </a:r>
            <a:r>
              <a:rPr lang="ru-RU" sz="1800" dirty="0">
                <a:solidFill>
                  <a:srgbClr val="3B602A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						         </a:t>
            </a:r>
            <a:r>
              <a:rPr lang="ru-RU" sz="1800" dirty="0" err="1">
                <a:solidFill>
                  <a:srgbClr val="3B602A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и.о</a:t>
            </a:r>
            <a:r>
              <a:rPr lang="ru-RU" sz="1800" dirty="0">
                <a:solidFill>
                  <a:srgbClr val="3B602A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. руководителя </a:t>
            </a:r>
            <a:br>
              <a:rPr lang="ru-RU" sz="1800" dirty="0">
                <a:solidFill>
                  <a:srgbClr val="3B602A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3B602A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					                                          </a:t>
            </a:r>
            <a:r>
              <a:rPr lang="ru-RU" sz="1800" b="1" dirty="0">
                <a:solidFill>
                  <a:srgbClr val="3B602A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Зуев Евгений</a:t>
            </a:r>
            <a:endParaRPr lang="en-US" sz="1800" b="1" dirty="0">
              <a:solidFill>
                <a:srgbClr val="3B602A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800" dirty="0">
                <a:solidFill>
                  <a:srgbClr val="3B602A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20</a:t>
            </a:r>
            <a:r>
              <a:rPr lang="en-US" sz="1800" dirty="0">
                <a:solidFill>
                  <a:srgbClr val="3B602A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2</a:t>
            </a:r>
            <a:r>
              <a:rPr lang="ru-RU" sz="1800" dirty="0">
                <a:solidFill>
                  <a:srgbClr val="3B602A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1 год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10A6F3AB-17EA-4EEA-9581-C69A514EBEE6}"/>
              </a:ext>
            </a:extLst>
          </p:cNvPr>
          <p:cNvCxnSpPr>
            <a:cxnSpLocks/>
          </p:cNvCxnSpPr>
          <p:nvPr/>
        </p:nvCxnSpPr>
        <p:spPr>
          <a:xfrm>
            <a:off x="233493" y="4968640"/>
            <a:ext cx="8677014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4344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86DD5250-45CB-4DDE-95FE-66CBBD26E1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7" t="19027" r="14223" b="15574"/>
          <a:stretch/>
        </p:blipFill>
        <p:spPr>
          <a:xfrm>
            <a:off x="3909911" y="1133211"/>
            <a:ext cx="5234089" cy="3951844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469147B-775E-4FEF-96B0-3C50908E6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4854638"/>
            <a:ext cx="2133600" cy="273844"/>
          </a:xfrm>
        </p:spPr>
        <p:txBody>
          <a:bodyPr/>
          <a:lstStyle/>
          <a:p>
            <a:fld id="{4CE150CB-5F04-4CF1-A18D-A518E79DB789}" type="slidenum">
              <a:rPr lang="ru-RU" sz="1000" smtClean="0">
                <a:latin typeface="Century Gothic" panose="020B0502020202020204" pitchFamily="34" charset="0"/>
              </a:rPr>
              <a:t>2</a:t>
            </a:fld>
            <a:endParaRPr lang="ru-RU" sz="1000" dirty="0">
              <a:latin typeface="Century Gothic" panose="020B0502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C3FF63F-2E7F-484B-9DA8-72C4366E4CF3}"/>
              </a:ext>
            </a:extLst>
          </p:cNvPr>
          <p:cNvSpPr/>
          <p:nvPr/>
        </p:nvSpPr>
        <p:spPr>
          <a:xfrm>
            <a:off x="0" y="699542"/>
            <a:ext cx="6394032" cy="6602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dirty="0">
                <a:latin typeface="Century Gothic" panose="020B0502020202020204" pitchFamily="34" charset="0"/>
              </a:rPr>
              <a:t>ПРОЕКТЫ СХЕМ ТЕРРИТОРИАЛЬНОГО ПЛАНИРОВАНИЯ ЛЕНИНГРАДСКОЙ ОБЛАСТИ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5D915B59-A16F-4CA9-8519-7C0E514B2B79}"/>
              </a:ext>
            </a:extLst>
          </p:cNvPr>
          <p:cNvSpPr/>
          <p:nvPr/>
        </p:nvSpPr>
        <p:spPr>
          <a:xfrm>
            <a:off x="6394032" y="3051373"/>
            <a:ext cx="1427023" cy="1398226"/>
          </a:xfrm>
          <a:prstGeom prst="ellipse">
            <a:avLst/>
          </a:prstGeom>
          <a:solidFill>
            <a:schemeClr val="bg1"/>
          </a:solidFill>
          <a:ln>
            <a:solidFill>
              <a:srgbClr val="3B60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DA0DD1-8314-47E2-AE5D-9254A20B5E99}"/>
              </a:ext>
            </a:extLst>
          </p:cNvPr>
          <p:cNvSpPr txBox="1"/>
          <p:nvPr/>
        </p:nvSpPr>
        <p:spPr>
          <a:xfrm>
            <a:off x="6760588" y="3149607"/>
            <a:ext cx="5898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C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71" name="Овал 70">
            <a:extLst>
              <a:ext uri="{FF2B5EF4-FFF2-40B4-BE49-F238E27FC236}">
                <a16:creationId xmlns:a16="http://schemas.microsoft.com/office/drawing/2014/main" id="{C01D7AD6-7AB2-44F1-9547-C1B556580BA5}"/>
              </a:ext>
            </a:extLst>
          </p:cNvPr>
          <p:cNvSpPr/>
          <p:nvPr/>
        </p:nvSpPr>
        <p:spPr>
          <a:xfrm>
            <a:off x="4509258" y="2170754"/>
            <a:ext cx="1184876" cy="1131549"/>
          </a:xfrm>
          <a:prstGeom prst="ellipse">
            <a:avLst/>
          </a:prstGeom>
          <a:solidFill>
            <a:schemeClr val="bg1"/>
          </a:solidFill>
          <a:ln>
            <a:solidFill>
              <a:srgbClr val="3B60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id="{B1F01DEF-18E1-4962-9817-27C99AA2AE35}"/>
              </a:ext>
            </a:extLst>
          </p:cNvPr>
          <p:cNvCxnSpPr>
            <a:cxnSpLocks/>
            <a:endCxn id="9" idx="2"/>
          </p:cNvCxnSpPr>
          <p:nvPr/>
        </p:nvCxnSpPr>
        <p:spPr>
          <a:xfrm>
            <a:off x="5452262" y="3197586"/>
            <a:ext cx="941770" cy="552900"/>
          </a:xfrm>
          <a:prstGeom prst="line">
            <a:avLst/>
          </a:prstGeom>
          <a:ln w="19050">
            <a:solidFill>
              <a:srgbClr val="3B602A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36265816-C203-4DC8-ABFA-BE9E981C49BB}"/>
              </a:ext>
            </a:extLst>
          </p:cNvPr>
          <p:cNvSpPr/>
          <p:nvPr/>
        </p:nvSpPr>
        <p:spPr>
          <a:xfrm>
            <a:off x="3607626" y="205035"/>
            <a:ext cx="53258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dirty="0">
                <a:solidFill>
                  <a:srgbClr val="3B6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О РЕЗУЛЬТАТАХ ДЕЯТЕЛЬНОСТИ ГКУ «ГРТ ЛО» ЗА 2020 ГОД 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170DD92-E58C-45B6-A751-0816C585279A}"/>
              </a:ext>
            </a:extLst>
          </p:cNvPr>
          <p:cNvSpPr txBox="1"/>
          <p:nvPr/>
        </p:nvSpPr>
        <p:spPr>
          <a:xfrm>
            <a:off x="624895" y="108838"/>
            <a:ext cx="2741666" cy="483892"/>
          </a:xfrm>
          <a:prstGeom prst="rect">
            <a:avLst/>
          </a:prstGeom>
          <a:noFill/>
        </p:spPr>
        <p:txBody>
          <a:bodyPr wrap="square" lIns="67731" tIns="33866" rIns="67731" bIns="33866" rtlCol="0">
            <a:spAutoFit/>
          </a:bodyPr>
          <a:lstStyle/>
          <a:p>
            <a:r>
              <a:rPr lang="ru-RU" sz="900" dirty="0">
                <a:solidFill>
                  <a:srgbClr val="3B602A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Государственное казенное учреждение «Градостроительное развитие территорий Ленинградской области»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5E0C10D7-787F-4E1F-B31B-C1F6AD950E48}"/>
              </a:ext>
            </a:extLst>
          </p:cNvPr>
          <p:cNvSpPr/>
          <p:nvPr/>
        </p:nvSpPr>
        <p:spPr>
          <a:xfrm>
            <a:off x="6677612" y="3985637"/>
            <a:ext cx="8899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3B602A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проектов</a:t>
            </a:r>
            <a:endParaRPr lang="ru-RU" sz="1200" dirty="0">
              <a:solidFill>
                <a:srgbClr val="3B602A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337735F-C85A-4E6F-8DAE-4FFB0F6893E3}"/>
              </a:ext>
            </a:extLst>
          </p:cNvPr>
          <p:cNvSpPr txBox="1"/>
          <p:nvPr/>
        </p:nvSpPr>
        <p:spPr>
          <a:xfrm>
            <a:off x="4503402" y="2208625"/>
            <a:ext cx="1196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26</a:t>
            </a:r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BFD3F7E4-E125-4758-81C6-CAF643B1F2EA}"/>
              </a:ext>
            </a:extLst>
          </p:cNvPr>
          <p:cNvSpPr/>
          <p:nvPr/>
        </p:nvSpPr>
        <p:spPr>
          <a:xfrm>
            <a:off x="4541403" y="2797476"/>
            <a:ext cx="11256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00" dirty="0">
                <a:solidFill>
                  <a:srgbClr val="3B602A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Согласований</a:t>
            </a:r>
          </a:p>
          <a:p>
            <a:pPr algn="ctr"/>
            <a:r>
              <a:rPr lang="ru-RU" sz="1000" dirty="0">
                <a:solidFill>
                  <a:srgbClr val="3B602A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ОИВ ЛО</a:t>
            </a:r>
            <a:endParaRPr lang="ru-RU" sz="1000" dirty="0">
              <a:solidFill>
                <a:srgbClr val="3B602A"/>
              </a:solidFill>
            </a:endParaRPr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B5AC3D38-DE6B-4892-BBDD-410B11C715A7}"/>
              </a:ext>
            </a:extLst>
          </p:cNvPr>
          <p:cNvSpPr/>
          <p:nvPr/>
        </p:nvSpPr>
        <p:spPr>
          <a:xfrm>
            <a:off x="7440297" y="1464839"/>
            <a:ext cx="1184876" cy="1131549"/>
          </a:xfrm>
          <a:prstGeom prst="ellipse">
            <a:avLst/>
          </a:prstGeom>
          <a:solidFill>
            <a:schemeClr val="bg1"/>
          </a:solidFill>
          <a:ln>
            <a:solidFill>
              <a:srgbClr val="3B60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FF8D5E1F-148C-4F39-8F12-B2EFA54C8248}"/>
              </a:ext>
            </a:extLst>
          </p:cNvPr>
          <p:cNvCxnSpPr>
            <a:cxnSpLocks/>
            <a:stCxn id="49" idx="4"/>
            <a:endCxn id="9" idx="7"/>
          </p:cNvCxnSpPr>
          <p:nvPr/>
        </p:nvCxnSpPr>
        <p:spPr>
          <a:xfrm flipH="1">
            <a:off x="7612072" y="2596388"/>
            <a:ext cx="420663" cy="659750"/>
          </a:xfrm>
          <a:prstGeom prst="line">
            <a:avLst/>
          </a:prstGeom>
          <a:ln w="19050">
            <a:solidFill>
              <a:srgbClr val="3B602A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EFE0B23F-9C17-4FA4-B6C3-59ED14F1660C}"/>
              </a:ext>
            </a:extLst>
          </p:cNvPr>
          <p:cNvSpPr/>
          <p:nvPr/>
        </p:nvSpPr>
        <p:spPr>
          <a:xfrm>
            <a:off x="7477935" y="2030613"/>
            <a:ext cx="11095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00" dirty="0">
                <a:solidFill>
                  <a:srgbClr val="3B602A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предложений</a:t>
            </a:r>
          </a:p>
          <a:p>
            <a:pPr algn="ctr"/>
            <a:r>
              <a:rPr lang="ru-RU" sz="1000" dirty="0">
                <a:solidFill>
                  <a:srgbClr val="3B602A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рассмотрено</a:t>
            </a:r>
            <a:endParaRPr lang="ru-RU" sz="1000" dirty="0">
              <a:solidFill>
                <a:srgbClr val="3B602A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7648FA-D34A-487D-A095-7E17AC73BA0C}"/>
              </a:ext>
            </a:extLst>
          </p:cNvPr>
          <p:cNvSpPr txBox="1"/>
          <p:nvPr/>
        </p:nvSpPr>
        <p:spPr>
          <a:xfrm>
            <a:off x="7428585" y="1459836"/>
            <a:ext cx="1196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49</a:t>
            </a:r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5DB3CB4-F35E-4BD3-852C-FDA6BD97705A}"/>
              </a:ext>
            </a:extLst>
          </p:cNvPr>
          <p:cNvSpPr txBox="1"/>
          <p:nvPr/>
        </p:nvSpPr>
        <p:spPr>
          <a:xfrm>
            <a:off x="46208" y="1550981"/>
            <a:ext cx="4165752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just" defTabSz="77922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B602A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000" i="0" u="none" strike="noStrike" kern="1200" cap="none" spc="0" normalizeH="0" baseline="0" noProof="0" dirty="0">
                <a:ln>
                  <a:noFill/>
                </a:ln>
                <a:solidFill>
                  <a:srgbClr val="3B602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промышленной политики и планирования использования земель сельскохозяйственного назначения</a:t>
            </a:r>
          </a:p>
          <a:p>
            <a:pPr marL="171450" marR="0" lvl="0" indent="-171450" algn="just" defTabSz="77922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B602A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u-RU" sz="1000" i="0" u="none" strike="noStrike" kern="1200" cap="none" spc="0" normalizeH="0" baseline="0" noProof="0" dirty="0">
              <a:ln>
                <a:noFill/>
              </a:ln>
              <a:solidFill>
                <a:srgbClr val="3B602A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Times New Roman" panose="02020603050405020304" pitchFamily="18" charset="0"/>
            </a:endParaRPr>
          </a:p>
          <a:p>
            <a:pPr marL="228600" indent="-228600" algn="just">
              <a:lnSpc>
                <a:spcPct val="80000"/>
              </a:lnSpc>
              <a:buClr>
                <a:srgbClr val="3B602A"/>
              </a:buClr>
              <a:buFont typeface="Wingdings" panose="05000000000000000000" pitchFamily="2" charset="2"/>
              <a:buChar char="ü"/>
              <a:defRPr/>
            </a:pPr>
            <a:r>
              <a:rPr lang="ru-RU" sz="1000" dirty="0">
                <a:solidFill>
                  <a:srgbClr val="3B602A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образования, здравоохранения, социального обслуживания, культуры, физической культуры, спорта, туризма, молодежной политики, межнациональных          и межконфессиональных отношений</a:t>
            </a:r>
          </a:p>
          <a:p>
            <a:pPr marL="171450" indent="-171450" algn="just">
              <a:lnSpc>
                <a:spcPct val="80000"/>
              </a:lnSpc>
              <a:buClr>
                <a:srgbClr val="3B602A"/>
              </a:buClr>
              <a:buFont typeface="Wingdings" panose="05000000000000000000" pitchFamily="2" charset="2"/>
              <a:buChar char="ü"/>
              <a:defRPr/>
            </a:pPr>
            <a:endParaRPr lang="ru-RU" sz="1000" dirty="0">
              <a:solidFill>
                <a:srgbClr val="3B602A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228600" indent="-228600" algn="just">
              <a:lnSpc>
                <a:spcPct val="80000"/>
              </a:lnSpc>
              <a:buClr>
                <a:srgbClr val="3B602A"/>
              </a:buClr>
              <a:buFont typeface="Wingdings" panose="05000000000000000000" pitchFamily="2" charset="2"/>
              <a:buChar char="ü"/>
              <a:defRPr/>
            </a:pPr>
            <a:r>
              <a:rPr lang="ru-RU" sz="1000" dirty="0">
                <a:solidFill>
                  <a:srgbClr val="3B602A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транспорта (железнодорожный, водный, воздушный транспорт),  автомобильных дорог регионального или межмуниципального значения</a:t>
            </a:r>
          </a:p>
          <a:p>
            <a:pPr marL="171450" indent="-171450" algn="just">
              <a:lnSpc>
                <a:spcPct val="80000"/>
              </a:lnSpc>
              <a:buClr>
                <a:srgbClr val="3B602A"/>
              </a:buClr>
              <a:buFont typeface="Wingdings" panose="05000000000000000000" pitchFamily="2" charset="2"/>
              <a:buChar char="ü"/>
              <a:defRPr/>
            </a:pPr>
            <a:endParaRPr lang="ru-RU" sz="1000" dirty="0">
              <a:solidFill>
                <a:srgbClr val="3B602A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228600" indent="-228600" algn="just">
              <a:lnSpc>
                <a:spcPct val="80000"/>
              </a:lnSpc>
              <a:buClr>
                <a:srgbClr val="3B602A"/>
              </a:buClr>
              <a:buFont typeface="Wingdings" panose="05000000000000000000" pitchFamily="2" charset="2"/>
              <a:buChar char="ü"/>
              <a:defRPr/>
            </a:pPr>
            <a:r>
              <a:rPr lang="ru-RU" sz="1000" dirty="0">
                <a:solidFill>
                  <a:srgbClr val="3B602A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организации, охраны и использования особо охраняемых природных  территорий</a:t>
            </a:r>
          </a:p>
          <a:p>
            <a:pPr marL="171450" indent="-171450" algn="just">
              <a:lnSpc>
                <a:spcPct val="80000"/>
              </a:lnSpc>
              <a:buClr>
                <a:srgbClr val="3B602A"/>
              </a:buClr>
              <a:buFont typeface="Wingdings" panose="05000000000000000000" pitchFamily="2" charset="2"/>
              <a:buChar char="ü"/>
              <a:defRPr/>
            </a:pPr>
            <a:endParaRPr lang="ru-RU" sz="1000" dirty="0">
              <a:solidFill>
                <a:srgbClr val="3B602A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228600" marR="0" lvl="0" indent="-228600" algn="just" defTabSz="77922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B602A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000" dirty="0">
                <a:solidFill>
                  <a:srgbClr val="3B602A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энергетики (за исключением электроэнергетики)</a:t>
            </a:r>
          </a:p>
          <a:p>
            <a:pPr marL="171450" marR="0" lvl="0" indent="-171450" algn="just" defTabSz="77922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B602A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lang="ru-RU" sz="1000" dirty="0">
              <a:solidFill>
                <a:srgbClr val="3B602A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228600" indent="-228600" algn="just">
              <a:lnSpc>
                <a:spcPct val="80000"/>
              </a:lnSpc>
              <a:buClr>
                <a:srgbClr val="3B602A"/>
              </a:buClr>
              <a:buFont typeface="Wingdings" panose="05000000000000000000" pitchFamily="2" charset="2"/>
              <a:buChar char="ü"/>
              <a:defRPr/>
            </a:pPr>
            <a:r>
              <a:rPr lang="ru-RU" sz="1000" dirty="0">
                <a:solidFill>
                  <a:srgbClr val="3B602A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электроэнергетики</a:t>
            </a:r>
          </a:p>
          <a:p>
            <a:pPr marL="171450" indent="-171450" algn="just">
              <a:lnSpc>
                <a:spcPct val="80000"/>
              </a:lnSpc>
              <a:buClr>
                <a:srgbClr val="3B602A"/>
              </a:buClr>
              <a:buFont typeface="Wingdings" panose="05000000000000000000" pitchFamily="2" charset="2"/>
              <a:buChar char="ü"/>
              <a:defRPr/>
            </a:pPr>
            <a:endParaRPr lang="ru-RU" sz="1000" dirty="0">
              <a:solidFill>
                <a:srgbClr val="3B602A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228600" indent="-228600" algn="just">
              <a:lnSpc>
                <a:spcPct val="80000"/>
              </a:lnSpc>
              <a:buClr>
                <a:srgbClr val="3B602A"/>
              </a:buClr>
              <a:buFont typeface="Wingdings" panose="05000000000000000000" pitchFamily="2" charset="2"/>
              <a:buChar char="ü"/>
              <a:defRPr/>
            </a:pPr>
            <a:r>
              <a:rPr lang="ru-RU" sz="1000" dirty="0">
                <a:solidFill>
                  <a:srgbClr val="3B602A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предупреждения чрезвычайных ситуаций межмуниципального и регионального характера, стихийных бедствий, эпидемий и ликвидации их последствий</a:t>
            </a:r>
          </a:p>
          <a:p>
            <a:pPr marL="171450" indent="-171450" algn="just">
              <a:lnSpc>
                <a:spcPct val="80000"/>
              </a:lnSpc>
              <a:buClr>
                <a:srgbClr val="3B602A"/>
              </a:buClr>
              <a:buFont typeface="Wingdings" panose="05000000000000000000" pitchFamily="2" charset="2"/>
              <a:buChar char="ü"/>
              <a:defRPr/>
            </a:pPr>
            <a:endParaRPr lang="ru-RU" sz="1000" dirty="0">
              <a:solidFill>
                <a:srgbClr val="3B602A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228600" indent="-228600" algn="just">
              <a:lnSpc>
                <a:spcPct val="80000"/>
              </a:lnSpc>
              <a:buClr>
                <a:srgbClr val="3B602A"/>
              </a:buClr>
              <a:buFont typeface="Wingdings" panose="05000000000000000000" pitchFamily="2" charset="2"/>
              <a:buChar char="ü"/>
              <a:defRPr/>
            </a:pPr>
            <a:r>
              <a:rPr lang="ru-RU" sz="1000" dirty="0">
                <a:solidFill>
                  <a:srgbClr val="3B602A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обращения с отходами, в том числе с твердыми коммунальными отходами</a:t>
            </a:r>
          </a:p>
        </p:txBody>
      </p:sp>
      <p:pic>
        <p:nvPicPr>
          <p:cNvPr id="21" name="Picture 2" descr="D:\Documents and Settings\ps_platunova\Мои документы\герб.png">
            <a:extLst>
              <a:ext uri="{FF2B5EF4-FFF2-40B4-BE49-F238E27FC236}">
                <a16:creationId xmlns:a16="http://schemas.microsoft.com/office/drawing/2014/main" id="{2A8C9000-2433-40D4-8400-11D94BCC0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91" y="144403"/>
            <a:ext cx="372824" cy="40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46850FC1-EB24-4B59-AA94-A104ECBF43D2}"/>
              </a:ext>
            </a:extLst>
          </p:cNvPr>
          <p:cNvCxnSpPr>
            <a:cxnSpLocks/>
          </p:cNvCxnSpPr>
          <p:nvPr/>
        </p:nvCxnSpPr>
        <p:spPr>
          <a:xfrm>
            <a:off x="215466" y="609626"/>
            <a:ext cx="8677014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512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3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>
            <a:cxnSpLocks/>
          </p:cNvCxnSpPr>
          <p:nvPr/>
        </p:nvCxnSpPr>
        <p:spPr>
          <a:xfrm>
            <a:off x="215466" y="609626"/>
            <a:ext cx="8677014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469147B-775E-4FEF-96B0-3C50908E6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4854638"/>
            <a:ext cx="2133600" cy="273844"/>
          </a:xfrm>
        </p:spPr>
        <p:txBody>
          <a:bodyPr/>
          <a:lstStyle/>
          <a:p>
            <a:fld id="{4CE150CB-5F04-4CF1-A18D-A518E79DB789}" type="slidenum">
              <a:rPr lang="ru-RU" sz="1000" smtClean="0">
                <a:latin typeface="Century Gothic" panose="020B0502020202020204" pitchFamily="34" charset="0"/>
              </a:rPr>
              <a:t>3</a:t>
            </a:fld>
            <a:endParaRPr lang="ru-RU" sz="1000" dirty="0">
              <a:latin typeface="Century Gothic" panose="020B0502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C3FF63F-2E7F-484B-9DA8-72C4366E4CF3}"/>
              </a:ext>
            </a:extLst>
          </p:cNvPr>
          <p:cNvSpPr/>
          <p:nvPr/>
        </p:nvSpPr>
        <p:spPr>
          <a:xfrm>
            <a:off x="-1" y="699541"/>
            <a:ext cx="8933489" cy="72008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dirty="0">
                <a:latin typeface="Century Gothic" panose="020B0502020202020204" pitchFamily="34" charset="0"/>
              </a:rPr>
              <a:t>ПРОЕКТЫ О ВНЕСЕНИИ ИЗМЕНЕНИЙ В ПРАВИЛА ЗЕМЛЕПОЛЬЗОВАНИЯ И ЗАСТРОЙКИ МУНИЦИПАЛЬНЫХ ОБРАЗОВАНИЙ ЛЕНИНГРАДСКОЙ ОБЛАСТИ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89119F-54CE-486F-B007-D712CBC79704}"/>
              </a:ext>
            </a:extLst>
          </p:cNvPr>
          <p:cNvSpPr txBox="1"/>
          <p:nvPr/>
        </p:nvSpPr>
        <p:spPr>
          <a:xfrm>
            <a:off x="3426284" y="1756142"/>
            <a:ext cx="19442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13</a:t>
            </a:r>
          </a:p>
          <a:p>
            <a:pPr algn="ctr"/>
            <a:r>
              <a:rPr lang="ru-RU" sz="1600" dirty="0">
                <a:solidFill>
                  <a:srgbClr val="3B602A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проектов </a:t>
            </a:r>
          </a:p>
          <a:p>
            <a:pPr algn="ctr"/>
            <a:r>
              <a:rPr lang="ru-RU" sz="1600" dirty="0">
                <a:solidFill>
                  <a:srgbClr val="3B602A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о внесении изменений </a:t>
            </a:r>
          </a:p>
          <a:p>
            <a:pPr algn="ctr"/>
            <a:r>
              <a:rPr lang="ru-RU" sz="1600" dirty="0">
                <a:solidFill>
                  <a:srgbClr val="3B602A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в ПЗЗ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BFC45E-707B-4C0F-BFB6-25050E5267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13110"/>
            <a:ext cx="2986261" cy="3042000"/>
          </a:xfrm>
          <a:prstGeom prst="ellipse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24189C5-0761-4753-B78C-92E1B676A9EA}"/>
              </a:ext>
            </a:extLst>
          </p:cNvPr>
          <p:cNvSpPr txBox="1"/>
          <p:nvPr/>
        </p:nvSpPr>
        <p:spPr>
          <a:xfrm>
            <a:off x="624895" y="108838"/>
            <a:ext cx="2741666" cy="483892"/>
          </a:xfrm>
          <a:prstGeom prst="rect">
            <a:avLst/>
          </a:prstGeom>
          <a:noFill/>
        </p:spPr>
        <p:txBody>
          <a:bodyPr wrap="square" lIns="67731" tIns="33866" rIns="67731" bIns="33866" rtlCol="0">
            <a:spAutoFit/>
          </a:bodyPr>
          <a:lstStyle/>
          <a:p>
            <a:r>
              <a:rPr lang="ru-RU" sz="900" dirty="0">
                <a:solidFill>
                  <a:srgbClr val="3B602A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Государственное казенное учреждение «Градостроительное развитие территорий Ленинградской области»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B78B686-9AC8-4BB4-8C99-FA4B74F4A01B}"/>
              </a:ext>
            </a:extLst>
          </p:cNvPr>
          <p:cNvSpPr/>
          <p:nvPr/>
        </p:nvSpPr>
        <p:spPr>
          <a:xfrm>
            <a:off x="3607626" y="205035"/>
            <a:ext cx="53258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dirty="0">
                <a:solidFill>
                  <a:srgbClr val="3B6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О РЕЗУЛЬТАТАХ ДЕЯТЕЛЬНОСТИ ГКУ «ГРТ ЛО» ЗА 2020 ГОД </a:t>
            </a:r>
          </a:p>
        </p:txBody>
      </p:sp>
      <p:pic>
        <p:nvPicPr>
          <p:cNvPr id="5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58FDF759-B525-4754-B90C-DD9141C900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401" y="1813110"/>
            <a:ext cx="3148064" cy="3041528"/>
          </a:xfrm>
          <a:prstGeom prst="ellipse">
            <a:avLst/>
          </a:prstGeom>
        </p:spPr>
      </p:pic>
      <p:pic>
        <p:nvPicPr>
          <p:cNvPr id="14" name="Picture 2" descr="D:\Documents and Settings\ps_platunova\Мои документы\герб.png">
            <a:extLst>
              <a:ext uri="{FF2B5EF4-FFF2-40B4-BE49-F238E27FC236}">
                <a16:creationId xmlns:a16="http://schemas.microsoft.com/office/drawing/2014/main" id="{38864D24-8A4C-43BC-910C-A1395A6C0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91" y="144403"/>
            <a:ext cx="372824" cy="40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B0CBACA-8F64-4655-95F1-05120BB31A53}"/>
              </a:ext>
            </a:extLst>
          </p:cNvPr>
          <p:cNvSpPr txBox="1"/>
          <p:nvPr/>
        </p:nvSpPr>
        <p:spPr>
          <a:xfrm>
            <a:off x="3426284" y="3444860"/>
            <a:ext cx="19442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32</a:t>
            </a:r>
          </a:p>
          <a:p>
            <a:pPr algn="ctr"/>
            <a:r>
              <a:rPr lang="ru-RU" sz="1600" dirty="0">
                <a:solidFill>
                  <a:srgbClr val="3B602A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проекта </a:t>
            </a:r>
          </a:p>
          <a:p>
            <a:pPr algn="ctr"/>
            <a:r>
              <a:rPr lang="ru-RU" sz="1600" dirty="0">
                <a:solidFill>
                  <a:srgbClr val="3B602A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об уточнении ПЗЗ</a:t>
            </a:r>
          </a:p>
        </p:txBody>
      </p:sp>
    </p:spTree>
    <p:extLst>
      <p:ext uri="{BB962C8B-B14F-4D97-AF65-F5344CB8AC3E}">
        <p14:creationId xmlns:p14="http://schemas.microsoft.com/office/powerpoint/2010/main" val="1890523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Documents and Settings\ps_platunova\Мои документы\герб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91" y="144403"/>
            <a:ext cx="372824" cy="40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Прямая соединительная линия 12"/>
          <p:cNvCxnSpPr>
            <a:cxnSpLocks/>
          </p:cNvCxnSpPr>
          <p:nvPr/>
        </p:nvCxnSpPr>
        <p:spPr>
          <a:xfrm>
            <a:off x="215466" y="609626"/>
            <a:ext cx="8677014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469147B-775E-4FEF-96B0-3C50908E6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4854638"/>
            <a:ext cx="2133600" cy="273844"/>
          </a:xfrm>
        </p:spPr>
        <p:txBody>
          <a:bodyPr/>
          <a:lstStyle/>
          <a:p>
            <a:fld id="{4CE150CB-5F04-4CF1-A18D-A518E79DB789}" type="slidenum">
              <a:rPr lang="ru-RU" sz="1000" smtClean="0">
                <a:latin typeface="Century Gothic" panose="020B0502020202020204" pitchFamily="34" charset="0"/>
              </a:rPr>
              <a:t>4</a:t>
            </a:fld>
            <a:endParaRPr lang="ru-RU" sz="1000" dirty="0">
              <a:latin typeface="Century Gothic" panose="020B0502020202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9203488-56A4-418D-ADE7-CE26275C58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2"/>
          <a:stretch/>
        </p:blipFill>
        <p:spPr>
          <a:xfrm>
            <a:off x="5439071" y="1680219"/>
            <a:ext cx="3272021" cy="317295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B48CAE4-FC11-41D9-B1E0-74A277B1C8A2}"/>
              </a:ext>
            </a:extLst>
          </p:cNvPr>
          <p:cNvSpPr txBox="1"/>
          <p:nvPr/>
        </p:nvSpPr>
        <p:spPr>
          <a:xfrm>
            <a:off x="716881" y="3075806"/>
            <a:ext cx="450319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7792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srgbClr val="3B602A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С</a:t>
            </a: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srgbClr val="3B602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 сентября 2020 года обеспечивается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B602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проведение еженедельных совещаний с участием ОМСУ Ленинградской области </a:t>
            </a:r>
            <a:r>
              <a:rPr lang="ru-RU" sz="1600" dirty="0">
                <a:solidFill>
                  <a:srgbClr val="3B602A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            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B602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в формате видеоконференцсвязи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D4D2E623-BC75-4629-BB8E-0A717E9D779A}"/>
              </a:ext>
            </a:extLst>
          </p:cNvPr>
          <p:cNvSpPr/>
          <p:nvPr/>
        </p:nvSpPr>
        <p:spPr>
          <a:xfrm>
            <a:off x="0" y="699541"/>
            <a:ext cx="7668344" cy="83099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dirty="0">
                <a:latin typeface="Century Gothic" panose="020B0502020202020204" pitchFamily="34" charset="0"/>
              </a:rPr>
              <a:t>РАЗВИТИЕ ГОСУДАРСТВЕННОЙ ИНФОРМАЦИОННОЙ СИСТЕМЫ ОБЕСПЕЧЕНИЯ ГРАДОСТРОИТЕЛЬНОЙ ДЕЯТЕЛЬНОСТИ ЛЕНИНГРАДСКОЙ ОБЛАСТИ</a:t>
            </a:r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09218B12-9E1F-4C36-854C-0D0C602E1BAF}"/>
              </a:ext>
            </a:extLst>
          </p:cNvPr>
          <p:cNvSpPr/>
          <p:nvPr/>
        </p:nvSpPr>
        <p:spPr>
          <a:xfrm>
            <a:off x="207314" y="2139702"/>
            <a:ext cx="383349" cy="254929"/>
          </a:xfrm>
          <a:prstGeom prst="right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4BBA08-5D85-4A8C-A4E9-58F41ACBBF4C}"/>
              </a:ext>
            </a:extLst>
          </p:cNvPr>
          <p:cNvSpPr txBox="1"/>
          <p:nvPr/>
        </p:nvSpPr>
        <p:spPr>
          <a:xfrm>
            <a:off x="624895" y="108838"/>
            <a:ext cx="2741666" cy="483892"/>
          </a:xfrm>
          <a:prstGeom prst="rect">
            <a:avLst/>
          </a:prstGeom>
          <a:noFill/>
        </p:spPr>
        <p:txBody>
          <a:bodyPr wrap="square" lIns="67731" tIns="33866" rIns="67731" bIns="33866" rtlCol="0">
            <a:spAutoFit/>
          </a:bodyPr>
          <a:lstStyle/>
          <a:p>
            <a:r>
              <a:rPr lang="ru-RU" sz="900" dirty="0">
                <a:solidFill>
                  <a:srgbClr val="3B602A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Государственное казенное учреждение «Градостроительное развитие территорий Ленинградской области»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DFC7BDC-D46C-406B-9639-0CEBC13DCF17}"/>
              </a:ext>
            </a:extLst>
          </p:cNvPr>
          <p:cNvSpPr/>
          <p:nvPr/>
        </p:nvSpPr>
        <p:spPr>
          <a:xfrm>
            <a:off x="3607626" y="205035"/>
            <a:ext cx="53258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dirty="0">
                <a:solidFill>
                  <a:srgbClr val="3B6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О РЕЗУЛЬТАТАХ ДЕЯТЕЛЬНОСТИ ГКУ «ГРТ ЛО» ЗА 2020 ГОД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81E9D9-36DA-4881-910B-63BC83A61F27}"/>
              </a:ext>
            </a:extLst>
          </p:cNvPr>
          <p:cNvSpPr txBox="1"/>
          <p:nvPr/>
        </p:nvSpPr>
        <p:spPr>
          <a:xfrm>
            <a:off x="716881" y="2059415"/>
            <a:ext cx="45031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B602A"/>
                </a:solidFill>
                <a:latin typeface="Century Gothic" panose="020B0502020202020204" pitchFamily="34" charset="0"/>
              </a:rPr>
              <a:t>Администрирование паспорта проекта «Внедрение и развитие ГИСОГД ЛО» </a:t>
            </a:r>
            <a:endParaRPr lang="ru-RU" sz="1400" b="1" dirty="0">
              <a:solidFill>
                <a:srgbClr val="3B602A"/>
              </a:solidFill>
            </a:endParaRPr>
          </a:p>
        </p:txBody>
      </p:sp>
      <p:sp>
        <p:nvSpPr>
          <p:cNvPr id="20" name="Стрелка: вправо 19">
            <a:extLst>
              <a:ext uri="{FF2B5EF4-FFF2-40B4-BE49-F238E27FC236}">
                <a16:creationId xmlns:a16="http://schemas.microsoft.com/office/drawing/2014/main" id="{CC4AA5B4-E1A4-494F-989B-F83D4D678B9E}"/>
              </a:ext>
            </a:extLst>
          </p:cNvPr>
          <p:cNvSpPr/>
          <p:nvPr/>
        </p:nvSpPr>
        <p:spPr>
          <a:xfrm>
            <a:off x="219019" y="3139231"/>
            <a:ext cx="383349" cy="254929"/>
          </a:xfrm>
          <a:prstGeom prst="right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1661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Documents and Settings\ps_platunova\Мои документы\герб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91" y="144403"/>
            <a:ext cx="372824" cy="40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Прямая соединительная линия 12"/>
          <p:cNvCxnSpPr>
            <a:cxnSpLocks/>
          </p:cNvCxnSpPr>
          <p:nvPr/>
        </p:nvCxnSpPr>
        <p:spPr>
          <a:xfrm>
            <a:off x="215466" y="609626"/>
            <a:ext cx="8677014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469147B-775E-4FEF-96B0-3C50908E6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4904" y="4854638"/>
            <a:ext cx="2133600" cy="273844"/>
          </a:xfrm>
        </p:spPr>
        <p:txBody>
          <a:bodyPr/>
          <a:lstStyle/>
          <a:p>
            <a:fld id="{4CE150CB-5F04-4CF1-A18D-A518E79DB789}" type="slidenum">
              <a:rPr lang="ru-RU" sz="1000" smtClean="0">
                <a:latin typeface="Century Gothic" panose="020B0502020202020204" pitchFamily="34" charset="0"/>
              </a:rPr>
              <a:t>5</a:t>
            </a:fld>
            <a:endParaRPr lang="ru-RU" sz="1000" dirty="0">
              <a:latin typeface="Century Gothic" panose="020B0502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BC287BF-B7AF-4D28-BBE2-BF8A2B69C46A}"/>
              </a:ext>
            </a:extLst>
          </p:cNvPr>
          <p:cNvSpPr/>
          <p:nvPr/>
        </p:nvSpPr>
        <p:spPr>
          <a:xfrm>
            <a:off x="0" y="699541"/>
            <a:ext cx="9036496" cy="57605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dirty="0">
                <a:latin typeface="Century Gothic" panose="020B0502020202020204" pitchFamily="34" charset="0"/>
              </a:rPr>
              <a:t>МЕЖВЕДОМСТВЕННАЯ РАБОЧАЯ ГРУППА ПО РАССМОТРЕНИЮ ВОПРОСОВ, СВЯЗАННЫХ С ПРИВЕДЕНИЕМ В СООТВЕТСТВИЕ СВЕДЕНИЙ ЕГРН И ГЛР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5F8DFB05-DF8A-493C-8280-59FEA388C3FD}"/>
              </a:ext>
            </a:extLst>
          </p:cNvPr>
          <p:cNvSpPr/>
          <p:nvPr/>
        </p:nvSpPr>
        <p:spPr>
          <a:xfrm>
            <a:off x="6059846" y="1394384"/>
            <a:ext cx="1656184" cy="1630780"/>
          </a:xfrm>
          <a:prstGeom prst="ellipse">
            <a:avLst/>
          </a:prstGeom>
          <a:noFill/>
          <a:ln>
            <a:solidFill>
              <a:srgbClr val="3B60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EEB1EB-9D60-441E-B987-4996D8488A53}"/>
              </a:ext>
            </a:extLst>
          </p:cNvPr>
          <p:cNvSpPr txBox="1"/>
          <p:nvPr/>
        </p:nvSpPr>
        <p:spPr>
          <a:xfrm>
            <a:off x="6337636" y="1504415"/>
            <a:ext cx="1037956" cy="1038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C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0BA35A-A5E0-48E6-B396-B8CAB83F1247}"/>
              </a:ext>
            </a:extLst>
          </p:cNvPr>
          <p:cNvSpPr txBox="1"/>
          <p:nvPr/>
        </p:nvSpPr>
        <p:spPr>
          <a:xfrm>
            <a:off x="624895" y="108838"/>
            <a:ext cx="2741666" cy="483892"/>
          </a:xfrm>
          <a:prstGeom prst="rect">
            <a:avLst/>
          </a:prstGeom>
          <a:noFill/>
        </p:spPr>
        <p:txBody>
          <a:bodyPr wrap="square" lIns="67731" tIns="33866" rIns="67731" bIns="33866" rtlCol="0">
            <a:spAutoFit/>
          </a:bodyPr>
          <a:lstStyle/>
          <a:p>
            <a:r>
              <a:rPr lang="ru-RU" sz="900" dirty="0">
                <a:solidFill>
                  <a:srgbClr val="3B602A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Государственное казенное учреждение «Градостроительное развитие территорий Ленинградской области»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15E76AC-EA4E-487A-A25A-751379E1E1FF}"/>
              </a:ext>
            </a:extLst>
          </p:cNvPr>
          <p:cNvSpPr/>
          <p:nvPr/>
        </p:nvSpPr>
        <p:spPr>
          <a:xfrm>
            <a:off x="3607626" y="205035"/>
            <a:ext cx="53258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dirty="0">
                <a:solidFill>
                  <a:srgbClr val="3B6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О РЕЗУЛЬТАТАХ ДЕЯТЕЛЬНОСТИ ГКУ «ГРТ ЛО» ЗА 2020 ГОД 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F8E786F6-82E3-4878-AB5B-8B04612ED4D3}"/>
              </a:ext>
            </a:extLst>
          </p:cNvPr>
          <p:cNvSpPr/>
          <p:nvPr/>
        </p:nvSpPr>
        <p:spPr>
          <a:xfrm>
            <a:off x="5298672" y="3440711"/>
            <a:ext cx="1328432" cy="1294674"/>
          </a:xfrm>
          <a:prstGeom prst="ellipse">
            <a:avLst/>
          </a:prstGeom>
          <a:solidFill>
            <a:schemeClr val="bg1"/>
          </a:solidFill>
          <a:ln>
            <a:solidFill>
              <a:srgbClr val="3B60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B0B1335B-745A-40BA-9071-DC179025338A}"/>
              </a:ext>
            </a:extLst>
          </p:cNvPr>
          <p:cNvSpPr/>
          <p:nvPr/>
        </p:nvSpPr>
        <p:spPr>
          <a:xfrm>
            <a:off x="6227170" y="2392892"/>
            <a:ext cx="13805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3B602A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заседаний МРГ</a:t>
            </a:r>
            <a:endParaRPr lang="ru-RU" sz="1200" dirty="0">
              <a:solidFill>
                <a:srgbClr val="3B602A"/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0F7F1154-D84D-41D9-9FF2-9748C32D29DB}"/>
              </a:ext>
            </a:extLst>
          </p:cNvPr>
          <p:cNvSpPr/>
          <p:nvPr/>
        </p:nvSpPr>
        <p:spPr>
          <a:xfrm>
            <a:off x="5448966" y="4170956"/>
            <a:ext cx="9172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3B602A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основных</a:t>
            </a:r>
            <a:endParaRPr lang="ru-RU" sz="1200" dirty="0">
              <a:solidFill>
                <a:srgbClr val="3B602A"/>
              </a:solidFill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91FC4859-50E4-4C7D-AFD9-215F5B2A429A}"/>
              </a:ext>
            </a:extLst>
          </p:cNvPr>
          <p:cNvSpPr/>
          <p:nvPr/>
        </p:nvSpPr>
        <p:spPr>
          <a:xfrm>
            <a:off x="7450179" y="3440711"/>
            <a:ext cx="1368152" cy="1294674"/>
          </a:xfrm>
          <a:prstGeom prst="ellipse">
            <a:avLst/>
          </a:prstGeom>
          <a:solidFill>
            <a:schemeClr val="bg1"/>
          </a:solidFill>
          <a:ln>
            <a:solidFill>
              <a:srgbClr val="3B60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B1BA7903-379A-400B-BC88-31D76D164203}"/>
              </a:ext>
            </a:extLst>
          </p:cNvPr>
          <p:cNvSpPr/>
          <p:nvPr/>
        </p:nvSpPr>
        <p:spPr>
          <a:xfrm>
            <a:off x="7404161" y="4103460"/>
            <a:ext cx="14141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3B602A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промежуточных</a:t>
            </a:r>
            <a:endParaRPr lang="ru-RU" sz="1200" dirty="0">
              <a:solidFill>
                <a:srgbClr val="3B602A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48C73B6-0317-4FF7-8EF1-12D0A5F2B6B7}"/>
              </a:ext>
            </a:extLst>
          </p:cNvPr>
          <p:cNvSpPr txBox="1"/>
          <p:nvPr/>
        </p:nvSpPr>
        <p:spPr>
          <a:xfrm>
            <a:off x="5539837" y="3601570"/>
            <a:ext cx="791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C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7C11FB-77BC-4253-B813-9728EB09DCC7}"/>
              </a:ext>
            </a:extLst>
          </p:cNvPr>
          <p:cNvSpPr txBox="1"/>
          <p:nvPr/>
        </p:nvSpPr>
        <p:spPr>
          <a:xfrm>
            <a:off x="7716030" y="3534074"/>
            <a:ext cx="879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C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28</a:t>
            </a: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1391D628-1B5E-4FE2-9533-2B1A6DD6B7E4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5962888" y="2875616"/>
            <a:ext cx="403317" cy="565095"/>
          </a:xfrm>
          <a:prstGeom prst="line">
            <a:avLst/>
          </a:prstGeom>
          <a:ln w="19050">
            <a:solidFill>
              <a:srgbClr val="3B602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794A7B60-F7AA-4D68-8729-5DE361D3B5F2}"/>
              </a:ext>
            </a:extLst>
          </p:cNvPr>
          <p:cNvCxnSpPr>
            <a:cxnSpLocks/>
            <a:stCxn id="2" idx="5"/>
            <a:endCxn id="22" idx="0"/>
          </p:cNvCxnSpPr>
          <p:nvPr/>
        </p:nvCxnSpPr>
        <p:spPr>
          <a:xfrm>
            <a:off x="7473487" y="2786342"/>
            <a:ext cx="660768" cy="654369"/>
          </a:xfrm>
          <a:prstGeom prst="line">
            <a:avLst/>
          </a:prstGeom>
          <a:ln w="19050">
            <a:solidFill>
              <a:srgbClr val="3B602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BEA3DB1-33B3-4906-8A99-02139BF78C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" t="13721" r="7873" b="9203"/>
          <a:stretch/>
        </p:blipFill>
        <p:spPr>
          <a:xfrm>
            <a:off x="340230" y="1810800"/>
            <a:ext cx="4422541" cy="3043838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12D0F6C4-CCD4-4447-8BDD-8920217045FA}"/>
              </a:ext>
            </a:extLst>
          </p:cNvPr>
          <p:cNvSpPr/>
          <p:nvPr/>
        </p:nvSpPr>
        <p:spPr>
          <a:xfrm>
            <a:off x="827584" y="1353631"/>
            <a:ext cx="32464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Рассмотрено 2024 заявления</a:t>
            </a:r>
            <a:endParaRPr lang="ru-RU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576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5C029D-4935-44EA-9E0A-56DBB884B6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99" y="-518788"/>
            <a:ext cx="8135968" cy="6920577"/>
          </a:xfrm>
          <a:prstGeom prst="rect">
            <a:avLst/>
          </a:prstGeom>
        </p:spPr>
      </p:pic>
      <p:pic>
        <p:nvPicPr>
          <p:cNvPr id="10" name="Picture 2" descr="D:\Documents and Settings\ps_platunova\Мои документы\герб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91" y="144403"/>
            <a:ext cx="372824" cy="40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Прямая соединительная линия 12"/>
          <p:cNvCxnSpPr>
            <a:cxnSpLocks/>
          </p:cNvCxnSpPr>
          <p:nvPr/>
        </p:nvCxnSpPr>
        <p:spPr>
          <a:xfrm>
            <a:off x="215466" y="609626"/>
            <a:ext cx="8677014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: скругленные углы 8">
            <a:extLst>
              <a:ext uri="{FF2B5EF4-FFF2-40B4-BE49-F238E27FC236}">
                <a16:creationId xmlns:a16="http://schemas.microsoft.com/office/drawing/2014/main" id="{DDBD7948-27BC-493B-99DD-5190B3F27AA2}"/>
              </a:ext>
            </a:extLst>
          </p:cNvPr>
          <p:cNvSpPr/>
          <p:nvPr/>
        </p:nvSpPr>
        <p:spPr>
          <a:xfrm>
            <a:off x="292518" y="2517299"/>
            <a:ext cx="2407274" cy="987762"/>
          </a:xfrm>
          <a:prstGeom prst="roundRect">
            <a:avLst/>
          </a:prstGeom>
          <a:solidFill>
            <a:schemeClr val="bg1">
              <a:alpha val="50000"/>
            </a:schemeClr>
          </a:solidFill>
          <a:ln w="12700">
            <a:solidFill>
              <a:srgbClr val="3B602A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rgbClr val="3B602A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24 января 2020 года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469147B-775E-4FEF-96B0-3C50908E6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4854638"/>
            <a:ext cx="2133600" cy="273844"/>
          </a:xfrm>
        </p:spPr>
        <p:txBody>
          <a:bodyPr/>
          <a:lstStyle/>
          <a:p>
            <a:fld id="{4CE150CB-5F04-4CF1-A18D-A518E79DB789}" type="slidenum">
              <a:rPr lang="ru-RU" sz="1000" smtClean="0">
                <a:latin typeface="Century Gothic" panose="020B0502020202020204" pitchFamily="34" charset="0"/>
              </a:rPr>
              <a:t>6</a:t>
            </a:fld>
            <a:endParaRPr lang="ru-RU" sz="1000" dirty="0">
              <a:latin typeface="Century Gothic" panose="020B0502020202020204" pitchFamily="34" charset="0"/>
            </a:endParaRPr>
          </a:p>
        </p:txBody>
      </p:sp>
      <p:sp>
        <p:nvSpPr>
          <p:cNvPr id="24" name="Прямоугольник: скругленные углы 8">
            <a:extLst>
              <a:ext uri="{FF2B5EF4-FFF2-40B4-BE49-F238E27FC236}">
                <a16:creationId xmlns:a16="http://schemas.microsoft.com/office/drawing/2014/main" id="{62C0CBAE-A09A-47A0-B3E8-EEE75B8D4ADB}"/>
              </a:ext>
            </a:extLst>
          </p:cNvPr>
          <p:cNvSpPr/>
          <p:nvPr/>
        </p:nvSpPr>
        <p:spPr>
          <a:xfrm>
            <a:off x="6454373" y="2517298"/>
            <a:ext cx="2407274" cy="987761"/>
          </a:xfrm>
          <a:prstGeom prst="roundRect">
            <a:avLst/>
          </a:prstGeom>
          <a:solidFill>
            <a:schemeClr val="bg1">
              <a:alpha val="50000"/>
            </a:schemeClr>
          </a:solidFill>
          <a:ln w="12700">
            <a:solidFill>
              <a:srgbClr val="3B602A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rgbClr val="3B602A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24 декабря 2020 года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C9AED7B1-DF5C-4A87-BFFE-BF0D321ABCF7}"/>
              </a:ext>
            </a:extLst>
          </p:cNvPr>
          <p:cNvCxnSpPr>
            <a:cxnSpLocks/>
            <a:stCxn id="16" idx="3"/>
            <a:endCxn id="24" idx="1"/>
          </p:cNvCxnSpPr>
          <p:nvPr/>
        </p:nvCxnSpPr>
        <p:spPr>
          <a:xfrm flipV="1">
            <a:off x="2699792" y="3011179"/>
            <a:ext cx="3754581" cy="1"/>
          </a:xfrm>
          <a:prstGeom prst="line">
            <a:avLst/>
          </a:prstGeom>
          <a:ln w="38100">
            <a:prstDash val="sysDot"/>
            <a:headEnd type="oval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4B86DC8-D5AF-45FF-AE12-CE9BA9A9A909}"/>
              </a:ext>
            </a:extLst>
          </p:cNvPr>
          <p:cNvSpPr txBox="1"/>
          <p:nvPr/>
        </p:nvSpPr>
        <p:spPr>
          <a:xfrm>
            <a:off x="2195736" y="3612962"/>
            <a:ext cx="49071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rgbClr val="3B602A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Для реализации целевой модели </a:t>
            </a:r>
          </a:p>
          <a:p>
            <a:pPr algn="ctr"/>
            <a:r>
              <a:rPr lang="ru-RU" sz="1600" dirty="0">
                <a:solidFill>
                  <a:srgbClr val="3B602A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«Постановка на кадастровый учет земельных </a:t>
            </a:r>
          </a:p>
          <a:p>
            <a:pPr algn="ctr"/>
            <a:r>
              <a:rPr lang="ru-RU" sz="1600" dirty="0">
                <a:solidFill>
                  <a:srgbClr val="3B602A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участков и объектов недвижимости»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9F796A1B-2DF8-48BF-A562-4CE5B95DB568}"/>
              </a:ext>
            </a:extLst>
          </p:cNvPr>
          <p:cNvSpPr/>
          <p:nvPr/>
        </p:nvSpPr>
        <p:spPr>
          <a:xfrm>
            <a:off x="3841891" y="1879172"/>
            <a:ext cx="17588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3B602A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Еженедельные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cxnSp>
        <p:nvCxnSpPr>
          <p:cNvPr id="35" name="Соединитель: уступ 34">
            <a:extLst>
              <a:ext uri="{FF2B5EF4-FFF2-40B4-BE49-F238E27FC236}">
                <a16:creationId xmlns:a16="http://schemas.microsoft.com/office/drawing/2014/main" id="{9B814566-FF91-4DB6-BC04-219C3C08664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577082" y="-568637"/>
            <a:ext cx="1" cy="6161855"/>
          </a:xfrm>
          <a:prstGeom prst="bentConnector3">
            <a:avLst>
              <a:gd name="adj1" fmla="val 22860100000"/>
            </a:avLst>
          </a:prstGeom>
          <a:ln w="19050">
            <a:solidFill>
              <a:srgbClr val="3B602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8135CE3-6F63-4FB9-B12A-AE9D0D8F8645}"/>
              </a:ext>
            </a:extLst>
          </p:cNvPr>
          <p:cNvSpPr txBox="1"/>
          <p:nvPr/>
        </p:nvSpPr>
        <p:spPr>
          <a:xfrm>
            <a:off x="4086537" y="2463870"/>
            <a:ext cx="934871" cy="477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50000"/>
              </a:lnSpc>
            </a:pPr>
            <a:r>
              <a:rPr lang="ru-RU" sz="3200" dirty="0">
                <a:solidFill>
                  <a:srgbClr val="C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65</a:t>
            </a:r>
            <a:r>
              <a:rPr lang="ru-RU" sz="4000" dirty="0">
                <a:solidFill>
                  <a:srgbClr val="C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C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совещаний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AD9F2E91-ACC5-4DEB-BF6B-B845BBBA041F}"/>
              </a:ext>
            </a:extLst>
          </p:cNvPr>
          <p:cNvSpPr/>
          <p:nvPr/>
        </p:nvSpPr>
        <p:spPr>
          <a:xfrm>
            <a:off x="0" y="699541"/>
            <a:ext cx="7956376" cy="83099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dirty="0">
                <a:latin typeface="Century Gothic" panose="020B0502020202020204" pitchFamily="34" charset="0"/>
              </a:rPr>
              <a:t>СОВЕЩАНИЯ С ОРГАНАМИ МЕСТНОГО САМОУПРАВЛЕНИЯ ЛЕНИНГРАДСКОЙ ОБЛАСТИ В ФОРМАТЕ ВИДЕОКОНФЕРЕНЦСВЯЗИ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574FD87-7FA8-4B5C-843B-114DA19C0EBA}"/>
              </a:ext>
            </a:extLst>
          </p:cNvPr>
          <p:cNvSpPr txBox="1"/>
          <p:nvPr/>
        </p:nvSpPr>
        <p:spPr>
          <a:xfrm>
            <a:off x="624895" y="108838"/>
            <a:ext cx="2741666" cy="483892"/>
          </a:xfrm>
          <a:prstGeom prst="rect">
            <a:avLst/>
          </a:prstGeom>
          <a:noFill/>
        </p:spPr>
        <p:txBody>
          <a:bodyPr wrap="square" lIns="67731" tIns="33866" rIns="67731" bIns="33866" rtlCol="0">
            <a:spAutoFit/>
          </a:bodyPr>
          <a:lstStyle/>
          <a:p>
            <a:r>
              <a:rPr lang="ru-RU" sz="900" dirty="0">
                <a:solidFill>
                  <a:srgbClr val="3B602A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Государственное казенное учреждение «Градостроительное развитие территорий Ленинградской области»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6ED238F4-658D-4767-BB52-635F917809E7}"/>
              </a:ext>
            </a:extLst>
          </p:cNvPr>
          <p:cNvSpPr/>
          <p:nvPr/>
        </p:nvSpPr>
        <p:spPr>
          <a:xfrm>
            <a:off x="3607626" y="205035"/>
            <a:ext cx="53258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dirty="0">
                <a:solidFill>
                  <a:srgbClr val="3B6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О РЕЗУЛЬТАТАХ ДЕЯТЕЛЬНОСТИ ГКУ «ГРТ ЛО» ЗА 2020 ГОД </a:t>
            </a:r>
          </a:p>
        </p:txBody>
      </p:sp>
    </p:spTree>
    <p:extLst>
      <p:ext uri="{BB962C8B-B14F-4D97-AF65-F5344CB8AC3E}">
        <p14:creationId xmlns:p14="http://schemas.microsoft.com/office/powerpoint/2010/main" val="2964644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Documents and Settings\ps_platunova\Мои документы\герб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91" y="144403"/>
            <a:ext cx="372824" cy="40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Прямая соединительная линия 12"/>
          <p:cNvCxnSpPr>
            <a:cxnSpLocks/>
          </p:cNvCxnSpPr>
          <p:nvPr/>
        </p:nvCxnSpPr>
        <p:spPr>
          <a:xfrm>
            <a:off x="215466" y="609626"/>
            <a:ext cx="8677014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469147B-775E-4FEF-96B0-3C50908E6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4904" y="4854638"/>
            <a:ext cx="2133600" cy="273844"/>
          </a:xfrm>
        </p:spPr>
        <p:txBody>
          <a:bodyPr/>
          <a:lstStyle/>
          <a:p>
            <a:fld id="{4CE150CB-5F04-4CF1-A18D-A518E79DB789}" type="slidenum">
              <a:rPr lang="ru-RU" sz="1000" smtClean="0">
                <a:latin typeface="Century Gothic" panose="020B0502020202020204" pitchFamily="34" charset="0"/>
              </a:rPr>
              <a:t>7</a:t>
            </a:fld>
            <a:endParaRPr lang="ru-RU" sz="1000" dirty="0">
              <a:latin typeface="Century Gothic" panose="020B0502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BC287BF-B7AF-4D28-BBE2-BF8A2B69C46A}"/>
              </a:ext>
            </a:extLst>
          </p:cNvPr>
          <p:cNvSpPr/>
          <p:nvPr/>
        </p:nvSpPr>
        <p:spPr>
          <a:xfrm>
            <a:off x="0" y="699542"/>
            <a:ext cx="7956376" cy="36556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dirty="0">
                <a:latin typeface="Century Gothic" panose="020B0502020202020204" pitchFamily="34" charset="0"/>
              </a:rPr>
              <a:t>ВНЕСЕНИЕ ИЗМЕНЕНИЙ В ОБЛАСТНОЙ ЗАКОН ОТ 15.06.2010 № 32-оз 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B997AD3C-C0BE-4F2D-A39C-850D85553EAD}"/>
              </a:ext>
            </a:extLst>
          </p:cNvPr>
          <p:cNvSpPr/>
          <p:nvPr/>
        </p:nvSpPr>
        <p:spPr>
          <a:xfrm>
            <a:off x="414513" y="1181051"/>
            <a:ext cx="1166778" cy="1107449"/>
          </a:xfrm>
          <a:prstGeom prst="ellipse">
            <a:avLst/>
          </a:prstGeom>
          <a:solidFill>
            <a:schemeClr val="bg1"/>
          </a:solidFill>
          <a:ln>
            <a:solidFill>
              <a:srgbClr val="3B60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41D2C8-E36D-497B-AC6E-76FD61F86312}"/>
              </a:ext>
            </a:extLst>
          </p:cNvPr>
          <p:cNvSpPr txBox="1"/>
          <p:nvPr/>
        </p:nvSpPr>
        <p:spPr>
          <a:xfrm>
            <a:off x="500678" y="1250420"/>
            <a:ext cx="1221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C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ABBDD6-8FBB-4296-AF83-57BD751B30CC}"/>
              </a:ext>
            </a:extLst>
          </p:cNvPr>
          <p:cNvSpPr txBox="1"/>
          <p:nvPr/>
        </p:nvSpPr>
        <p:spPr>
          <a:xfrm>
            <a:off x="624895" y="3558073"/>
            <a:ext cx="500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3</a:t>
            </a:r>
            <a:endParaRPr lang="ru-RU" sz="1050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87F79C8-96F8-4B5D-9B85-545F695F0333}"/>
              </a:ext>
            </a:extLst>
          </p:cNvPr>
          <p:cNvSpPr/>
          <p:nvPr/>
        </p:nvSpPr>
        <p:spPr>
          <a:xfrm>
            <a:off x="1124934" y="3696571"/>
            <a:ext cx="11512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3B602A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проектные</a:t>
            </a:r>
            <a:endParaRPr lang="ru-RU" sz="1400" dirty="0">
              <a:solidFill>
                <a:srgbClr val="3B602A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D0B5D189-4F3E-48D6-A484-4F6FEC42C9E2}"/>
              </a:ext>
            </a:extLst>
          </p:cNvPr>
          <p:cNvSpPr/>
          <p:nvPr/>
        </p:nvSpPr>
        <p:spPr>
          <a:xfrm>
            <a:off x="1176600" y="2688869"/>
            <a:ext cx="14879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3B602A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утвержденные</a:t>
            </a:r>
            <a:endParaRPr lang="ru-RU" sz="1400" dirty="0">
              <a:solidFill>
                <a:srgbClr val="3B602A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95B6B25-D10C-4D25-9788-4310AB241F1F}"/>
              </a:ext>
            </a:extLst>
          </p:cNvPr>
          <p:cNvSpPr txBox="1"/>
          <p:nvPr/>
        </p:nvSpPr>
        <p:spPr>
          <a:xfrm>
            <a:off x="309621" y="2548222"/>
            <a:ext cx="1196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5</a:t>
            </a:r>
            <a:endParaRPr lang="ru-RU" sz="1050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CF9FCDB6-50F6-4271-8013-ECE402B13CB5}"/>
              </a:ext>
            </a:extLst>
          </p:cNvPr>
          <p:cNvGrpSpPr/>
          <p:nvPr/>
        </p:nvGrpSpPr>
        <p:grpSpPr>
          <a:xfrm>
            <a:off x="5148064" y="1363179"/>
            <a:ext cx="3739480" cy="3362288"/>
            <a:chOff x="4553184" y="1203599"/>
            <a:chExt cx="4333583" cy="3883103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9943C1C5-D49B-4A64-86F3-6BEC9D1F23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263" t="6602" r="38188" b="8096"/>
            <a:stretch/>
          </p:blipFill>
          <p:spPr>
            <a:xfrm>
              <a:off x="4553184" y="1203599"/>
              <a:ext cx="4333583" cy="3883103"/>
            </a:xfrm>
            <a:prstGeom prst="rect">
              <a:avLst/>
            </a:prstGeom>
          </p:spPr>
        </p:pic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C821D317-39E9-430C-A476-2E5176D01B97}"/>
                </a:ext>
              </a:extLst>
            </p:cNvPr>
            <p:cNvSpPr/>
            <p:nvPr/>
          </p:nvSpPr>
          <p:spPr>
            <a:xfrm>
              <a:off x="5489302" y="1457684"/>
              <a:ext cx="2034087" cy="1944215"/>
            </a:xfrm>
            <a:prstGeom prst="ellipse">
              <a:avLst/>
            </a:prstGeom>
            <a:noFill/>
            <a:ln w="12700">
              <a:solidFill>
                <a:srgbClr val="3B60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3B602A"/>
                </a:solidFill>
              </a:endParaRPr>
            </a:p>
          </p:txBody>
        </p:sp>
      </p:grp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90CFC5DD-F1E8-4B6A-8337-095E50E7C386}"/>
              </a:ext>
            </a:extLst>
          </p:cNvPr>
          <p:cNvSpPr/>
          <p:nvPr/>
        </p:nvSpPr>
        <p:spPr>
          <a:xfrm>
            <a:off x="755576" y="1547055"/>
            <a:ext cx="4104456" cy="477792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3B602A"/>
                </a:solidFill>
                <a:latin typeface="Century Gothic" panose="020B0502020202020204" pitchFamily="34" charset="0"/>
              </a:rPr>
              <a:t>Описание границ </a:t>
            </a:r>
          </a:p>
          <a:p>
            <a:pPr algn="ctr"/>
            <a:r>
              <a:rPr lang="ru-RU" sz="1400" dirty="0">
                <a:solidFill>
                  <a:srgbClr val="3B602A"/>
                </a:solidFill>
                <a:latin typeface="Century Gothic" panose="020B0502020202020204" pitchFamily="34" charset="0"/>
              </a:rPr>
              <a:t>муниципальных районов</a:t>
            </a:r>
          </a:p>
          <a:p>
            <a:pPr algn="ctr"/>
            <a:r>
              <a:rPr lang="ru-RU" sz="1400" dirty="0">
                <a:solidFill>
                  <a:srgbClr val="3B602A"/>
                </a:solidFill>
                <a:latin typeface="Century Gothic" panose="020B0502020202020204" pitchFamily="34" charset="0"/>
              </a:rPr>
              <a:t> Ленинградской области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6040828-49C1-4B93-8E15-F338B482AB04}"/>
              </a:ext>
            </a:extLst>
          </p:cNvPr>
          <p:cNvSpPr txBox="1"/>
          <p:nvPr/>
        </p:nvSpPr>
        <p:spPr>
          <a:xfrm>
            <a:off x="624895" y="108838"/>
            <a:ext cx="2741666" cy="483892"/>
          </a:xfrm>
          <a:prstGeom prst="rect">
            <a:avLst/>
          </a:prstGeom>
          <a:noFill/>
        </p:spPr>
        <p:txBody>
          <a:bodyPr wrap="square" lIns="67731" tIns="33866" rIns="67731" bIns="33866" rtlCol="0">
            <a:spAutoFit/>
          </a:bodyPr>
          <a:lstStyle/>
          <a:p>
            <a:r>
              <a:rPr lang="ru-RU" sz="900" dirty="0">
                <a:solidFill>
                  <a:srgbClr val="3B602A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Государственное казенное учреждение «Градостроительное развитие территорий Ленинградской области»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2F65EDED-9894-4A9A-8F98-F0791A2B96FD}"/>
              </a:ext>
            </a:extLst>
          </p:cNvPr>
          <p:cNvSpPr/>
          <p:nvPr/>
        </p:nvSpPr>
        <p:spPr>
          <a:xfrm>
            <a:off x="3607626" y="205035"/>
            <a:ext cx="53258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dirty="0">
                <a:solidFill>
                  <a:srgbClr val="3B6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О РЕЗУЛЬТАТАХ ДЕЯТЕЛЬНОСТИ ГКУ «ГРТ ЛО» ЗА 2020 ГОД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6ED555-17C3-40AA-BB89-8FB46B7AE64A}"/>
              </a:ext>
            </a:extLst>
          </p:cNvPr>
          <p:cNvSpPr txBox="1"/>
          <p:nvPr/>
        </p:nvSpPr>
        <p:spPr>
          <a:xfrm>
            <a:off x="256456" y="4489015"/>
            <a:ext cx="49685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свыше 400 согласований</a:t>
            </a:r>
            <a:r>
              <a:rPr lang="ru-RU" sz="12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ОМСУ Ленинградской области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250185A-B2A0-4227-9522-F9EAFB53DA5D}"/>
              </a:ext>
            </a:extLst>
          </p:cNvPr>
          <p:cNvSpPr txBox="1"/>
          <p:nvPr/>
        </p:nvSpPr>
        <p:spPr>
          <a:xfrm>
            <a:off x="589921" y="3079678"/>
            <a:ext cx="635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7</a:t>
            </a:r>
            <a:endParaRPr lang="ru-RU" sz="1050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AB2D86CD-3A00-4208-B1D5-EB9061DF709B}"/>
              </a:ext>
            </a:extLst>
          </p:cNvPr>
          <p:cNvSpPr/>
          <p:nvPr/>
        </p:nvSpPr>
        <p:spPr>
          <a:xfrm>
            <a:off x="1142367" y="3218706"/>
            <a:ext cx="17524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3B602A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на согласовании</a:t>
            </a:r>
            <a:endParaRPr lang="ru-RU" sz="1400" dirty="0">
              <a:solidFill>
                <a:srgbClr val="3B602A"/>
              </a:solidFill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171E2577-C6C3-44CC-9A85-871673DBC024}"/>
              </a:ext>
            </a:extLst>
          </p:cNvPr>
          <p:cNvSpPr/>
          <p:nvPr/>
        </p:nvSpPr>
        <p:spPr>
          <a:xfrm>
            <a:off x="2817485" y="3239678"/>
            <a:ext cx="20425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3B602A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( 2 – с ОМСУ, 5 – с ОИВ)</a:t>
            </a:r>
            <a:endParaRPr lang="ru-RU" sz="1200" dirty="0">
              <a:solidFill>
                <a:srgbClr val="3B60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3" grpId="0"/>
      <p:bldP spid="24" grpId="0"/>
      <p:bldP spid="27" grpId="0"/>
      <p:bldP spid="29" grpId="0"/>
      <p:bldP spid="30" grpId="0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Documents and Settings\ps_platunova\Мои документы\герб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91" y="144403"/>
            <a:ext cx="372824" cy="40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Прямая соединительная линия 12"/>
          <p:cNvCxnSpPr>
            <a:cxnSpLocks/>
          </p:cNvCxnSpPr>
          <p:nvPr/>
        </p:nvCxnSpPr>
        <p:spPr>
          <a:xfrm>
            <a:off x="215466" y="609626"/>
            <a:ext cx="8677014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469147B-775E-4FEF-96B0-3C50908E6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4904" y="4854638"/>
            <a:ext cx="2133600" cy="273844"/>
          </a:xfrm>
        </p:spPr>
        <p:txBody>
          <a:bodyPr/>
          <a:lstStyle/>
          <a:p>
            <a:fld id="{4CE150CB-5F04-4CF1-A18D-A518E79DB789}" type="slidenum">
              <a:rPr lang="ru-RU" sz="1000" smtClean="0">
                <a:latin typeface="Century Gothic" panose="020B0502020202020204" pitchFamily="34" charset="0"/>
              </a:rPr>
              <a:t>8</a:t>
            </a:fld>
            <a:endParaRPr lang="ru-RU" sz="1000" dirty="0">
              <a:latin typeface="Century Gothic" panose="020B0502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6040828-49C1-4B93-8E15-F338B482AB04}"/>
              </a:ext>
            </a:extLst>
          </p:cNvPr>
          <p:cNvSpPr txBox="1"/>
          <p:nvPr/>
        </p:nvSpPr>
        <p:spPr>
          <a:xfrm>
            <a:off x="624895" y="108838"/>
            <a:ext cx="2741666" cy="483892"/>
          </a:xfrm>
          <a:prstGeom prst="rect">
            <a:avLst/>
          </a:prstGeom>
          <a:noFill/>
        </p:spPr>
        <p:txBody>
          <a:bodyPr wrap="square" lIns="67731" tIns="33866" rIns="67731" bIns="33866" rtlCol="0">
            <a:spAutoFit/>
          </a:bodyPr>
          <a:lstStyle/>
          <a:p>
            <a:r>
              <a:rPr lang="ru-RU" sz="900" dirty="0">
                <a:solidFill>
                  <a:srgbClr val="3B602A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Государственное казенное учреждение «Градостроительное развитие территорий Ленинградской области»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2F65EDED-9894-4A9A-8F98-F0791A2B96FD}"/>
              </a:ext>
            </a:extLst>
          </p:cNvPr>
          <p:cNvSpPr/>
          <p:nvPr/>
        </p:nvSpPr>
        <p:spPr>
          <a:xfrm>
            <a:off x="3607626" y="205035"/>
            <a:ext cx="53258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dirty="0">
                <a:solidFill>
                  <a:srgbClr val="3B6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НАПРАВЛЕНИЯ РАБОТЫ ГКУ «ГРТ ЛО» НА 2021 ГОД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F63132-BE56-405B-8051-71E234971C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287" y="649875"/>
            <a:ext cx="3432299" cy="220263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A5F3106-C2F6-4428-8E15-BC654E3DEA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" t="3801" r="3326" b="38800"/>
          <a:stretch/>
        </p:blipFill>
        <p:spPr>
          <a:xfrm>
            <a:off x="5076056" y="713375"/>
            <a:ext cx="2915435" cy="219409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CBDEA93-9924-4702-AAC9-B7271964244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7" t="11852" r="498" b="27601"/>
          <a:stretch/>
        </p:blipFill>
        <p:spPr>
          <a:xfrm>
            <a:off x="4305418" y="2928526"/>
            <a:ext cx="4441267" cy="187546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71E8921-A85B-413E-8D47-6364A70751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3608" y="2919099"/>
            <a:ext cx="2169608" cy="2100924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41241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FEDB4C0-1005-4970-9735-9063905472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740618"/>
            <a:ext cx="8135968" cy="692057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363117" y="2279363"/>
            <a:ext cx="64177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3600" b="1" dirty="0">
                <a:solidFill>
                  <a:srgbClr val="3B602A"/>
                </a:solidFill>
                <a:latin typeface="Century Gothic" panose="020B0502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СПАСИБО ЗА ВНИМАНИЕ!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639D41EE-DF0C-4928-BA12-5F97959C6532}"/>
              </a:ext>
            </a:extLst>
          </p:cNvPr>
          <p:cNvCxnSpPr>
            <a:cxnSpLocks/>
          </p:cNvCxnSpPr>
          <p:nvPr/>
        </p:nvCxnSpPr>
        <p:spPr>
          <a:xfrm>
            <a:off x="233493" y="4968640"/>
            <a:ext cx="8677014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E7CFCEDC-2B65-47FE-B40D-A35CB06563F3}"/>
              </a:ext>
            </a:extLst>
          </p:cNvPr>
          <p:cNvCxnSpPr>
            <a:cxnSpLocks/>
          </p:cNvCxnSpPr>
          <p:nvPr/>
        </p:nvCxnSpPr>
        <p:spPr>
          <a:xfrm>
            <a:off x="215466" y="267494"/>
            <a:ext cx="8677014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58260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11713</TotalTime>
  <Words>496</Words>
  <Application>Microsoft Office PowerPoint</Application>
  <PresentationFormat>Экран (16:9)</PresentationFormat>
  <Paragraphs>107</Paragraphs>
  <Slides>9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Century Gothic</vt:lpstr>
      <vt:lpstr>Georgia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Комитет архитектуры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Вариант пространственного развития территорий Ленинградской области, примыкающих к Санкт-Петербургу</dc:title>
  <dc:creator>Платунова Полина Сергеевна</dc:creator>
  <cp:lastModifiedBy>Зуев Евгений Дмитриевич</cp:lastModifiedBy>
  <cp:revision>990</cp:revision>
  <cp:lastPrinted>2021-02-12T10:00:28Z</cp:lastPrinted>
  <dcterms:created xsi:type="dcterms:W3CDTF">2016-11-07T07:50:50Z</dcterms:created>
  <dcterms:modified xsi:type="dcterms:W3CDTF">2021-02-17T12:59:36Z</dcterms:modified>
</cp:coreProperties>
</file>