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7" r:id="rId2"/>
    <p:sldId id="298" r:id="rId3"/>
    <p:sldId id="312" r:id="rId4"/>
    <p:sldId id="299" r:id="rId5"/>
    <p:sldId id="326" r:id="rId6"/>
    <p:sldId id="268" r:id="rId7"/>
    <p:sldId id="301" r:id="rId8"/>
    <p:sldId id="329" r:id="rId9"/>
    <p:sldId id="321" r:id="rId10"/>
    <p:sldId id="315" r:id="rId11"/>
    <p:sldId id="328" r:id="rId12"/>
    <p:sldId id="303" r:id="rId13"/>
    <p:sldId id="323" r:id="rId14"/>
    <p:sldId id="325" r:id="rId15"/>
    <p:sldId id="327" r:id="rId16"/>
    <p:sldId id="324" r:id="rId17"/>
    <p:sldId id="311" r:id="rId18"/>
    <p:sldId id="331" r:id="rId19"/>
    <p:sldId id="330" r:id="rId20"/>
  </p:sldIdLst>
  <p:sldSz cx="9144000" cy="6858000" type="screen4x3"/>
  <p:notesSz cx="6791325" cy="98726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F7F"/>
    <a:srgbClr val="FF0000"/>
    <a:srgbClr val="0066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6" autoAdjust="0"/>
    <p:restoredTop sz="95481" autoAdjust="0"/>
  </p:normalViewPr>
  <p:slideViewPr>
    <p:cSldViewPr>
      <p:cViewPr>
        <p:scale>
          <a:sx n="75" d="100"/>
          <a:sy n="75" d="100"/>
        </p:scale>
        <p:origin x="-2832" y="-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43921" cy="49450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100" tIns="45550" rIns="91100" bIns="45550" numCol="1" anchor="t" anchorCtr="0" compatLnSpc="1">
            <a:prstTxWarp prst="textNoShape">
              <a:avLst/>
            </a:prstTxWarp>
          </a:bodyPr>
          <a:lstStyle>
            <a:lvl1pPr defTabSz="910558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46319" y="0"/>
            <a:ext cx="2943921" cy="49450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100" tIns="45550" rIns="91100" bIns="45550" numCol="1" anchor="t" anchorCtr="0" compatLnSpc="1">
            <a:prstTxWarp prst="textNoShape">
              <a:avLst/>
            </a:prstTxWarp>
          </a:bodyPr>
          <a:lstStyle>
            <a:lvl1pPr algn="r" defTabSz="910558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27D584CB-A9F1-AE46-8A47-9F7D66EB8576}" type="datetimeFigureOut">
              <a:rPr lang="ru-RU" altLang="ru-RU"/>
              <a:pPr>
                <a:defRPr/>
              </a:pPr>
              <a:t>15.04.2020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737" tIns="31368" rIns="62737" bIns="3136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8698" y="4689624"/>
            <a:ext cx="5433929" cy="444291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100" tIns="45550" rIns="91100" bIns="455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1" y="9377065"/>
            <a:ext cx="2943921" cy="49450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100" tIns="45550" rIns="91100" bIns="45550" numCol="1" anchor="b" anchorCtr="0" compatLnSpc="1">
            <a:prstTxWarp prst="textNoShape">
              <a:avLst/>
            </a:prstTxWarp>
          </a:bodyPr>
          <a:lstStyle>
            <a:lvl1pPr defTabSz="910558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46319" y="9377065"/>
            <a:ext cx="2943921" cy="49450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100" tIns="45550" rIns="91100" bIns="45550" numCol="1" anchor="b" anchorCtr="0" compatLnSpc="1">
            <a:prstTxWarp prst="textNoShape">
              <a:avLst/>
            </a:prstTxWarp>
          </a:bodyPr>
          <a:lstStyle>
            <a:lvl1pPr algn="r" defTabSz="910558" eaLnBrk="1" hangingPunct="1">
              <a:defRPr sz="1200">
                <a:latin typeface="Calibri" charset="0"/>
              </a:defRPr>
            </a:lvl1pPr>
          </a:lstStyle>
          <a:p>
            <a:fld id="{77F7C678-6CFD-3446-B64B-89D5724090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0513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06410-411D-734F-A539-6689CC87CB80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4F756-F04E-6A41-A91D-9016097C2A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42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0869A-776A-C149-AE81-065DB1DA704A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1ABAF-AE85-5A4A-8C04-127BD11414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5371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2A1B1-2B65-3A40-A43A-99929B00BDD2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A303E-FDC5-D242-8CE4-7F5A99D99E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901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08802-8FDE-5148-8383-AB698431E0AE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CDE5B-B75A-7A4D-888B-434F2CC6C6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4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8A519-1879-644C-ACB7-CDD9A639B821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5A6F2-4695-2E43-884F-05C6CE4444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933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4D635-F1A1-9244-A322-67A722A1B130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F86C8-6028-6948-BEBF-7B5DE42732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50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B6C34-EBBB-4F40-BA84-DFCCA9D5CE4D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6426A-B0F0-7742-A04F-BFFEF34878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332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8BCB-5CE4-E24D-8687-1644DC668B79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502C3-5EA3-9741-ADE3-351A3B6B76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38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14644-DA25-3D49-8AC6-CD0887509B63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623E6-A721-4F4B-B0BA-25F5CF0B63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323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C0D30-A40C-DB4F-AC31-456CD28AE219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29A5B-8F91-BF44-AF40-02856EF213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295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C1663-5B1D-3D42-9FAD-A480D5A69572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81EFF-6E55-DD4C-887F-784E5BA439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425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E1B8963-D85B-884B-8BC3-014EBA936ADE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F0A66022-30A1-C44D-AEC6-5DA52148946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A531C67A87CA7DA01C16CB9009A781863C89E58575296D8D2ECDE6F7986511F611D685CFDA1FCE2FD43C7CE828844F7FD4D8C983F91F4E1210g5G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A531C67A87CA7DA01C16CB9009A781863C89E58575296D8D2ECDE6F7986511F611D685CFDA1FCE2FD43C7CE828844F7FD4D8C983F91F4E1210g5G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395288" y="225425"/>
            <a:ext cx="842168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8" tIns="43634" rIns="87268" bIns="4363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градостроительной политики Ленинградской области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95288" y="754063"/>
            <a:ext cx="84963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latin typeface="Century Gothic" panose="020B0502020202020204" pitchFamily="34" charset="0"/>
              </a:rPr>
              <a:t>Семинар</a:t>
            </a:r>
          </a:p>
          <a:p>
            <a:pPr algn="ctr"/>
            <a:r>
              <a:rPr lang="ru-RU" sz="1700" dirty="0" smtClean="0">
                <a:latin typeface="Century Gothic" panose="020B0502020202020204" pitchFamily="34" charset="0"/>
              </a:rPr>
              <a:t>с </a:t>
            </a:r>
            <a:r>
              <a:rPr lang="ru-RU" sz="1700" dirty="0">
                <a:latin typeface="Century Gothic" panose="020B0502020202020204" pitchFamily="34" charset="0"/>
              </a:rPr>
              <a:t>участием представителей органов местного самоуправления муниципальных образований Ленинградской области</a:t>
            </a:r>
          </a:p>
          <a:p>
            <a:pPr algn="ctr">
              <a:spcAft>
                <a:spcPts val="0"/>
              </a:spcAft>
            </a:pPr>
            <a:r>
              <a:rPr lang="ru-RU" sz="2100" dirty="0" smtClean="0">
                <a:latin typeface="Century Gothic" panose="020B0502020202020204" pitchFamily="34" charset="0"/>
              </a:rPr>
              <a:t>«О внесении изменений в генеральные планы</a:t>
            </a:r>
          </a:p>
          <a:p>
            <a:pPr algn="ctr">
              <a:spcAft>
                <a:spcPts val="0"/>
              </a:spcAft>
            </a:pPr>
            <a:r>
              <a:rPr lang="ru-RU" sz="2100" dirty="0" smtClean="0">
                <a:latin typeface="Century Gothic" panose="020B0502020202020204" pitchFamily="34" charset="0"/>
              </a:rPr>
              <a:t>поселений, городского округа»</a:t>
            </a:r>
            <a:endParaRPr lang="ru-RU" sz="2100" dirty="0">
              <a:latin typeface="Century Gothic" panose="020B0502020202020204" pitchFamily="34" charset="0"/>
            </a:endParaRPr>
          </a:p>
          <a:p>
            <a:pPr algn="ctr"/>
            <a:r>
              <a:rPr lang="ru-RU" sz="2000" b="1" dirty="0">
                <a:latin typeface="Century Gothic" panose="020B0502020202020204" pitchFamily="34" charset="0"/>
              </a:rPr>
              <a:t> </a:t>
            </a:r>
            <a:r>
              <a:rPr lang="ru-RU" sz="2000" dirty="0" smtClean="0">
                <a:latin typeface="Century Gothic" panose="020B0502020202020204" pitchFamily="34" charset="0"/>
              </a:rPr>
              <a:t>17.03.2020</a:t>
            </a:r>
            <a:endParaRPr lang="ru-RU" sz="2000" dirty="0">
              <a:latin typeface="Century Gothic" panose="020B0502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latin typeface="Century Gothic" panose="020B0502020202020204" pitchFamily="34" charset="0"/>
              </a:rPr>
              <a:t>О принятии </a:t>
            </a:r>
            <a:r>
              <a:rPr lang="ru-RU" b="1" dirty="0">
                <a:latin typeface="Century Gothic" panose="020B0502020202020204" pitchFamily="34" charset="0"/>
              </a:rPr>
              <a:t>решений о внесении </a:t>
            </a:r>
            <a:r>
              <a:rPr lang="ru-RU" b="1" dirty="0" smtClean="0">
                <a:latin typeface="Century Gothic" panose="020B0502020202020204" pitchFamily="34" charset="0"/>
              </a:rPr>
              <a:t>изменений в </a:t>
            </a:r>
            <a:r>
              <a:rPr lang="ru-RU" b="1" dirty="0">
                <a:latin typeface="Century Gothic" panose="020B0502020202020204" pitchFamily="34" charset="0"/>
              </a:rPr>
              <a:t>генеральные планы поселений, городского </a:t>
            </a:r>
            <a:r>
              <a:rPr lang="ru-RU" b="1" dirty="0" smtClean="0">
                <a:latin typeface="Century Gothic" panose="020B0502020202020204" pitchFamily="34" charset="0"/>
              </a:rPr>
              <a:t>округа Ленинградской области,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latin typeface="Century Gothic" panose="020B0502020202020204" pitchFamily="34" charset="0"/>
              </a:rPr>
              <a:t>о </a:t>
            </a:r>
            <a:r>
              <a:rPr lang="ru-RU" b="1" dirty="0">
                <a:latin typeface="Century Gothic" panose="020B0502020202020204" pitchFamily="34" charset="0"/>
              </a:rPr>
              <a:t>подготовке </a:t>
            </a:r>
            <a:r>
              <a:rPr lang="ru-RU" b="1" dirty="0" smtClean="0">
                <a:latin typeface="Century Gothic" panose="020B0502020202020204" pitchFamily="34" charset="0"/>
              </a:rPr>
              <a:t>проекта, включая вопросы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latin typeface="Century Gothic" panose="020B0502020202020204" pitchFamily="34" charset="0"/>
              </a:rPr>
              <a:t>определения </a:t>
            </a:r>
            <a:r>
              <a:rPr lang="ru-RU" b="1" dirty="0">
                <a:latin typeface="Century Gothic" panose="020B0502020202020204" pitchFamily="34" charset="0"/>
              </a:rPr>
              <a:t>границ населенных </a:t>
            </a:r>
            <a:r>
              <a:rPr lang="ru-RU" b="1" dirty="0" smtClean="0">
                <a:latin typeface="Century Gothic" panose="020B0502020202020204" pitchFamily="34" charset="0"/>
              </a:rPr>
              <a:t>пунктов,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latin typeface="Century Gothic" panose="020B0502020202020204" pitchFamily="34" charset="0"/>
              </a:rPr>
              <a:t>образуемых </a:t>
            </a:r>
            <a:r>
              <a:rPr lang="ru-RU" b="1" dirty="0">
                <a:latin typeface="Century Gothic" panose="020B0502020202020204" pitchFamily="34" charset="0"/>
              </a:rPr>
              <a:t>из лесных поселков или военных </a:t>
            </a:r>
            <a:r>
              <a:rPr lang="ru-RU" b="1" dirty="0" smtClean="0">
                <a:latin typeface="Century Gothic" panose="020B0502020202020204" pitchFamily="34" charset="0"/>
              </a:rPr>
              <a:t>городков,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latin typeface="Century Gothic" panose="020B0502020202020204" pitchFamily="34" charset="0"/>
              </a:rPr>
              <a:t>а </a:t>
            </a:r>
            <a:r>
              <a:rPr lang="ru-RU" b="1" dirty="0">
                <a:latin typeface="Century Gothic" panose="020B0502020202020204" pitchFamily="34" charset="0"/>
              </a:rPr>
              <a:t>также местоположения границ земельных </a:t>
            </a:r>
            <a:r>
              <a:rPr lang="ru-RU" b="1" dirty="0" smtClean="0">
                <a:latin typeface="Century Gothic" panose="020B0502020202020204" pitchFamily="34" charset="0"/>
              </a:rPr>
              <a:t>участков,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latin typeface="Century Gothic" panose="020B0502020202020204" pitchFamily="34" charset="0"/>
              </a:rPr>
              <a:t>на </a:t>
            </a:r>
            <a:r>
              <a:rPr lang="ru-RU" b="1" dirty="0">
                <a:latin typeface="Century Gothic" panose="020B0502020202020204" pitchFamily="34" charset="0"/>
              </a:rPr>
              <a:t>которых расположены объекты недвижимого </a:t>
            </a:r>
            <a:r>
              <a:rPr lang="ru-RU" b="1" dirty="0" smtClean="0">
                <a:latin typeface="Century Gothic" panose="020B0502020202020204" pitchFamily="34" charset="0"/>
              </a:rPr>
              <a:t>имущества,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latin typeface="Century Gothic" panose="020B0502020202020204" pitchFamily="34" charset="0"/>
              </a:rPr>
              <a:t>на </a:t>
            </a:r>
            <a:r>
              <a:rPr lang="ru-RU" b="1" dirty="0">
                <a:latin typeface="Century Gothic" panose="020B0502020202020204" pitchFamily="34" charset="0"/>
              </a:rPr>
              <a:t>которые возникли права граждан и юридических </a:t>
            </a:r>
            <a:r>
              <a:rPr lang="ru-RU" b="1" dirty="0" smtClean="0">
                <a:latin typeface="Century Gothic" panose="020B0502020202020204" pitchFamily="34" charset="0"/>
              </a:rPr>
              <a:t>лиц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latin typeface="Century Gothic" panose="020B0502020202020204" pitchFamily="34" charset="0"/>
              </a:rPr>
              <a:t>в </a:t>
            </a:r>
            <a:r>
              <a:rPr lang="ru-RU" b="1" dirty="0">
                <a:latin typeface="Century Gothic" panose="020B0502020202020204" pitchFamily="34" charset="0"/>
              </a:rPr>
              <a:t>целях их перевода из земель лесного </a:t>
            </a:r>
            <a:r>
              <a:rPr lang="ru-RU" b="1" dirty="0" smtClean="0">
                <a:latin typeface="Century Gothic" panose="020B0502020202020204" pitchFamily="34" charset="0"/>
              </a:rPr>
              <a:t>фонда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latin typeface="Century Gothic" panose="020B0502020202020204" pitchFamily="34" charset="0"/>
              </a:rPr>
              <a:t>в </a:t>
            </a:r>
            <a:r>
              <a:rPr lang="ru-RU" b="1" dirty="0">
                <a:latin typeface="Century Gothic" panose="020B0502020202020204" pitchFamily="34" charset="0"/>
              </a:rPr>
              <a:t>земли населенных пунктов</a:t>
            </a:r>
            <a:endParaRPr lang="ru-RU" b="1" dirty="0" smtClean="0">
              <a:latin typeface="Century Gothic" panose="020B0502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859547"/>
              </p:ext>
            </p:extLst>
          </p:nvPr>
        </p:nvGraphicFramePr>
        <p:xfrm>
          <a:off x="419100" y="5390153"/>
          <a:ext cx="847515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949"/>
                <a:gridCol w="6037209"/>
              </a:tblGrid>
              <a:tr h="1343992"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Валайтис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Анастасия Викторовна</a:t>
                      </a:r>
                    </a:p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тел. (812) 539 45 93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консультант отдела территориального планирования и градостроительного зонирования Комитета градостроительной политики Ленинградской области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75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95288" y="230188"/>
            <a:ext cx="84216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8" tIns="43634" rIns="87268" bIns="4363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dirty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градостроительной политики Ленинградской области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57982" y="754063"/>
            <a:ext cx="842168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2200" b="1" u="sng" dirty="0" smtClean="0">
              <a:latin typeface="Century Gothic" panose="020B0502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200" b="1" u="sng" dirty="0" smtClean="0">
                <a:latin typeface="Century Gothic" panose="020B0502020202020204" pitchFamily="34" charset="0"/>
              </a:rPr>
              <a:t>10. Исходная </a:t>
            </a:r>
            <a:r>
              <a:rPr lang="ru-RU" sz="2200" b="1" u="sng" dirty="0">
                <a:latin typeface="Century Gothic" panose="020B0502020202020204" pitchFamily="34" charset="0"/>
              </a:rPr>
              <a:t>информация для разработки градостроительной </a:t>
            </a:r>
            <a:r>
              <a:rPr lang="ru-RU" sz="2200" b="1" u="sng" dirty="0" smtClean="0">
                <a:latin typeface="Century Gothic" panose="020B0502020202020204" pitchFamily="34" charset="0"/>
              </a:rPr>
              <a:t>документации</a:t>
            </a:r>
          </a:p>
          <a:p>
            <a:pPr algn="ctr">
              <a:spcAft>
                <a:spcPts val="0"/>
              </a:spcAft>
            </a:pPr>
            <a:endParaRPr lang="ru-RU" sz="1200" b="1" dirty="0">
              <a:latin typeface="Century Gothic" panose="020B0502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latin typeface="Century Gothic" panose="020B0502020202020204" pitchFamily="34" charset="0"/>
              </a:rPr>
              <a:t>При </a:t>
            </a:r>
            <a:r>
              <a:rPr lang="ru-RU" sz="2000" b="1" dirty="0">
                <a:latin typeface="Century Gothic" panose="020B0502020202020204" pitchFamily="34" charset="0"/>
              </a:rPr>
              <a:t>подготовке проекта изменений в генеральный план </a:t>
            </a:r>
            <a:r>
              <a:rPr lang="ru-RU" sz="2000" b="1" dirty="0" smtClean="0">
                <a:latin typeface="Century Gothic" panose="020B0502020202020204" pitchFamily="34" charset="0"/>
              </a:rPr>
              <a:t>используются:</a:t>
            </a:r>
            <a:endParaRPr lang="ru-RU" sz="2000" b="1" dirty="0">
              <a:latin typeface="Century Gothic" panose="020B050202020202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Symbol" pitchFamily="18" charset="2"/>
              <a:buChar char="-"/>
            </a:pPr>
            <a:r>
              <a:rPr lang="ru-RU" sz="2000" b="1" dirty="0">
                <a:latin typeface="Century Gothic" panose="020B0502020202020204" pitchFamily="34" charset="0"/>
              </a:rPr>
              <a:t>с</a:t>
            </a:r>
            <a:r>
              <a:rPr lang="ru-RU" sz="2000" b="1" dirty="0" smtClean="0">
                <a:latin typeface="Century Gothic" panose="020B0502020202020204" pitchFamily="34" charset="0"/>
              </a:rPr>
              <a:t>ведения Единого </a:t>
            </a:r>
            <a:r>
              <a:rPr lang="ru-RU" sz="2000" b="1" dirty="0">
                <a:latin typeface="Century Gothic" panose="020B0502020202020204" pitchFamily="34" charset="0"/>
              </a:rPr>
              <a:t>государственного реестра </a:t>
            </a:r>
            <a:r>
              <a:rPr lang="ru-RU" sz="2000" b="1" dirty="0" smtClean="0">
                <a:latin typeface="Century Gothic" panose="020B0502020202020204" pitchFamily="34" charset="0"/>
              </a:rPr>
              <a:t>недвижимости;</a:t>
            </a:r>
          </a:p>
          <a:p>
            <a:pPr marL="342900" indent="-342900" algn="just">
              <a:spcAft>
                <a:spcPts val="0"/>
              </a:spcAft>
              <a:buFont typeface="Symbol" pitchFamily="18" charset="2"/>
              <a:buChar char="-"/>
            </a:pPr>
            <a:r>
              <a:rPr lang="ru-RU" sz="2000" b="1" dirty="0">
                <a:latin typeface="Century Gothic" panose="020B0502020202020204" pitchFamily="34" charset="0"/>
              </a:rPr>
              <a:t>с</a:t>
            </a:r>
            <a:r>
              <a:rPr lang="ru-RU" sz="2000" b="1" dirty="0" smtClean="0">
                <a:latin typeface="Century Gothic" panose="020B0502020202020204" pitchFamily="34" charset="0"/>
              </a:rPr>
              <a:t>ведения государственного </a:t>
            </a:r>
            <a:r>
              <a:rPr lang="ru-RU" sz="2000" b="1" dirty="0">
                <a:latin typeface="Century Gothic" panose="020B0502020202020204" pitchFamily="34" charset="0"/>
              </a:rPr>
              <a:t>фонда </a:t>
            </a:r>
            <a:r>
              <a:rPr lang="ru-RU" sz="2000" b="1" dirty="0" smtClean="0">
                <a:latin typeface="Century Gothic" panose="020B0502020202020204" pitchFamily="34" charset="0"/>
              </a:rPr>
              <a:t>данных (в </a:t>
            </a:r>
            <a:r>
              <a:rPr lang="ru-RU" sz="2000" b="1" dirty="0">
                <a:latin typeface="Century Gothic" panose="020B0502020202020204" pitchFamily="34" charset="0"/>
              </a:rPr>
              <a:t>том числе о сельскохозяйственных угодьях, мелиорированных землях и т.д</a:t>
            </a:r>
            <a:r>
              <a:rPr lang="ru-RU" sz="2000" b="1" dirty="0" smtClean="0">
                <a:latin typeface="Century Gothic" panose="020B0502020202020204" pitchFamily="34" charset="0"/>
              </a:rPr>
              <a:t>.);</a:t>
            </a:r>
          </a:p>
          <a:p>
            <a:pPr marL="342900" indent="-342900" algn="just">
              <a:spcAft>
                <a:spcPts val="0"/>
              </a:spcAft>
              <a:buFont typeface="Symbol" pitchFamily="18" charset="2"/>
              <a:buChar char="-"/>
            </a:pPr>
            <a:r>
              <a:rPr lang="ru-RU" sz="2000" b="1" dirty="0">
                <a:latin typeface="Century Gothic" panose="020B0502020202020204" pitchFamily="34" charset="0"/>
              </a:rPr>
              <a:t>м</a:t>
            </a:r>
            <a:r>
              <a:rPr lang="ru-RU" sz="2000" b="1" dirty="0" smtClean="0">
                <a:latin typeface="Century Gothic" panose="020B0502020202020204" pitchFamily="34" charset="0"/>
              </a:rPr>
              <a:t>атериалы лесоустройства;</a:t>
            </a:r>
          </a:p>
          <a:p>
            <a:pPr marL="342900" indent="-342900" algn="just">
              <a:spcAft>
                <a:spcPts val="0"/>
              </a:spcAft>
              <a:buFont typeface="Symbol" pitchFamily="18" charset="2"/>
              <a:buChar char="-"/>
            </a:pPr>
            <a:r>
              <a:rPr lang="ru-RU" sz="2000" b="1" dirty="0" smtClean="0">
                <a:latin typeface="Century Gothic" panose="020B0502020202020204" pitchFamily="34" charset="0"/>
              </a:rPr>
              <a:t>сведения </a:t>
            </a:r>
            <a:r>
              <a:rPr lang="ru-RU" sz="2000" b="1" dirty="0">
                <a:latin typeface="Century Gothic" panose="020B0502020202020204" pitchFamily="34" charset="0"/>
              </a:rPr>
              <a:t>о состоянии территории, ее использовании, об ограничениях ее использования, содержащихся в государственных фондах, реестрах, иных государственных информационных </a:t>
            </a:r>
            <a:r>
              <a:rPr lang="ru-RU" sz="2000" b="1" dirty="0" smtClean="0">
                <a:latin typeface="Century Gothic" panose="020B0502020202020204" pitchFamily="34" charset="0"/>
              </a:rPr>
              <a:t>ресурсах</a:t>
            </a:r>
            <a:r>
              <a:rPr lang="ru-RU" sz="2000" b="1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233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95288" y="230188"/>
            <a:ext cx="84216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8" tIns="43634" rIns="87268" bIns="4363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dirty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градостроительной политики Ленинградской области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57982" y="754063"/>
            <a:ext cx="84216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200" b="1" u="sng" dirty="0" smtClean="0">
                <a:latin typeface="Century Gothic" panose="020B0502020202020204" pitchFamily="34" charset="0"/>
              </a:rPr>
              <a:t>11</a:t>
            </a:r>
            <a:r>
              <a:rPr lang="ru-RU" sz="2200" b="1" u="sng" dirty="0">
                <a:latin typeface="Century Gothic" panose="020B0502020202020204" pitchFamily="34" charset="0"/>
              </a:rPr>
              <a:t>. Основные требования к </a:t>
            </a:r>
            <a:r>
              <a:rPr lang="ru-RU" sz="2200" b="1" u="sng" dirty="0" smtClean="0">
                <a:latin typeface="Century Gothic" panose="020B0502020202020204" pitchFamily="34" charset="0"/>
              </a:rPr>
              <a:t>составу</a:t>
            </a:r>
            <a:br>
              <a:rPr lang="ru-RU" sz="2200" b="1" u="sng" dirty="0" smtClean="0">
                <a:latin typeface="Century Gothic" panose="020B0502020202020204" pitchFamily="34" charset="0"/>
              </a:rPr>
            </a:br>
            <a:r>
              <a:rPr lang="ru-RU" sz="2200" b="1" u="sng" dirty="0" smtClean="0">
                <a:latin typeface="Century Gothic" panose="020B0502020202020204" pitchFamily="34" charset="0"/>
              </a:rPr>
              <a:t>разрабатываемых материалов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23929" y="1916832"/>
            <a:ext cx="2304255" cy="12255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2.1. Проект генерального плана</a:t>
            </a:r>
            <a:endParaRPr lang="ru-RU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6447" y="1772816"/>
            <a:ext cx="2657401" cy="12255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1. Предварительные материалы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для рассмотрения заказчиком</a:t>
            </a:r>
            <a:endParaRPr lang="ru-RU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46184" y="1916832"/>
            <a:ext cx="2088232" cy="12119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2.2. Материалы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по обоснованию</a:t>
            </a:r>
            <a:endParaRPr lang="ru-RU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60304" y="3502464"/>
            <a:ext cx="2295872" cy="7920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3. Материалы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и документы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к СС</a:t>
            </a:r>
            <a:endParaRPr lang="ru-RU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24600" y="3472293"/>
            <a:ext cx="2295872" cy="7920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4. Материалы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и документы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к СК</a:t>
            </a:r>
            <a:endParaRPr lang="ru-RU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4437112"/>
            <a:ext cx="2426409" cy="10801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5. Материалы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к публичным слушаниям</a:t>
            </a:r>
            <a:endParaRPr lang="ru-RU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12432" y="4653136"/>
            <a:ext cx="2577868" cy="11521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6. Материалы и документы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к утверждению изменений в ГП</a:t>
            </a:r>
            <a:endParaRPr lang="ru-RU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85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95288" y="230188"/>
            <a:ext cx="84216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8" tIns="43634" rIns="87268" bIns="4363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dirty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градостроительной политики Ленинградской области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20675" y="754063"/>
            <a:ext cx="84963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Century Gothic" panose="020B0502020202020204" pitchFamily="34" charset="0"/>
              </a:rPr>
              <a:t>В соответствии с частью 3 статьи 24 </a:t>
            </a:r>
            <a:r>
              <a:rPr lang="ru-RU" sz="2200" b="1" dirty="0" err="1">
                <a:latin typeface="Century Gothic" panose="020B0502020202020204" pitchFamily="34" charset="0"/>
              </a:rPr>
              <a:t>ГрК</a:t>
            </a:r>
            <a:r>
              <a:rPr lang="ru-RU" sz="2200" b="1" dirty="0">
                <a:latin typeface="Century Gothic" panose="020B0502020202020204" pitchFamily="34" charset="0"/>
              </a:rPr>
              <a:t> РФ подготовка проекта изменений в генеральный план осуществляется с учетом СТП РФ, СТП ЛО, СТП МР, РНГП, МНГП, </a:t>
            </a:r>
            <a:r>
              <a:rPr lang="ru-RU" sz="2200" b="1" dirty="0" smtClean="0">
                <a:latin typeface="Century Gothic" panose="020B0502020202020204" pitchFamily="34" charset="0"/>
              </a:rPr>
              <a:t>ЕГРН.</a:t>
            </a:r>
          </a:p>
          <a:p>
            <a:pPr algn="just"/>
            <a:r>
              <a:rPr lang="ru-RU" sz="2200" b="1" dirty="0" smtClean="0">
                <a:latin typeface="Century Gothic" panose="020B0502020202020204" pitchFamily="34" charset="0"/>
              </a:rPr>
              <a:t>До внесения изменений в РНГП и МНГП </a:t>
            </a:r>
            <a:r>
              <a:rPr lang="ru-RU" sz="2200" b="1" dirty="0">
                <a:latin typeface="Century Gothic" panose="020B0502020202020204" pitchFamily="34" charset="0"/>
              </a:rPr>
              <a:t>обязательному учету подлежат следующие </a:t>
            </a:r>
            <a:r>
              <a:rPr lang="ru-RU" sz="2200" b="1" dirty="0" smtClean="0">
                <a:latin typeface="Century Gothic" panose="020B0502020202020204" pitchFamily="34" charset="0"/>
              </a:rPr>
              <a:t>документы: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b="1" u="sng" dirty="0" smtClean="0">
                <a:latin typeface="Century Gothic" panose="020B0502020202020204" pitchFamily="34" charset="0"/>
              </a:rPr>
              <a:t>Стандарт </a:t>
            </a:r>
            <a:r>
              <a:rPr lang="ru-RU" b="1" u="sng" dirty="0">
                <a:latin typeface="Century Gothic" panose="020B0502020202020204" pitchFamily="34" charset="0"/>
              </a:rPr>
              <a:t>обеспечения Ленинградской области объектами физической культуры и спорта</a:t>
            </a:r>
            <a:r>
              <a:rPr lang="ru-RU" b="1" dirty="0">
                <a:latin typeface="Century Gothic" panose="020B0502020202020204" pitchFamily="34" charset="0"/>
              </a:rPr>
              <a:t>, утвержденный распоряжением Комитета по физической культуре и спорту Ленинградской области от 27.09.2019 № </a:t>
            </a:r>
            <a:r>
              <a:rPr lang="ru-RU" b="1" dirty="0" smtClean="0">
                <a:latin typeface="Century Gothic" panose="020B0502020202020204" pitchFamily="34" charset="0"/>
              </a:rPr>
              <a:t>366-р;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b="1" u="sng" dirty="0" smtClean="0">
                <a:latin typeface="Century Gothic" panose="020B0502020202020204" pitchFamily="34" charset="0"/>
              </a:rPr>
              <a:t>Методические </a:t>
            </a:r>
            <a:r>
              <a:rPr lang="ru-RU" b="1" u="sng" dirty="0">
                <a:latin typeface="Century Gothic" panose="020B0502020202020204" pitchFamily="34" charset="0"/>
              </a:rPr>
              <a:t>рекомендации о применении нормативов и норм ресурсной обеспеченности населения в сфере здравоохранения</a:t>
            </a:r>
            <a:r>
              <a:rPr lang="ru-RU" b="1" dirty="0">
                <a:latin typeface="Century Gothic" panose="020B0502020202020204" pitchFamily="34" charset="0"/>
              </a:rPr>
              <a:t>, утвержденные приказом Министерства здравоохранения РФ от 20.04.2018 № </a:t>
            </a:r>
            <a:r>
              <a:rPr lang="ru-RU" b="1" dirty="0" smtClean="0">
                <a:latin typeface="Century Gothic" panose="020B0502020202020204" pitchFamily="34" charset="0"/>
              </a:rPr>
              <a:t>182;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b="1" u="sng" dirty="0" smtClean="0">
                <a:latin typeface="Century Gothic" panose="020B0502020202020204" pitchFamily="34" charset="0"/>
              </a:rPr>
              <a:t>Требования </a:t>
            </a:r>
            <a:r>
              <a:rPr lang="ru-RU" b="1" u="sng" dirty="0">
                <a:latin typeface="Century Gothic" panose="020B0502020202020204" pitchFamily="34" charset="0"/>
              </a:rPr>
              <a:t>к размещению медицинских организаций государственной системы здравоохранения и муниципальной системы здравоохранения исходя из потребностей населения</a:t>
            </a:r>
            <a:r>
              <a:rPr lang="ru-RU" b="1" dirty="0">
                <a:latin typeface="Century Gothic" panose="020B0502020202020204" pitchFamily="34" charset="0"/>
              </a:rPr>
              <a:t>, утвержденные приказом Министерства здравоохранения РФ от 27.02.2016 № </a:t>
            </a:r>
            <a:r>
              <a:rPr lang="ru-RU" b="1" dirty="0" smtClean="0">
                <a:latin typeface="Century Gothic" panose="020B0502020202020204" pitchFamily="34" charset="0"/>
              </a:rPr>
              <a:t>132н;</a:t>
            </a:r>
          </a:p>
        </p:txBody>
      </p:sp>
    </p:spTree>
    <p:extLst>
      <p:ext uri="{BB962C8B-B14F-4D97-AF65-F5344CB8AC3E}">
        <p14:creationId xmlns:p14="http://schemas.microsoft.com/office/powerpoint/2010/main" val="271305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95288" y="230188"/>
            <a:ext cx="84216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8" tIns="43634" rIns="87268" bIns="4363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dirty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градостроительной политики Ленинградской области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20675" y="754063"/>
            <a:ext cx="84963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arenR" startAt="4"/>
            </a:pPr>
            <a:r>
              <a:rPr lang="ru-RU" b="1" u="sng" dirty="0" smtClean="0">
                <a:latin typeface="Century Gothic" panose="020B0502020202020204" pitchFamily="34" charset="0"/>
              </a:rPr>
              <a:t>Методические </a:t>
            </a:r>
            <a:r>
              <a:rPr lang="ru-RU" b="1" u="sng" dirty="0">
                <a:latin typeface="Century Gothic" panose="020B0502020202020204" pitchFamily="34" charset="0"/>
              </a:rPr>
              <a:t>рекомендации по порядку формирования и экономического обоснования территориальных программ государственных гарантий оказания гражданам Российской Федерации бесплатной медицинской помощи</a:t>
            </a:r>
            <a:r>
              <a:rPr lang="ru-RU" b="1" dirty="0">
                <a:latin typeface="Century Gothic" panose="020B0502020202020204" pitchFamily="34" charset="0"/>
              </a:rPr>
              <a:t> (утверждены Минздравом </a:t>
            </a:r>
            <a:r>
              <a:rPr lang="ru-RU" b="1" dirty="0" smtClean="0">
                <a:latin typeface="Century Gothic" panose="020B0502020202020204" pitchFamily="34" charset="0"/>
              </a:rPr>
              <a:t>России № </a:t>
            </a:r>
            <a:r>
              <a:rPr lang="ru-RU" b="1" dirty="0">
                <a:latin typeface="Century Gothic" panose="020B0502020202020204" pitchFamily="34" charset="0"/>
              </a:rPr>
              <a:t>2510/9257-01, ФФОМС № 3159/40-1 28.08.2001)</a:t>
            </a:r>
            <a:r>
              <a:rPr lang="ru-RU" b="1" dirty="0" smtClean="0">
                <a:latin typeface="Century Gothic" panose="020B0502020202020204" pitchFamily="34" charset="0"/>
              </a:rPr>
              <a:t>;</a:t>
            </a:r>
          </a:p>
          <a:p>
            <a:pPr marL="457200" indent="-457200" algn="just">
              <a:buFont typeface="+mj-lt"/>
              <a:buAutoNum type="arabicParenR" startAt="4"/>
            </a:pPr>
            <a:r>
              <a:rPr lang="ru-RU" b="1" u="sng" dirty="0">
                <a:latin typeface="Century Gothic" panose="020B0502020202020204" pitchFamily="34" charset="0"/>
              </a:rPr>
              <a:t>Социальный стандарт транспортного обслуживания населения при осуществлении перевозок пассажиров и багажа автомобильным транспортом и городским наземным электрическим транспортом</a:t>
            </a:r>
            <a:r>
              <a:rPr lang="ru-RU" b="1" dirty="0">
                <a:latin typeface="Century Gothic" panose="020B0502020202020204" pitchFamily="34" charset="0"/>
              </a:rPr>
              <a:t>, утвержденный распоряжением </a:t>
            </a:r>
            <a:r>
              <a:rPr lang="ru-RU" b="1" dirty="0" smtClean="0">
                <a:latin typeface="Century Gothic" panose="020B0502020202020204" pitchFamily="34" charset="0"/>
              </a:rPr>
              <a:t>Минтранса России </a:t>
            </a:r>
            <a:r>
              <a:rPr lang="ru-RU" b="1" dirty="0">
                <a:latin typeface="Century Gothic" panose="020B0502020202020204" pitchFamily="34" charset="0"/>
              </a:rPr>
              <a:t>от 31.01.2017 № НА-19-р;</a:t>
            </a:r>
          </a:p>
          <a:p>
            <a:pPr marL="457200" indent="-457200" algn="just">
              <a:buFont typeface="+mj-lt"/>
              <a:buAutoNum type="arabicParenR" startAt="4"/>
            </a:pPr>
            <a:r>
              <a:rPr lang="ru-RU" b="1" u="sng" dirty="0" smtClean="0">
                <a:latin typeface="Century Gothic" panose="020B0502020202020204" pitchFamily="34" charset="0"/>
              </a:rPr>
              <a:t>Методические </a:t>
            </a:r>
            <a:r>
              <a:rPr lang="ru-RU" b="1" u="sng" dirty="0">
                <a:latin typeface="Century Gothic" panose="020B0502020202020204" pitchFamily="34" charset="0"/>
              </a:rPr>
              <a:t>рекомендации по развитию транспортной инфраструктуры, обеспечивающей </a:t>
            </a:r>
            <a:r>
              <a:rPr lang="ru-RU" b="1" u="sng" dirty="0" smtClean="0">
                <a:latin typeface="Century Gothic" panose="020B0502020202020204" pitchFamily="34" charset="0"/>
              </a:rPr>
              <a:t>доступность медицинской </a:t>
            </a:r>
            <a:r>
              <a:rPr lang="ru-RU" b="1" u="sng" dirty="0">
                <a:latin typeface="Century Gothic" panose="020B0502020202020204" pitchFamily="34" charset="0"/>
              </a:rPr>
              <a:t>инфраструктуры для населения</a:t>
            </a:r>
            <a:r>
              <a:rPr lang="ru-RU" b="1" dirty="0">
                <a:latin typeface="Century Gothic" panose="020B0502020202020204" pitchFamily="34" charset="0"/>
              </a:rPr>
              <a:t> (письмо </a:t>
            </a:r>
            <a:r>
              <a:rPr lang="ru-RU" b="1" dirty="0" smtClean="0">
                <a:latin typeface="Century Gothic" panose="020B0502020202020204" pitchFamily="34" charset="0"/>
              </a:rPr>
              <a:t>Минтранса России </a:t>
            </a:r>
            <a:r>
              <a:rPr lang="ru-RU" b="1" dirty="0">
                <a:latin typeface="Century Gothic" panose="020B0502020202020204" pitchFamily="34" charset="0"/>
              </a:rPr>
              <a:t>от </a:t>
            </a:r>
            <a:r>
              <a:rPr lang="ru-RU" b="1" dirty="0" smtClean="0">
                <a:latin typeface="Century Gothic" panose="020B0502020202020204" pitchFamily="34" charset="0"/>
              </a:rPr>
              <a:t>15.11.2019 № </a:t>
            </a:r>
            <a:r>
              <a:rPr lang="ru-RU" b="1" dirty="0">
                <a:latin typeface="Century Gothic" panose="020B0502020202020204" pitchFamily="34" charset="0"/>
              </a:rPr>
              <a:t>ИА-Д2-24/18986</a:t>
            </a:r>
            <a:r>
              <a:rPr lang="ru-RU" b="1" dirty="0" smtClean="0">
                <a:latin typeface="Century Gothic" panose="020B0502020202020204" pitchFamily="34" charset="0"/>
              </a:rPr>
              <a:t>);</a:t>
            </a:r>
          </a:p>
          <a:p>
            <a:pPr marL="457200" indent="-457200" algn="just">
              <a:buFont typeface="+mj-lt"/>
              <a:buAutoNum type="arabicParenR" startAt="4"/>
            </a:pPr>
            <a:r>
              <a:rPr lang="ru-RU" b="1" u="sng" dirty="0">
                <a:latin typeface="Century Gothic" panose="020B0502020202020204" pitchFamily="34" charset="0"/>
              </a:rPr>
              <a:t>Методические рекомендации по разработке и реализации мероприятий по организации дорожного движения. Требования к планированию развития инфраструктуры велосипедного транспорта поселений, городских округов в Российской Федерации</a:t>
            </a:r>
            <a:r>
              <a:rPr lang="ru-RU" b="1" dirty="0">
                <a:latin typeface="Century Gothic" panose="020B0502020202020204" pitchFamily="34" charset="0"/>
              </a:rPr>
              <a:t> (согласованы </a:t>
            </a:r>
            <a:r>
              <a:rPr lang="ru-RU" b="1" dirty="0" smtClean="0">
                <a:latin typeface="Century Gothic" panose="020B0502020202020204" pitchFamily="34" charset="0"/>
              </a:rPr>
              <a:t>Минтрансом России </a:t>
            </a:r>
            <a:r>
              <a:rPr lang="ru-RU" b="1" dirty="0">
                <a:latin typeface="Century Gothic" panose="020B0502020202020204" pitchFamily="34" charset="0"/>
              </a:rPr>
              <a:t>24.07.2018</a:t>
            </a:r>
            <a:r>
              <a:rPr lang="ru-RU" b="1" dirty="0" smtClean="0">
                <a:latin typeface="Century Gothic" panose="020B0502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233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95288" y="230188"/>
            <a:ext cx="84216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8" tIns="43634" rIns="87268" bIns="4363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dirty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градостроительной политики Ленинградской области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20675" y="754063"/>
            <a:ext cx="84963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ru-RU" sz="2200" b="1" dirty="0" smtClean="0">
                <a:latin typeface="Century Gothic" panose="020B0502020202020204" pitchFamily="34" charset="0"/>
              </a:rPr>
              <a:t>В целях определения </a:t>
            </a:r>
            <a:r>
              <a:rPr lang="ru-RU" sz="2200" b="1" dirty="0">
                <a:latin typeface="Century Gothic" panose="020B0502020202020204" pitchFamily="34" charset="0"/>
              </a:rPr>
              <a:t>границ населенных пунктов, образуемых из лесных поселков или военных </a:t>
            </a:r>
            <a:r>
              <a:rPr lang="ru-RU" sz="2200" b="1" dirty="0" smtClean="0">
                <a:latin typeface="Century Gothic" panose="020B0502020202020204" pitchFamily="34" charset="0"/>
              </a:rPr>
              <a:t>городков,</a:t>
            </a:r>
          </a:p>
          <a:p>
            <a:pPr algn="ctr"/>
            <a:r>
              <a:rPr lang="ru-RU" sz="2200" b="1" dirty="0" smtClean="0">
                <a:latin typeface="Century Gothic" panose="020B0502020202020204" pitchFamily="34" charset="0"/>
              </a:rPr>
              <a:t>а </a:t>
            </a:r>
            <a:r>
              <a:rPr lang="ru-RU" sz="2200" b="1" dirty="0">
                <a:latin typeface="Century Gothic" panose="020B0502020202020204" pitchFamily="34" charset="0"/>
              </a:rPr>
              <a:t>также </a:t>
            </a:r>
            <a:r>
              <a:rPr lang="ru-RU" sz="2200" b="1" u="sng" dirty="0">
                <a:latin typeface="Century Gothic" panose="020B0502020202020204" pitchFamily="34" charset="0"/>
              </a:rPr>
              <a:t>местоположения границ земельных </a:t>
            </a:r>
            <a:r>
              <a:rPr lang="ru-RU" sz="2200" b="1" u="sng" dirty="0" smtClean="0">
                <a:latin typeface="Century Gothic" panose="020B0502020202020204" pitchFamily="34" charset="0"/>
              </a:rPr>
              <a:t>участков</a:t>
            </a:r>
            <a:r>
              <a:rPr lang="ru-RU" sz="2200" b="1" dirty="0" smtClean="0">
                <a:latin typeface="Century Gothic" panose="020B0502020202020204" pitchFamily="34" charset="0"/>
              </a:rPr>
              <a:t>,</a:t>
            </a:r>
          </a:p>
          <a:p>
            <a:pPr algn="ctr"/>
            <a:r>
              <a:rPr lang="ru-RU" sz="2200" b="1" u="sng" dirty="0" smtClean="0">
                <a:latin typeface="Century Gothic" panose="020B0502020202020204" pitchFamily="34" charset="0"/>
              </a:rPr>
              <a:t>на </a:t>
            </a:r>
            <a:r>
              <a:rPr lang="ru-RU" sz="2200" b="1" u="sng" dirty="0">
                <a:latin typeface="Century Gothic" panose="020B0502020202020204" pitchFamily="34" charset="0"/>
              </a:rPr>
              <a:t>которых расположены </a:t>
            </a:r>
            <a:r>
              <a:rPr lang="ru-RU" sz="2200" b="1" u="sng" dirty="0" smtClean="0">
                <a:latin typeface="Century Gothic" panose="020B0502020202020204" pitchFamily="34" charset="0"/>
              </a:rPr>
              <a:t>объекты</a:t>
            </a:r>
          </a:p>
          <a:p>
            <a:pPr algn="ctr"/>
            <a:r>
              <a:rPr lang="ru-RU" sz="2200" b="1" dirty="0" smtClean="0">
                <a:latin typeface="Century Gothic" panose="020B0502020202020204" pitchFamily="34" charset="0"/>
              </a:rPr>
              <a:t>недвижимого </a:t>
            </a:r>
            <a:r>
              <a:rPr lang="ru-RU" sz="2200" b="1" dirty="0">
                <a:latin typeface="Century Gothic" panose="020B0502020202020204" pitchFamily="34" charset="0"/>
              </a:rPr>
              <a:t>имущества, на которые </a:t>
            </a:r>
            <a:r>
              <a:rPr lang="ru-RU" sz="2200" b="1" dirty="0" smtClean="0">
                <a:latin typeface="Century Gothic" panose="020B0502020202020204" pitchFamily="34" charset="0"/>
              </a:rPr>
              <a:t>возникли</a:t>
            </a:r>
          </a:p>
          <a:p>
            <a:pPr algn="ctr"/>
            <a:r>
              <a:rPr lang="ru-RU" sz="2200" b="1" dirty="0" smtClean="0">
                <a:latin typeface="Century Gothic" panose="020B0502020202020204" pitchFamily="34" charset="0"/>
              </a:rPr>
              <a:t>права </a:t>
            </a:r>
            <a:r>
              <a:rPr lang="ru-RU" sz="2200" b="1" dirty="0">
                <a:latin typeface="Century Gothic" panose="020B0502020202020204" pitchFamily="34" charset="0"/>
              </a:rPr>
              <a:t>граждан и юридических </a:t>
            </a:r>
            <a:r>
              <a:rPr lang="ru-RU" sz="2200" b="1" dirty="0" smtClean="0">
                <a:latin typeface="Century Gothic" panose="020B0502020202020204" pitchFamily="34" charset="0"/>
              </a:rPr>
              <a:t>лиц</a:t>
            </a:r>
          </a:p>
          <a:p>
            <a:pPr algn="ctr"/>
            <a:r>
              <a:rPr lang="ru-RU" sz="2200" b="1" dirty="0" smtClean="0">
                <a:latin typeface="Century Gothic" panose="020B0502020202020204" pitchFamily="34" charset="0"/>
              </a:rPr>
              <a:t>в </a:t>
            </a:r>
            <a:r>
              <a:rPr lang="ru-RU" sz="2200" b="1" dirty="0">
                <a:latin typeface="Century Gothic" panose="020B0502020202020204" pitchFamily="34" charset="0"/>
              </a:rPr>
              <a:t>целях их перевода из земель лесного </a:t>
            </a:r>
            <a:r>
              <a:rPr lang="ru-RU" sz="2200" b="1" dirty="0" smtClean="0">
                <a:latin typeface="Century Gothic" panose="020B0502020202020204" pitchFamily="34" charset="0"/>
              </a:rPr>
              <a:t>фонда</a:t>
            </a:r>
          </a:p>
          <a:p>
            <a:pPr algn="ctr"/>
            <a:r>
              <a:rPr lang="ru-RU" sz="2200" b="1" dirty="0" smtClean="0">
                <a:latin typeface="Century Gothic" panose="020B0502020202020204" pitchFamily="34" charset="0"/>
              </a:rPr>
              <a:t>в </a:t>
            </a:r>
            <a:r>
              <a:rPr lang="ru-RU" sz="2200" b="1" dirty="0">
                <a:latin typeface="Century Gothic" panose="020B0502020202020204" pitchFamily="34" charset="0"/>
              </a:rPr>
              <a:t>земли населенных </a:t>
            </a:r>
            <a:r>
              <a:rPr lang="ru-RU" sz="2200" b="1" dirty="0" smtClean="0">
                <a:latin typeface="Century Gothic" panose="020B0502020202020204" pitchFamily="34" charset="0"/>
              </a:rPr>
              <a:t>пунктов</a:t>
            </a:r>
          </a:p>
          <a:p>
            <a:pPr algn="ctr"/>
            <a:r>
              <a:rPr lang="ru-RU" sz="2200" b="1" dirty="0" smtClean="0">
                <a:latin typeface="Century Gothic" panose="020B0502020202020204" pitchFamily="34" charset="0"/>
              </a:rPr>
              <a:t>ОМСУ создается </a:t>
            </a:r>
            <a:r>
              <a:rPr lang="ru-RU" sz="2200" b="1" u="sng" dirty="0">
                <a:latin typeface="Century Gothic" panose="020B0502020202020204" pitchFamily="34" charset="0"/>
              </a:rPr>
              <a:t>комиссия</a:t>
            </a:r>
            <a:endParaRPr lang="ru-RU" sz="2200" b="1" u="sng" dirty="0" smtClean="0">
              <a:latin typeface="Century Gothic" panose="020B0502020202020204" pitchFamily="34" charset="0"/>
            </a:endParaRPr>
          </a:p>
          <a:p>
            <a:pPr algn="ctr"/>
            <a:endParaRPr lang="ru-RU" sz="22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ru-RU" sz="2200" b="1" dirty="0" smtClean="0">
                <a:latin typeface="Century Gothic" panose="020B0502020202020204" pitchFamily="34" charset="0"/>
              </a:rPr>
              <a:t>Порядок </a:t>
            </a:r>
            <a:r>
              <a:rPr lang="ru-RU" sz="2200" b="1" dirty="0">
                <a:latin typeface="Century Gothic" panose="020B0502020202020204" pitchFamily="34" charset="0"/>
              </a:rPr>
              <a:t>деятельности комиссий утвержден </a:t>
            </a:r>
            <a:r>
              <a:rPr lang="ru-RU" sz="2200" b="1" u="sng" dirty="0">
                <a:latin typeface="Century Gothic" panose="020B0502020202020204" pitchFamily="34" charset="0"/>
              </a:rPr>
              <a:t>постановлением Правительства Ленинградской области от 25.02.2019 № 64</a:t>
            </a:r>
            <a:endParaRPr lang="ru-RU" sz="2200" b="1" u="sng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89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95288" y="230188"/>
            <a:ext cx="84216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8" tIns="43634" rIns="87268" bIns="4363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dirty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градостроительной политики Ленинградской области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30" y="758543"/>
            <a:ext cx="4025363" cy="56942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393" y="758543"/>
            <a:ext cx="4032448" cy="570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1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95288" y="230188"/>
            <a:ext cx="84216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8" tIns="43634" rIns="87268" bIns="4363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dirty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градостроительной политики Ленинградской области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315" y="817362"/>
            <a:ext cx="3937296" cy="55671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75" y="817362"/>
            <a:ext cx="4032447" cy="569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5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95288" y="230188"/>
            <a:ext cx="84216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8" tIns="43634" rIns="87268" bIns="4363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dirty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градостроительной политики Ленинградской области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51519" y="1064925"/>
            <a:ext cx="8712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/>
            <a:r>
              <a:rPr lang="ru-RU" dirty="0">
                <a:latin typeface="Century Gothic" panose="020B0502020202020204" pitchFamily="34" charset="0"/>
                <a:hlinkClick r:id="rId3"/>
              </a:rPr>
              <a:t/>
            </a:r>
            <a:br>
              <a:rPr lang="ru-RU" dirty="0">
                <a:latin typeface="Century Gothic" panose="020B0502020202020204" pitchFamily="34" charset="0"/>
                <a:hlinkClick r:id="rId3"/>
              </a:rPr>
            </a:b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289" y="754063"/>
            <a:ext cx="8421686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100" b="1" dirty="0" smtClean="0">
              <a:latin typeface="Century Gothic" panose="020B0502020202020204" pitchFamily="34" charset="0"/>
            </a:endParaRPr>
          </a:p>
          <a:p>
            <a:pPr algn="ctr"/>
            <a:endParaRPr lang="ru-RU" sz="11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ru-RU" sz="2200" b="1" dirty="0" smtClean="0">
                <a:latin typeface="Century Gothic" panose="020B0502020202020204" pitchFamily="34" charset="0"/>
              </a:rPr>
              <a:t>В случае выявления земельных участков</a:t>
            </a:r>
          </a:p>
          <a:p>
            <a:pPr algn="ctr"/>
            <a:r>
              <a:rPr lang="ru-RU" sz="2200" b="1" dirty="0" smtClean="0">
                <a:latin typeface="Century Gothic" panose="020B0502020202020204" pitchFamily="34" charset="0"/>
              </a:rPr>
              <a:t>«двойного учета»</a:t>
            </a:r>
          </a:p>
          <a:p>
            <a:pPr algn="ctr"/>
            <a:r>
              <a:rPr lang="ru-RU" sz="2200" b="1" u="sng" dirty="0" smtClean="0">
                <a:latin typeface="Century Gothic" panose="020B0502020202020204" pitchFamily="34" charset="0"/>
              </a:rPr>
              <a:t>в</a:t>
            </a:r>
            <a:r>
              <a:rPr lang="ru-RU" sz="2400" b="1" u="sng" dirty="0" smtClean="0">
                <a:latin typeface="Century Gothic" panose="020B0502020202020204" pitchFamily="34" charset="0"/>
              </a:rPr>
              <a:t> </a:t>
            </a:r>
            <a:r>
              <a:rPr lang="ru-RU" sz="2400" b="1" u="sng" dirty="0">
                <a:latin typeface="Century Gothic" panose="020B0502020202020204" pitchFamily="34" charset="0"/>
              </a:rPr>
              <a:t>материалы по </a:t>
            </a:r>
            <a:r>
              <a:rPr lang="ru-RU" sz="2400" b="1" u="sng" dirty="0" smtClean="0">
                <a:latin typeface="Century Gothic" panose="020B0502020202020204" pitchFamily="34" charset="0"/>
              </a:rPr>
              <a:t>обоснованию</a:t>
            </a:r>
            <a:r>
              <a:rPr lang="ru-RU" sz="2400" b="1" dirty="0" smtClean="0">
                <a:latin typeface="Century Gothic" panose="020B0502020202020204" pitchFamily="34" charset="0"/>
              </a:rPr>
              <a:t> включаются</a:t>
            </a:r>
            <a:endParaRPr lang="ru-RU" sz="2200" b="1" dirty="0" smtClean="0">
              <a:latin typeface="Century Gothic" panose="020B0502020202020204" pitchFamily="34" charset="0"/>
            </a:endParaRPr>
          </a:p>
          <a:p>
            <a:pPr algn="just"/>
            <a:endParaRPr lang="ru-RU" sz="2200" b="1" dirty="0" smtClean="0">
              <a:latin typeface="Century Gothic" panose="020B0502020202020204" pitchFamily="34" charset="0"/>
            </a:endParaRPr>
          </a:p>
          <a:p>
            <a:pPr algn="just"/>
            <a:r>
              <a:rPr lang="ru-RU" sz="1900" b="1" dirty="0" smtClean="0">
                <a:latin typeface="Century Gothic" panose="020B0502020202020204" pitchFamily="34" charset="0"/>
              </a:rPr>
              <a:t>1. Графические </a:t>
            </a:r>
            <a:r>
              <a:rPr lang="ru-RU" sz="1900" b="1" dirty="0">
                <a:latin typeface="Century Gothic" panose="020B0502020202020204" pitchFamily="34" charset="0"/>
              </a:rPr>
              <a:t>и текстовые материалы, подтверждающие отнесение спорных земельных участков к иной категории земель, нежели к землям лесного </a:t>
            </a:r>
            <a:r>
              <a:rPr lang="ru-RU" sz="1900" b="1" dirty="0" smtClean="0">
                <a:latin typeface="Century Gothic" panose="020B0502020202020204" pitchFamily="34" charset="0"/>
              </a:rPr>
              <a:t>фонда.</a:t>
            </a:r>
          </a:p>
          <a:p>
            <a:pPr algn="just"/>
            <a:endParaRPr lang="ru-RU" sz="1900" b="1" dirty="0" smtClean="0">
              <a:latin typeface="Century Gothic" panose="020B0502020202020204" pitchFamily="34" charset="0"/>
            </a:endParaRPr>
          </a:p>
          <a:p>
            <a:pPr algn="just"/>
            <a:r>
              <a:rPr lang="ru-RU" sz="1900" b="1" dirty="0" smtClean="0">
                <a:latin typeface="Century Gothic" panose="020B0502020202020204" pitchFamily="34" charset="0"/>
              </a:rPr>
              <a:t>2. Информация </a:t>
            </a:r>
            <a:r>
              <a:rPr lang="ru-RU" sz="1900" b="1" dirty="0">
                <a:latin typeface="Century Gothic" panose="020B0502020202020204" pitchFamily="34" charset="0"/>
              </a:rPr>
              <a:t>комитета по природным ресурсам Ленинградской области </a:t>
            </a:r>
            <a:r>
              <a:rPr lang="ru-RU" sz="1900" b="1" dirty="0" smtClean="0">
                <a:latin typeface="Century Gothic" panose="020B0502020202020204" pitchFamily="34" charset="0"/>
              </a:rPr>
              <a:t>и комитета по культуре Ленинградской области об </a:t>
            </a:r>
            <a:r>
              <a:rPr lang="ru-RU" sz="1900" b="1" dirty="0">
                <a:latin typeface="Century Gothic" panose="020B0502020202020204" pitchFamily="34" charset="0"/>
              </a:rPr>
              <a:t>отсутствии или наличии на спорных земельных участках особо охраняемых природных территорий и территорий объектов культурного </a:t>
            </a:r>
            <a:r>
              <a:rPr lang="ru-RU" sz="1900" b="1" dirty="0" smtClean="0">
                <a:latin typeface="Century Gothic" panose="020B0502020202020204" pitchFamily="34" charset="0"/>
              </a:rPr>
              <a:t>наследия.</a:t>
            </a:r>
          </a:p>
          <a:p>
            <a:pPr algn="just"/>
            <a:r>
              <a:rPr lang="ru-RU" sz="1900" b="1" dirty="0" smtClean="0">
                <a:latin typeface="Century Gothic" panose="020B0502020202020204" pitchFamily="34" charset="0"/>
              </a:rPr>
              <a:t> </a:t>
            </a:r>
          </a:p>
          <a:p>
            <a:pPr algn="just"/>
            <a:endParaRPr lang="ru-RU" sz="19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244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95288" y="230188"/>
            <a:ext cx="84216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8" tIns="43634" rIns="87268" bIns="4363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dirty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градостроительной политики Ленинградской области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95289" y="754063"/>
            <a:ext cx="84216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entury Gothic" panose="020B0502020202020204" pitchFamily="34" charset="0"/>
              </a:rPr>
              <a:t>Этапы работ по </a:t>
            </a:r>
            <a:r>
              <a:rPr lang="ru-RU" b="1" dirty="0">
                <a:latin typeface="Century Gothic" panose="020B0502020202020204" pitchFamily="34" charset="0"/>
              </a:rPr>
              <a:t>исключению </a:t>
            </a:r>
            <a:r>
              <a:rPr lang="ru-RU" b="1" dirty="0" smtClean="0">
                <a:latin typeface="Century Gothic" panose="020B0502020202020204" pitchFamily="34" charset="0"/>
              </a:rPr>
              <a:t>территорий,</a:t>
            </a:r>
          </a:p>
          <a:p>
            <a:pPr algn="ctr"/>
            <a:r>
              <a:rPr lang="ru-RU" b="1" dirty="0" smtClean="0">
                <a:latin typeface="Century Gothic" panose="020B0502020202020204" pitchFamily="34" charset="0"/>
              </a:rPr>
              <a:t>фактически </a:t>
            </a:r>
            <a:r>
              <a:rPr lang="ru-RU" b="1" dirty="0">
                <a:latin typeface="Century Gothic" panose="020B0502020202020204" pitchFamily="34" charset="0"/>
              </a:rPr>
              <a:t>являющихся территориями населенных пунктов,</a:t>
            </a:r>
          </a:p>
          <a:p>
            <a:pPr algn="ctr"/>
            <a:r>
              <a:rPr lang="ru-RU" b="1" dirty="0">
                <a:latin typeface="Century Gothic" panose="020B0502020202020204" pitchFamily="34" charset="0"/>
              </a:rPr>
              <a:t>из лесного </a:t>
            </a:r>
            <a:r>
              <a:rPr lang="ru-RU" b="1" dirty="0" smtClean="0">
                <a:latin typeface="Century Gothic" panose="020B0502020202020204" pitchFamily="34" charset="0"/>
              </a:rPr>
              <a:t>фонда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72816"/>
            <a:ext cx="7776864" cy="14581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b="1" dirty="0"/>
              <a:t>Выявление пересечений границ земель лесного </a:t>
            </a:r>
            <a:r>
              <a:rPr lang="ru-RU" sz="1900" b="1" dirty="0" smtClean="0"/>
              <a:t>фонда</a:t>
            </a:r>
          </a:p>
          <a:p>
            <a:pPr algn="ctr"/>
            <a:r>
              <a:rPr lang="ru-RU" sz="1900" b="1" dirty="0" smtClean="0"/>
              <a:t>с </a:t>
            </a:r>
            <a:r>
              <a:rPr lang="ru-RU" sz="1900" b="1" dirty="0"/>
              <a:t>землями, фактически </a:t>
            </a:r>
            <a:r>
              <a:rPr lang="ru-RU" sz="1900" b="1" dirty="0" smtClean="0"/>
              <a:t>являющимися </a:t>
            </a:r>
            <a:r>
              <a:rPr lang="ru-RU" sz="1900" b="1" dirty="0"/>
              <a:t>населенными пунктами</a:t>
            </a:r>
            <a:endParaRPr lang="ru-RU" sz="19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3356992"/>
            <a:ext cx="7776864" cy="14401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b="1" dirty="0"/>
              <a:t>Подготовка, </a:t>
            </a:r>
            <a:r>
              <a:rPr lang="ru-RU" sz="1900" b="1" dirty="0" smtClean="0"/>
              <a:t>согласование</a:t>
            </a:r>
          </a:p>
          <a:p>
            <a:pPr algn="ctr"/>
            <a:r>
              <a:rPr lang="ru-RU" sz="1900" b="1" dirty="0" smtClean="0"/>
              <a:t>(в </a:t>
            </a:r>
            <a:r>
              <a:rPr lang="ru-RU" sz="1900" b="1" dirty="0" err="1"/>
              <a:t>т.ч</a:t>
            </a:r>
            <a:r>
              <a:rPr lang="ru-RU" sz="1900" b="1" dirty="0"/>
              <a:t>. с уполномоченными федеральными </a:t>
            </a:r>
            <a:r>
              <a:rPr lang="ru-RU" sz="1900" b="1" dirty="0" smtClean="0"/>
              <a:t>органами,</a:t>
            </a:r>
          </a:p>
          <a:p>
            <a:pPr algn="ctr"/>
            <a:r>
              <a:rPr lang="ru-RU" sz="1900" b="1" dirty="0" smtClean="0"/>
              <a:t>включая </a:t>
            </a:r>
            <a:r>
              <a:rPr lang="ru-RU" sz="1900" b="1" dirty="0"/>
              <a:t>Рослесхоз), утверждение </a:t>
            </a:r>
            <a:r>
              <a:rPr lang="ru-RU" sz="1900" b="1" dirty="0" smtClean="0"/>
              <a:t>ГП</a:t>
            </a:r>
            <a:endParaRPr lang="ru-RU" sz="19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5052" y="4941168"/>
            <a:ext cx="7776864" cy="14401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b="1" dirty="0"/>
              <a:t>Исключение участков, на которых </a:t>
            </a:r>
            <a:r>
              <a:rPr lang="ru-RU" sz="1900" b="1" dirty="0" smtClean="0"/>
              <a:t>расположены</a:t>
            </a:r>
          </a:p>
          <a:p>
            <a:pPr algn="ctr"/>
            <a:r>
              <a:rPr lang="ru-RU" sz="1900" b="1" dirty="0" smtClean="0"/>
              <a:t>объекты </a:t>
            </a:r>
            <a:r>
              <a:rPr lang="ru-RU" sz="1900" b="1" dirty="0"/>
              <a:t>недвижимого имущества, на которые возникли права граждан и юридических лиц, лесных поселков или военных городков, земельных участков, включенных в границы населенных </a:t>
            </a:r>
            <a:r>
              <a:rPr lang="ru-RU" sz="1900" b="1" dirty="0" smtClean="0"/>
              <a:t>пунктов,</a:t>
            </a:r>
          </a:p>
          <a:p>
            <a:pPr algn="ctr"/>
            <a:r>
              <a:rPr lang="ru-RU" sz="1900" b="1" dirty="0" smtClean="0"/>
              <a:t>из </a:t>
            </a:r>
            <a:r>
              <a:rPr lang="ru-RU" sz="1900" b="1" dirty="0"/>
              <a:t>ГЛР</a:t>
            </a:r>
            <a:endParaRPr lang="ru-RU" sz="1900" dirty="0"/>
          </a:p>
        </p:txBody>
      </p:sp>
      <p:cxnSp>
        <p:nvCxnSpPr>
          <p:cNvPr id="7" name="Прямая со стрелкой 6"/>
          <p:cNvCxnSpPr>
            <a:stCxn id="3" idx="2"/>
            <a:endCxn id="9" idx="0"/>
          </p:cNvCxnSpPr>
          <p:nvPr/>
        </p:nvCxnSpPr>
        <p:spPr>
          <a:xfrm>
            <a:off x="4499992" y="3230978"/>
            <a:ext cx="0" cy="1260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" idx="2"/>
            <a:endCxn id="10" idx="0"/>
          </p:cNvCxnSpPr>
          <p:nvPr/>
        </p:nvCxnSpPr>
        <p:spPr>
          <a:xfrm flipH="1">
            <a:off x="4493484" y="4797152"/>
            <a:ext cx="6508" cy="1440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713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95288" y="230188"/>
            <a:ext cx="84216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8" tIns="43634" rIns="87268" bIns="4363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dirty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градостроительной политики Ленинградской области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51519" y="1064925"/>
            <a:ext cx="8712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/>
            <a:r>
              <a:rPr lang="ru-RU" dirty="0">
                <a:latin typeface="Century Gothic" panose="020B0502020202020204" pitchFamily="34" charset="0"/>
                <a:hlinkClick r:id="rId3"/>
              </a:rPr>
              <a:t/>
            </a:r>
            <a:br>
              <a:rPr lang="ru-RU" dirty="0">
                <a:latin typeface="Century Gothic" panose="020B0502020202020204" pitchFamily="34" charset="0"/>
                <a:hlinkClick r:id="rId3"/>
              </a:rPr>
            </a:b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15443" y="2564904"/>
            <a:ext cx="676875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latin typeface="Century Gothic" panose="020B0502020202020204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095882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395288" y="225425"/>
            <a:ext cx="842168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8" tIns="43634" rIns="87268" bIns="4363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градостроительной политики Ленинградской области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72165" y="789895"/>
            <a:ext cx="857180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100" b="1" dirty="0">
                <a:latin typeface="Century Gothic" panose="020B0502020202020204" pitchFamily="34" charset="0"/>
              </a:rPr>
              <a:t>Внесение изменений в генеральный план осуществляется в соответствии со статьями 9, 24 и 25 </a:t>
            </a:r>
            <a:r>
              <a:rPr lang="ru-RU" sz="2100" b="1" dirty="0" err="1">
                <a:latin typeface="Century Gothic" panose="020B0502020202020204" pitchFamily="34" charset="0"/>
              </a:rPr>
              <a:t>ГрК</a:t>
            </a:r>
            <a:r>
              <a:rPr lang="ru-RU" sz="2100" b="1" dirty="0">
                <a:latin typeface="Century Gothic" panose="020B0502020202020204" pitchFamily="34" charset="0"/>
              </a:rPr>
              <a:t> РФ</a:t>
            </a:r>
            <a:r>
              <a:rPr lang="ru-RU" sz="2200" b="1" dirty="0">
                <a:latin typeface="Century Gothic" panose="020B0502020202020204" pitchFamily="34" charset="0"/>
              </a:rPr>
              <a:t>.</a:t>
            </a:r>
          </a:p>
          <a:p>
            <a:pPr algn="just"/>
            <a:endParaRPr lang="ru-RU" sz="1000" b="1" dirty="0">
              <a:latin typeface="Century Gothic" panose="020B0502020202020204" pitchFamily="34" charset="0"/>
            </a:endParaRPr>
          </a:p>
          <a:p>
            <a:pPr algn="ctr"/>
            <a:r>
              <a:rPr lang="ru-RU" sz="2200" b="1" dirty="0" smtClean="0">
                <a:latin typeface="Century Gothic" panose="020B0502020202020204" pitchFamily="34" charset="0"/>
              </a:rPr>
              <a:t>Основания внесения </a:t>
            </a:r>
            <a:r>
              <a:rPr lang="ru-RU" sz="2200" b="1" dirty="0">
                <a:latin typeface="Century Gothic" panose="020B0502020202020204" pitchFamily="34" charset="0"/>
              </a:rPr>
              <a:t>изменений в генеральные </a:t>
            </a:r>
            <a:r>
              <a:rPr lang="ru-RU" sz="2200" b="1" dirty="0" smtClean="0">
                <a:latin typeface="Century Gothic" panose="020B0502020202020204" pitchFamily="34" charset="0"/>
              </a:rPr>
              <a:t>планы</a:t>
            </a:r>
            <a:endParaRPr lang="ru-RU" sz="2200" b="1" dirty="0"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87413" y="2852936"/>
            <a:ext cx="7931545" cy="5673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latin typeface="Century Gothic" panose="020B0502020202020204" pitchFamily="34" charset="0"/>
              </a:rPr>
              <a:t>принятие </a:t>
            </a:r>
            <a:r>
              <a:rPr lang="ru-RU" sz="1600" b="1" dirty="0">
                <a:latin typeface="Century Gothic" panose="020B0502020202020204" pitchFamily="34" charset="0"/>
              </a:rPr>
              <a:t>(</a:t>
            </a:r>
            <a:r>
              <a:rPr lang="ru-RU" sz="1600" b="1" dirty="0" smtClean="0">
                <a:latin typeface="Century Gothic" panose="020B0502020202020204" pitchFamily="34" charset="0"/>
              </a:rPr>
              <a:t>изменение) </a:t>
            </a:r>
            <a:r>
              <a:rPr lang="ru-RU" sz="1600" b="1" dirty="0">
                <a:latin typeface="Century Gothic" panose="020B0502020202020204" pitchFamily="34" charset="0"/>
              </a:rPr>
              <a:t>планов и программ </a:t>
            </a:r>
            <a:r>
              <a:rPr lang="ru-RU" sz="1600" b="1" dirty="0" smtClean="0">
                <a:latin typeface="Century Gothic" panose="020B0502020202020204" pitchFamily="34" charset="0"/>
              </a:rPr>
              <a:t>комплексного социально-экономического </a:t>
            </a:r>
            <a:r>
              <a:rPr lang="ru-RU" sz="1600" b="1" dirty="0">
                <a:latin typeface="Century Gothic" panose="020B0502020202020204" pitchFamily="34" charset="0"/>
              </a:rPr>
              <a:t>развития </a:t>
            </a:r>
            <a:r>
              <a:rPr lang="ru-RU" sz="1600" b="1" dirty="0" smtClean="0">
                <a:latin typeface="Century Gothic" panose="020B0502020202020204" pitchFamily="34" charset="0"/>
              </a:rPr>
              <a:t>МО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7413" y="2357556"/>
            <a:ext cx="7931546" cy="4953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latin typeface="Century Gothic" panose="020B0502020202020204" pitchFamily="34" charset="0"/>
              </a:rPr>
              <a:t>приведение в соответствие </a:t>
            </a:r>
            <a:r>
              <a:rPr lang="ru-RU" sz="1600" b="1" dirty="0">
                <a:latin typeface="Century Gothic" panose="020B0502020202020204" pitchFamily="34" charset="0"/>
              </a:rPr>
              <a:t>с утверждёнными С</a:t>
            </a:r>
            <a:r>
              <a:rPr lang="ru-RU" sz="1600" b="1" dirty="0" smtClean="0">
                <a:latin typeface="Century Gothic" panose="020B0502020202020204" pitchFamily="34" charset="0"/>
              </a:rPr>
              <a:t>ТП РФ, СТП ЛО, СТП МР</a:t>
            </a:r>
            <a:endParaRPr lang="ru-RU" sz="1700" b="1" dirty="0"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7413" y="3420324"/>
            <a:ext cx="7931546" cy="19528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latin typeface="Century Gothic" panose="020B0502020202020204" pitchFamily="34" charset="0"/>
              </a:rPr>
              <a:t>принятие </a:t>
            </a:r>
            <a:r>
              <a:rPr lang="ru-RU" sz="1600" b="1" dirty="0">
                <a:latin typeface="Century Gothic" panose="020B0502020202020204" pitchFamily="34" charset="0"/>
              </a:rPr>
              <a:t>после утверждения </a:t>
            </a:r>
            <a:r>
              <a:rPr lang="ru-RU" sz="1600" b="1" dirty="0" smtClean="0">
                <a:latin typeface="Century Gothic" panose="020B0502020202020204" pitchFamily="34" charset="0"/>
              </a:rPr>
              <a:t>ГП программ</a:t>
            </a:r>
            <a:r>
              <a:rPr lang="ru-RU" sz="1600" b="1" dirty="0">
                <a:latin typeface="Century Gothic" panose="020B0502020202020204" pitchFamily="34" charset="0"/>
              </a:rPr>
              <a:t>, реализуемых за счет средств местных бюджетов, решений </a:t>
            </a:r>
            <a:r>
              <a:rPr lang="ru-RU" sz="1600" b="1" dirty="0" smtClean="0">
                <a:latin typeface="Century Gothic" panose="020B0502020202020204" pitchFamily="34" charset="0"/>
              </a:rPr>
              <a:t>ОМСУ, </a:t>
            </a:r>
            <a:r>
              <a:rPr lang="ru-RU" sz="1600" b="1" dirty="0">
                <a:latin typeface="Century Gothic" panose="020B0502020202020204" pitchFamily="34" charset="0"/>
              </a:rPr>
              <a:t>иных главных </a:t>
            </a:r>
            <a:r>
              <a:rPr lang="ru-RU" sz="1600" b="1" dirty="0" smtClean="0">
                <a:latin typeface="Century Gothic" panose="020B0502020202020204" pitchFamily="34" charset="0"/>
              </a:rPr>
              <a:t>распорядителей средств </a:t>
            </a:r>
            <a:r>
              <a:rPr lang="ru-RU" sz="1600" b="1" dirty="0">
                <a:latin typeface="Century Gothic" panose="020B0502020202020204" pitchFamily="34" charset="0"/>
              </a:rPr>
              <a:t>местных бюджетов, предусматривающих создание </a:t>
            </a:r>
            <a:r>
              <a:rPr lang="ru-RU" sz="1600" b="1" dirty="0" smtClean="0">
                <a:latin typeface="Century Gothic" panose="020B0502020202020204" pitchFamily="34" charset="0"/>
              </a:rPr>
              <a:t>ОМЗ, </a:t>
            </a:r>
            <a:r>
              <a:rPr lang="ru-RU" sz="1600" b="1" dirty="0">
                <a:latin typeface="Century Gothic" panose="020B0502020202020204" pitchFamily="34" charset="0"/>
              </a:rPr>
              <a:t>инвестиционных программ субъектов естественных монополий, организаций коммунального комплекса, предусматривающих создание </a:t>
            </a:r>
            <a:r>
              <a:rPr lang="ru-RU" sz="1600" b="1" dirty="0" smtClean="0">
                <a:latin typeface="Century Gothic" panose="020B0502020202020204" pitchFamily="34" charset="0"/>
              </a:rPr>
              <a:t>ОМЗ, но </a:t>
            </a:r>
            <a:r>
              <a:rPr lang="ru-RU" sz="1600" b="1" dirty="0">
                <a:latin typeface="Century Gothic" panose="020B0502020202020204" pitchFamily="34" charset="0"/>
              </a:rPr>
              <a:t>не </a:t>
            </a:r>
            <a:r>
              <a:rPr lang="ru-RU" sz="1600" b="1" dirty="0" smtClean="0">
                <a:latin typeface="Century Gothic" panose="020B0502020202020204" pitchFamily="34" charset="0"/>
              </a:rPr>
              <a:t>предусмотренных </a:t>
            </a:r>
            <a:r>
              <a:rPr lang="ru-RU" sz="1600" b="1" dirty="0">
                <a:latin typeface="Century Gothic" panose="020B0502020202020204" pitchFamily="34" charset="0"/>
              </a:rPr>
              <a:t>указанными </a:t>
            </a:r>
            <a:r>
              <a:rPr lang="ru-RU" sz="1600" b="1" dirty="0" smtClean="0">
                <a:latin typeface="Century Gothic" panose="020B0502020202020204" pitchFamily="34" charset="0"/>
              </a:rPr>
              <a:t>документами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7413" y="5373216"/>
            <a:ext cx="7929560" cy="59393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latin typeface="Century Gothic" panose="020B0502020202020204" pitchFamily="34" charset="0"/>
              </a:rPr>
              <a:t>учет </a:t>
            </a:r>
            <a:r>
              <a:rPr lang="ru-RU" sz="1600" b="1" dirty="0">
                <a:latin typeface="Century Gothic" panose="020B0502020202020204" pitchFamily="34" charset="0"/>
              </a:rPr>
              <a:t>предложений </a:t>
            </a:r>
            <a:r>
              <a:rPr lang="ru-RU" sz="1600" b="1" dirty="0" smtClean="0">
                <a:latin typeface="Century Gothic" panose="020B0502020202020204" pitchFamily="34" charset="0"/>
              </a:rPr>
              <a:t>ОГВ РФ, ОГВ ЛО, ОМСУ, </a:t>
            </a:r>
            <a:r>
              <a:rPr lang="ru-RU" sz="1600" b="1" dirty="0">
                <a:latin typeface="Century Gothic" panose="020B0502020202020204" pitchFamily="34" charset="0"/>
              </a:rPr>
              <a:t>заинтересованных физических и юридических лиц о внесении изменений в </a:t>
            </a:r>
            <a:r>
              <a:rPr lang="ru-RU" sz="1600" b="1" dirty="0" smtClean="0">
                <a:latin typeface="Century Gothic" panose="020B0502020202020204" pitchFamily="34" charset="0"/>
              </a:rPr>
              <a:t>ГП</a:t>
            </a:r>
            <a:endParaRPr lang="ru-RU" sz="1700" b="1" dirty="0"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87413" y="5967150"/>
            <a:ext cx="7931546" cy="39968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latin typeface="Century Gothic" panose="020B0502020202020204" pitchFamily="34" charset="0"/>
              </a:rPr>
              <a:t>исполнение </a:t>
            </a:r>
            <a:r>
              <a:rPr lang="ru-RU" sz="1600" b="1" dirty="0">
                <a:latin typeface="Century Gothic" panose="020B0502020202020204" pitchFamily="34" charset="0"/>
              </a:rPr>
              <a:t>судебных решений, вступивших в законную силу</a:t>
            </a:r>
            <a:endParaRPr lang="ru-RU" sz="1700" b="1" dirty="0">
              <a:latin typeface="Century Gothic" panose="020B0502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72165" y="2357556"/>
            <a:ext cx="457200" cy="4572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13" name="Овал 12"/>
          <p:cNvSpPr/>
          <p:nvPr/>
        </p:nvSpPr>
        <p:spPr>
          <a:xfrm>
            <a:off x="372037" y="2908030"/>
            <a:ext cx="457200" cy="4572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372165" y="4168170"/>
            <a:ext cx="457200" cy="4572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379756" y="5441583"/>
            <a:ext cx="457200" cy="4572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6" name="Овал 15"/>
          <p:cNvSpPr/>
          <p:nvPr/>
        </p:nvSpPr>
        <p:spPr>
          <a:xfrm>
            <a:off x="377483" y="5909635"/>
            <a:ext cx="457200" cy="4572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cxnSp>
        <p:nvCxnSpPr>
          <p:cNvPr id="24" name="Соединительная линия уступом 23"/>
          <p:cNvCxnSpPr>
            <a:stCxn id="15" idx="2"/>
            <a:endCxn id="13" idx="2"/>
          </p:cNvCxnSpPr>
          <p:nvPr/>
        </p:nvCxnSpPr>
        <p:spPr>
          <a:xfrm rot="10800000">
            <a:off x="372038" y="3136631"/>
            <a:ext cx="7719" cy="2533553"/>
          </a:xfrm>
          <a:prstGeom prst="bentConnector3">
            <a:avLst>
              <a:gd name="adj1" fmla="val 3061524"/>
            </a:avLst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82365" y="3365230"/>
            <a:ext cx="6915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При необходимости</a:t>
            </a:r>
            <a:endParaRPr lang="ru-RU" sz="800" b="1" dirty="0"/>
          </a:p>
        </p:txBody>
      </p:sp>
    </p:spTree>
    <p:extLst>
      <p:ext uri="{BB962C8B-B14F-4D97-AF65-F5344CB8AC3E}">
        <p14:creationId xmlns:p14="http://schemas.microsoft.com/office/powerpoint/2010/main" val="50681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320675" y="225425"/>
            <a:ext cx="84963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8" tIns="43634" rIns="87268" bIns="4363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градостроительной политики Ленинградской области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0675" y="746151"/>
            <a:ext cx="842168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Century Gothic" panose="020B0502020202020204" pitchFamily="34" charset="0"/>
              </a:rPr>
              <a:t>Органы, уполномоченные на принятие решения</a:t>
            </a:r>
            <a:endParaRPr lang="ru-RU" sz="2200" b="1" dirty="0">
              <a:latin typeface="Century Gothic" panose="020B0502020202020204" pitchFamily="34" charset="0"/>
            </a:endParaRPr>
          </a:p>
          <a:p>
            <a:pPr algn="ctr"/>
            <a:r>
              <a:rPr lang="ru-RU" sz="2200" b="1" dirty="0">
                <a:latin typeface="Century Gothic" panose="020B0502020202020204" pitchFamily="34" charset="0"/>
              </a:rPr>
              <a:t>о подготовке предложений о </a:t>
            </a:r>
            <a:r>
              <a:rPr lang="ru-RU" sz="2200" b="1" dirty="0" smtClean="0">
                <a:latin typeface="Century Gothic" panose="020B0502020202020204" pitchFamily="34" charset="0"/>
              </a:rPr>
              <a:t>внесении</a:t>
            </a:r>
          </a:p>
          <a:p>
            <a:pPr algn="ctr"/>
            <a:r>
              <a:rPr lang="ru-RU" sz="2200" b="1" dirty="0" smtClean="0">
                <a:latin typeface="Century Gothic" panose="020B0502020202020204" pitchFamily="34" charset="0"/>
              </a:rPr>
              <a:t>в </a:t>
            </a:r>
            <a:r>
              <a:rPr lang="ru-RU" sz="2200" b="1" dirty="0">
                <a:latin typeface="Century Gothic" panose="020B0502020202020204" pitchFamily="34" charset="0"/>
              </a:rPr>
              <a:t>генеральный план </a:t>
            </a:r>
            <a:r>
              <a:rPr lang="ru-RU" sz="2200" b="1" dirty="0" smtClean="0">
                <a:latin typeface="Century Gothic" panose="020B0502020202020204" pitchFamily="34" charset="0"/>
              </a:rPr>
              <a:t>изменений</a:t>
            </a:r>
          </a:p>
          <a:p>
            <a:pPr algn="ctr"/>
            <a:endParaRPr lang="ru-RU" sz="22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ru-RU" sz="2200" b="1" dirty="0" smtClean="0">
                <a:latin typeface="Century Gothic" panose="020B0502020202020204" pitchFamily="34" charset="0"/>
              </a:rPr>
              <a:t>с частью 2 </a:t>
            </a:r>
            <a:r>
              <a:rPr lang="ru-RU" sz="2200" b="1" dirty="0">
                <a:latin typeface="Century Gothic" panose="020B0502020202020204" pitchFamily="34" charset="0"/>
              </a:rPr>
              <a:t>статьи 24 </a:t>
            </a:r>
            <a:r>
              <a:rPr lang="ru-RU" sz="2200" b="1" dirty="0" err="1">
                <a:latin typeface="Century Gothic" panose="020B0502020202020204" pitchFamily="34" charset="0"/>
              </a:rPr>
              <a:t>ГрК</a:t>
            </a:r>
            <a:r>
              <a:rPr lang="ru-RU" sz="2200" b="1" dirty="0">
                <a:latin typeface="Century Gothic" panose="020B0502020202020204" pitchFamily="34" charset="0"/>
              </a:rPr>
              <a:t> РФ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085849"/>
              </p:ext>
            </p:extLst>
          </p:nvPr>
        </p:nvGraphicFramePr>
        <p:xfrm>
          <a:off x="429666" y="1916832"/>
          <a:ext cx="8352930" cy="4424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10"/>
                <a:gridCol w="3195853"/>
                <a:gridCol w="2372767"/>
              </a:tblGrid>
              <a:tr h="70749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Для сельских поселений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Для городских поселений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Для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городского округа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07422"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Главой администрации муниципального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Главой администрации городского поселения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Главой администрации городского округа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749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 заключении соглашения о передаче полномочий: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07422"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Главой администрации сельского поселения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Главой администрации муниципального района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 flipH="1" flipV="1">
            <a:off x="429666" y="4418464"/>
            <a:ext cx="5980164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18"/>
          <p:cNvSpPr txBox="1">
            <a:spLocks noChangeArrowheads="1"/>
          </p:cNvSpPr>
          <p:nvPr/>
        </p:nvSpPr>
        <p:spPr bwMode="auto">
          <a:xfrm>
            <a:off x="279400" y="777875"/>
            <a:ext cx="846931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300" dirty="0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Правила землепользования и застройки муниципального образования </a:t>
            </a:r>
            <a:r>
              <a:rPr lang="ru-RU" altLang="ru-RU" sz="1300" dirty="0" err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Ропшинское</a:t>
            </a:r>
            <a:r>
              <a:rPr lang="ru-RU" altLang="ru-RU" sz="1300" dirty="0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 </a:t>
            </a:r>
            <a:r>
              <a:rPr lang="ru-RU" altLang="ru-RU" sz="1300" dirty="0" smtClean="0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сельское</a:t>
            </a:r>
            <a:endParaRPr lang="ru-RU" altLang="ru-RU" sz="1300" dirty="0">
              <a:solidFill>
                <a:schemeClr val="bg1"/>
              </a:solidFill>
              <a:latin typeface="Century Gothic" charset="0"/>
              <a:ea typeface="Times New Roman" charset="0"/>
              <a:cs typeface="Times New Roman" charset="0"/>
            </a:endParaRP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363980" y="225425"/>
            <a:ext cx="845299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8" tIns="43634" rIns="87268" bIns="4363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градостроительной политики Ленинградской области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63980" y="6098249"/>
            <a:ext cx="2767860" cy="383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63980" y="700089"/>
            <a:ext cx="85265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200" b="1" dirty="0">
                <a:latin typeface="Century Gothic" panose="020B0502020202020204" pitchFamily="34" charset="0"/>
              </a:rPr>
              <a:t>Для принятия решения необходимо </a:t>
            </a:r>
            <a:r>
              <a:rPr lang="ru-RU" sz="2200" b="1" dirty="0" smtClean="0">
                <a:latin typeface="Century Gothic" panose="020B0502020202020204" pitchFamily="34" charset="0"/>
              </a:rPr>
              <a:t>выполнить анализ:</a:t>
            </a:r>
            <a:r>
              <a:rPr lang="ru-RU" sz="2200" b="1" dirty="0">
                <a:latin typeface="Century Gothic" panose="020B0502020202020204" pitchFamily="34" charset="0"/>
              </a:rPr>
              <a:t>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59832" y="4869160"/>
            <a:ext cx="2880320" cy="122908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Century Gothic" panose="020B0502020202020204" pitchFamily="34" charset="0"/>
              </a:rPr>
              <a:t>реализации действующего </a:t>
            </a:r>
            <a:r>
              <a:rPr lang="ru-RU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ГП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11587" y="1531065"/>
            <a:ext cx="2192461" cy="136815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соответствия ГП муниципальным программам </a:t>
            </a:r>
            <a:r>
              <a:rPr lang="ru-RU" b="1" dirty="0">
                <a:solidFill>
                  <a:prstClr val="black"/>
                </a:solidFill>
                <a:latin typeface="Century Gothic" panose="020B0502020202020204" pitchFamily="34" charset="0"/>
              </a:rPr>
              <a:t>поселения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5835" y="1531065"/>
            <a:ext cx="2153957" cy="136815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Century Gothic" panose="020B0502020202020204" pitchFamily="34" charset="0"/>
              </a:rPr>
              <a:t>у</a:t>
            </a:r>
            <a:r>
              <a:rPr lang="ru-RU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твержденных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ДТП РФ,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ДТП ЛО,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ДТП МР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076054" y="1531065"/>
            <a:ext cx="3672657" cy="136815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Соответствия ГП принятым </a:t>
            </a:r>
            <a:r>
              <a:rPr lang="ru-RU" b="1" dirty="0">
                <a:solidFill>
                  <a:prstClr val="black"/>
                </a:solidFill>
                <a:latin typeface="Century Gothic" panose="020B0502020202020204" pitchFamily="34" charset="0"/>
              </a:rPr>
              <a:t>после </a:t>
            </a:r>
            <a:r>
              <a:rPr lang="ru-RU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его утверждения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программам, решениям </a:t>
            </a:r>
            <a:r>
              <a:rPr lang="ru-RU" b="1" dirty="0">
                <a:solidFill>
                  <a:prstClr val="black"/>
                </a:solidFill>
                <a:latin typeface="Century Gothic" panose="020B0502020202020204" pitchFamily="34" charset="0"/>
              </a:rPr>
              <a:t>ОМСУ, </a:t>
            </a:r>
            <a:r>
              <a:rPr lang="ru-RU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предусматривающим </a:t>
            </a:r>
            <a:r>
              <a:rPr lang="ru-RU" b="1" dirty="0">
                <a:solidFill>
                  <a:prstClr val="black"/>
                </a:solidFill>
                <a:latin typeface="Century Gothic" panose="020B0502020202020204" pitchFamily="34" charset="0"/>
              </a:rPr>
              <a:t>создание </a:t>
            </a:r>
            <a:r>
              <a:rPr lang="ru-RU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ОМЗ </a:t>
            </a:r>
            <a:endParaRPr lang="ru-RU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71685" y="3284984"/>
            <a:ext cx="3311288" cy="11936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Century Gothic" panose="020B0502020202020204" pitchFamily="34" charset="0"/>
              </a:rPr>
              <a:t>п</a:t>
            </a:r>
            <a:r>
              <a:rPr lang="ru-RU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редложений ОГВ РФ,</a:t>
            </a:r>
            <a:br>
              <a:rPr lang="ru-RU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ru-RU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ОГВ ЛО</a:t>
            </a:r>
            <a:r>
              <a:rPr lang="ru-RU" b="1" dirty="0">
                <a:solidFill>
                  <a:prstClr val="black"/>
                </a:solidFill>
                <a:latin typeface="Century Gothic" panose="020B0502020202020204" pitchFamily="34" charset="0"/>
              </a:rPr>
              <a:t>, ОМСУ, </a:t>
            </a:r>
            <a:r>
              <a:rPr lang="ru-RU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физических </a:t>
            </a:r>
            <a:r>
              <a:rPr lang="ru-RU" b="1" dirty="0">
                <a:solidFill>
                  <a:prstClr val="black"/>
                </a:solidFill>
                <a:latin typeface="Century Gothic" panose="020B0502020202020204" pitchFamily="34" charset="0"/>
              </a:rPr>
              <a:t>и юридических лиц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27250" y="3284984"/>
            <a:ext cx="2969086" cy="11936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Century Gothic" panose="020B0502020202020204" pitchFamily="34" charset="0"/>
              </a:rPr>
              <a:t>судебных решений, </a:t>
            </a:r>
            <a:r>
              <a:rPr lang="ru-RU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вступивших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в </a:t>
            </a:r>
            <a:r>
              <a:rPr lang="ru-RU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законную силу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88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18"/>
          <p:cNvSpPr txBox="1">
            <a:spLocks noChangeArrowheads="1"/>
          </p:cNvSpPr>
          <p:nvPr/>
        </p:nvSpPr>
        <p:spPr bwMode="auto">
          <a:xfrm>
            <a:off x="279400" y="777875"/>
            <a:ext cx="846931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300" dirty="0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Правила землепользования и застройки муниципального образования </a:t>
            </a:r>
            <a:r>
              <a:rPr lang="ru-RU" altLang="ru-RU" sz="1300" dirty="0" err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Ропшинское</a:t>
            </a:r>
            <a:r>
              <a:rPr lang="ru-RU" altLang="ru-RU" sz="1300" dirty="0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 </a:t>
            </a:r>
            <a:r>
              <a:rPr lang="ru-RU" altLang="ru-RU" sz="1300" dirty="0" smtClean="0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сельское</a:t>
            </a:r>
            <a:endParaRPr lang="ru-RU" altLang="ru-RU" sz="1300" dirty="0">
              <a:solidFill>
                <a:schemeClr val="bg1"/>
              </a:solidFill>
              <a:latin typeface="Century Gothic" charset="0"/>
              <a:ea typeface="Times New Roman" charset="0"/>
              <a:cs typeface="Times New Roman" charset="0"/>
            </a:endParaRP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363980" y="225425"/>
            <a:ext cx="845299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8" tIns="43634" rIns="87268" bIns="4363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градостроительной политики Ленинградской </a:t>
            </a:r>
            <a:r>
              <a:rPr lang="ru-RU" altLang="ru-RU" sz="1600" dirty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области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63980" y="6098249"/>
            <a:ext cx="2767860" cy="383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63980" y="916265"/>
            <a:ext cx="85265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endParaRPr lang="ru-RU" sz="2200" b="1" dirty="0" smtClean="0">
              <a:latin typeface="Century Gothic" panose="020B0502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200" b="1" dirty="0" smtClean="0">
                <a:latin typeface="Century Gothic" panose="020B0502020202020204" pitchFamily="34" charset="0"/>
              </a:rPr>
              <a:t>По результатам </a:t>
            </a:r>
            <a:r>
              <a:rPr lang="ru-RU" sz="2200" b="1" dirty="0" smtClean="0">
                <a:latin typeface="Century Gothic" panose="020B0502020202020204" pitchFamily="34" charset="0"/>
              </a:rPr>
              <a:t>анализа</a:t>
            </a:r>
          </a:p>
          <a:p>
            <a:pPr algn="ctr">
              <a:spcAft>
                <a:spcPts val="0"/>
              </a:spcAft>
            </a:pPr>
            <a:r>
              <a:rPr lang="ru-RU" sz="2200" b="1" dirty="0" smtClean="0">
                <a:latin typeface="Century Gothic" panose="020B0502020202020204" pitchFamily="34" charset="0"/>
              </a:rPr>
              <a:t>при </a:t>
            </a:r>
            <a:r>
              <a:rPr lang="ru-RU" sz="2200" b="1" dirty="0" smtClean="0">
                <a:latin typeface="Century Gothic" panose="020B0502020202020204" pitchFamily="34" charset="0"/>
              </a:rPr>
              <a:t>наличии </a:t>
            </a:r>
            <a:r>
              <a:rPr lang="ru-RU" sz="2200" b="1" dirty="0" smtClean="0">
                <a:latin typeface="Century Gothic" panose="020B0502020202020204" pitchFamily="34" charset="0"/>
              </a:rPr>
              <a:t>оснований для </a:t>
            </a:r>
            <a:r>
              <a:rPr lang="ru-RU" sz="2200" b="1" dirty="0" smtClean="0">
                <a:latin typeface="Century Gothic" panose="020B0502020202020204" pitchFamily="34" charset="0"/>
              </a:rPr>
              <a:t>внесения </a:t>
            </a:r>
            <a:r>
              <a:rPr lang="ru-RU" sz="2200" b="1" dirty="0" smtClean="0">
                <a:latin typeface="Century Gothic" panose="020B0502020202020204" pitchFamily="34" charset="0"/>
              </a:rPr>
              <a:t>изменений</a:t>
            </a:r>
          </a:p>
          <a:p>
            <a:pPr algn="ctr">
              <a:spcAft>
                <a:spcPts val="0"/>
              </a:spcAft>
            </a:pPr>
            <a:r>
              <a:rPr lang="ru-RU" sz="2200" b="1" dirty="0" smtClean="0">
                <a:latin typeface="Century Gothic" panose="020B0502020202020204" pitchFamily="34" charset="0"/>
              </a:rPr>
              <a:t>в </a:t>
            </a:r>
            <a:r>
              <a:rPr lang="ru-RU" sz="2200" b="1" dirty="0" smtClean="0">
                <a:latin typeface="Century Gothic" panose="020B0502020202020204" pitchFamily="34" charset="0"/>
              </a:rPr>
              <a:t>генеральный план поселения или городского округа </a:t>
            </a:r>
            <a:r>
              <a:rPr lang="ru-RU" sz="2200" b="1" dirty="0" smtClean="0">
                <a:latin typeface="Century Gothic" panose="020B0502020202020204" pitchFamily="34" charset="0"/>
              </a:rPr>
              <a:t>разрабатывается</a:t>
            </a:r>
            <a:endParaRPr lang="ru-RU" sz="2200" b="1" dirty="0">
              <a:latin typeface="Century Gothic" panose="020B0502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200" b="1" u="sng" dirty="0" smtClean="0">
                <a:latin typeface="Century Gothic" panose="020B0502020202020204" pitchFamily="34" charset="0"/>
              </a:rPr>
              <a:t>техническое задание на </a:t>
            </a:r>
            <a:r>
              <a:rPr lang="ru-RU" sz="2200" b="1" u="sng" dirty="0">
                <a:latin typeface="Century Gothic" panose="020B0502020202020204" pitchFamily="34" charset="0"/>
              </a:rPr>
              <a:t>выполнение работ</a:t>
            </a:r>
          </a:p>
          <a:p>
            <a:pPr algn="ctr">
              <a:spcAft>
                <a:spcPts val="0"/>
              </a:spcAft>
            </a:pPr>
            <a:r>
              <a:rPr lang="ru-RU" sz="2200" b="1" dirty="0">
                <a:latin typeface="Century Gothic" panose="020B0502020202020204" pitchFamily="34" charset="0"/>
              </a:rPr>
              <a:t>по подготовке проекта изменений в генеральный </a:t>
            </a:r>
            <a:r>
              <a:rPr lang="ru-RU" sz="2200" b="1" dirty="0" smtClean="0">
                <a:latin typeface="Century Gothic" panose="020B0502020202020204" pitchFamily="34" charset="0"/>
              </a:rPr>
              <a:t>план, на основании которого </a:t>
            </a:r>
            <a:r>
              <a:rPr lang="ru-RU" sz="2200" b="1" dirty="0">
                <a:latin typeface="Century Gothic" panose="020B0502020202020204" pitchFamily="34" charset="0"/>
              </a:rPr>
              <a:t>о</a:t>
            </a:r>
            <a:r>
              <a:rPr lang="ru-RU" sz="2200" b="1" dirty="0" smtClean="0">
                <a:latin typeface="Century Gothic" panose="020B0502020202020204" pitchFamily="34" charset="0"/>
              </a:rPr>
              <a:t>пределяются</a:t>
            </a:r>
            <a:endParaRPr lang="ru-RU" sz="2200" b="1" dirty="0">
              <a:latin typeface="Century Gothic" panose="020B0502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200" b="1" dirty="0" smtClean="0">
                <a:latin typeface="Century Gothic" panose="020B0502020202020204" pitchFamily="34" charset="0"/>
              </a:rPr>
              <a:t> </a:t>
            </a:r>
            <a:r>
              <a:rPr lang="ru-RU" sz="2200" b="1" dirty="0">
                <a:latin typeface="Century Gothic" panose="020B0502020202020204" pitchFamily="34" charset="0"/>
              </a:rPr>
              <a:t> 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6629" y="4581872"/>
            <a:ext cx="2406578" cy="7200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объемы работ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1675902" y="3717776"/>
            <a:ext cx="14401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175607" y="4581128"/>
            <a:ext cx="2406578" cy="7200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объемы </a:t>
            </a:r>
            <a:r>
              <a:rPr lang="ru-RU" b="1" dirty="0">
                <a:solidFill>
                  <a:prstClr val="black"/>
                </a:solidFill>
                <a:latin typeface="Century Gothic" panose="020B0502020202020204" pitchFamily="34" charset="0"/>
              </a:rPr>
              <a:t>финансирования</a:t>
            </a:r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4306888" y="3717776"/>
            <a:ext cx="14401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739035" y="4581128"/>
            <a:ext cx="2406578" cy="7200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сроки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выполнения работ </a:t>
            </a:r>
            <a:endParaRPr lang="ru-RU" dirty="0"/>
          </a:p>
        </p:txBody>
      </p:sp>
      <p:sp>
        <p:nvSpPr>
          <p:cNvPr id="24" name="Стрелка вниз 23"/>
          <p:cNvSpPr/>
          <p:nvPr/>
        </p:nvSpPr>
        <p:spPr>
          <a:xfrm>
            <a:off x="6870316" y="3717776"/>
            <a:ext cx="14401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24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2" name="TextBox 3"/>
          <p:cNvSpPr txBox="1">
            <a:spLocks noChangeArrowheads="1"/>
          </p:cNvSpPr>
          <p:nvPr/>
        </p:nvSpPr>
        <p:spPr bwMode="auto">
          <a:xfrm>
            <a:off x="395288" y="225425"/>
            <a:ext cx="842168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8" tIns="43634" rIns="87268" bIns="4363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dirty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градостроительной политики Ленинградской области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9100" y="754063"/>
            <a:ext cx="832936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Century Gothic" panose="020B0502020202020204" pitchFamily="34" charset="0"/>
              </a:rPr>
              <a:t>Основные разделы технического задания</a:t>
            </a:r>
          </a:p>
          <a:p>
            <a:pPr algn="ctr"/>
            <a:r>
              <a:rPr lang="ru-RU" sz="2200" b="1" dirty="0" smtClean="0">
                <a:latin typeface="Century Gothic" panose="020B0502020202020204" pitchFamily="34" charset="0"/>
              </a:rPr>
              <a:t>на </a:t>
            </a:r>
            <a:r>
              <a:rPr lang="ru-RU" sz="2200" b="1" dirty="0">
                <a:latin typeface="Century Gothic" panose="020B0502020202020204" pitchFamily="34" charset="0"/>
              </a:rPr>
              <a:t>выполнение </a:t>
            </a:r>
            <a:r>
              <a:rPr lang="ru-RU" sz="2200" b="1" dirty="0" smtClean="0">
                <a:latin typeface="Century Gothic" panose="020B0502020202020204" pitchFamily="34" charset="0"/>
              </a:rPr>
              <a:t>работ по </a:t>
            </a:r>
            <a:r>
              <a:rPr lang="ru-RU" sz="2200" b="1" dirty="0">
                <a:latin typeface="Century Gothic" panose="020B0502020202020204" pitchFamily="34" charset="0"/>
              </a:rPr>
              <a:t>подготовке проекта изменений в генеральный </a:t>
            </a:r>
            <a:r>
              <a:rPr lang="ru-RU" sz="2200" b="1" dirty="0" smtClean="0">
                <a:latin typeface="Century Gothic" panose="020B0502020202020204" pitchFamily="34" charset="0"/>
              </a:rPr>
              <a:t>план</a:t>
            </a:r>
          </a:p>
          <a:p>
            <a:pPr marL="457200" indent="-457200" algn="just">
              <a:buAutoNum type="arabicPeriod"/>
            </a:pPr>
            <a:r>
              <a:rPr lang="ru-RU" sz="1900" b="1" dirty="0" smtClean="0">
                <a:latin typeface="Century Gothic" panose="020B0502020202020204" pitchFamily="34" charset="0"/>
              </a:rPr>
              <a:t>Вид градостроительной документации.</a:t>
            </a:r>
          </a:p>
          <a:p>
            <a:pPr marL="457200" indent="-457200" algn="just">
              <a:buAutoNum type="arabicPeriod"/>
            </a:pPr>
            <a:r>
              <a:rPr lang="ru-RU" sz="1900" b="1" dirty="0" smtClean="0">
                <a:latin typeface="Century Gothic" panose="020B0502020202020204" pitchFamily="34" charset="0"/>
              </a:rPr>
              <a:t>Основание </a:t>
            </a:r>
            <a:r>
              <a:rPr lang="ru-RU" sz="1900" b="1" dirty="0">
                <a:latin typeface="Century Gothic" panose="020B0502020202020204" pitchFamily="34" charset="0"/>
              </a:rPr>
              <a:t>для подготовки </a:t>
            </a:r>
            <a:r>
              <a:rPr lang="ru-RU" sz="1900" b="1" dirty="0" smtClean="0">
                <a:latin typeface="Century Gothic" panose="020B0502020202020204" pitchFamily="34" charset="0"/>
              </a:rPr>
              <a:t>градостроительной документации.</a:t>
            </a:r>
          </a:p>
          <a:p>
            <a:pPr marL="457200" indent="-457200" algn="just">
              <a:buAutoNum type="arabicPeriod"/>
            </a:pPr>
            <a:r>
              <a:rPr lang="ru-RU" sz="1900" b="1" dirty="0" smtClean="0">
                <a:latin typeface="Century Gothic" panose="020B0502020202020204" pitchFamily="34" charset="0"/>
              </a:rPr>
              <a:t>Источник </a:t>
            </a:r>
            <a:r>
              <a:rPr lang="ru-RU" sz="1900" b="1" dirty="0">
                <a:latin typeface="Century Gothic" panose="020B0502020202020204" pitchFamily="34" charset="0"/>
              </a:rPr>
              <a:t>финансирования </a:t>
            </a:r>
            <a:r>
              <a:rPr lang="ru-RU" sz="1900" b="1" dirty="0" smtClean="0">
                <a:latin typeface="Century Gothic" panose="020B0502020202020204" pitchFamily="34" charset="0"/>
              </a:rPr>
              <a:t>работ.</a:t>
            </a:r>
          </a:p>
          <a:p>
            <a:pPr marL="457200" indent="-457200" algn="just">
              <a:buAutoNum type="arabicPeriod"/>
            </a:pPr>
            <a:r>
              <a:rPr lang="ru-RU" sz="1900" b="1" dirty="0" smtClean="0">
                <a:latin typeface="Century Gothic" panose="020B0502020202020204" pitchFamily="34" charset="0"/>
              </a:rPr>
              <a:t>Заказчик работ.</a:t>
            </a:r>
          </a:p>
          <a:p>
            <a:pPr marL="457200" indent="-457200" algn="just">
              <a:buAutoNum type="arabicPeriod"/>
            </a:pPr>
            <a:r>
              <a:rPr lang="ru-RU" sz="1900" b="1" dirty="0" smtClean="0">
                <a:latin typeface="Century Gothic" panose="020B0502020202020204" pitchFamily="34" charset="0"/>
              </a:rPr>
              <a:t>Исполнитель работ.</a:t>
            </a:r>
          </a:p>
          <a:p>
            <a:pPr marL="457200" indent="-457200" algn="just">
              <a:buAutoNum type="arabicPeriod"/>
            </a:pPr>
            <a:r>
              <a:rPr lang="ru-RU" sz="1900" b="1" dirty="0" smtClean="0">
                <a:latin typeface="Century Gothic" panose="020B0502020202020204" pitchFamily="34" charset="0"/>
              </a:rPr>
              <a:t>Нормативная </a:t>
            </a:r>
            <a:r>
              <a:rPr lang="ru-RU" sz="1900" b="1" dirty="0">
                <a:latin typeface="Century Gothic" panose="020B0502020202020204" pitchFamily="34" charset="0"/>
              </a:rPr>
              <a:t>правовая и методическая база разработки градостроительной </a:t>
            </a:r>
            <a:r>
              <a:rPr lang="ru-RU" sz="1900" b="1" dirty="0" smtClean="0">
                <a:latin typeface="Century Gothic" panose="020B0502020202020204" pitchFamily="34" charset="0"/>
              </a:rPr>
              <a:t>документации.</a:t>
            </a:r>
          </a:p>
          <a:p>
            <a:pPr marL="457200" indent="-457200" algn="just">
              <a:buAutoNum type="arabicPeriod"/>
            </a:pPr>
            <a:r>
              <a:rPr lang="ru-RU" sz="1900" b="1" dirty="0" smtClean="0">
                <a:latin typeface="Century Gothic" panose="020B0502020202020204" pitchFamily="34" charset="0"/>
              </a:rPr>
              <a:t>Описание </a:t>
            </a:r>
            <a:r>
              <a:rPr lang="ru-RU" sz="1900" b="1" dirty="0">
                <a:latin typeface="Century Gothic" panose="020B0502020202020204" pitchFamily="34" charset="0"/>
              </a:rPr>
              <a:t>территории, применительно к которой вносятся </a:t>
            </a:r>
            <a:r>
              <a:rPr lang="ru-RU" sz="1900" b="1" dirty="0" smtClean="0">
                <a:latin typeface="Century Gothic" panose="020B0502020202020204" pitchFamily="34" charset="0"/>
              </a:rPr>
              <a:t>изменения.</a:t>
            </a:r>
          </a:p>
          <a:p>
            <a:pPr marL="457200" indent="-457200" algn="just">
              <a:buAutoNum type="arabicPeriod"/>
            </a:pPr>
            <a:r>
              <a:rPr lang="ru-RU" sz="1900" b="1" dirty="0" smtClean="0">
                <a:latin typeface="Century Gothic" panose="020B0502020202020204" pitchFamily="34" charset="0"/>
              </a:rPr>
              <a:t>Цель </a:t>
            </a:r>
            <a:r>
              <a:rPr lang="ru-RU" sz="1900" b="1" dirty="0">
                <a:latin typeface="Century Gothic" panose="020B0502020202020204" pitchFamily="34" charset="0"/>
              </a:rPr>
              <a:t>и основные задачи </a:t>
            </a:r>
            <a:r>
              <a:rPr lang="ru-RU" sz="1900" b="1" dirty="0" smtClean="0">
                <a:latin typeface="Century Gothic" panose="020B0502020202020204" pitchFamily="34" charset="0"/>
              </a:rPr>
              <a:t>работ.</a:t>
            </a:r>
          </a:p>
          <a:p>
            <a:pPr marL="457200" indent="-457200" algn="just">
              <a:buAutoNum type="arabicPeriod"/>
            </a:pPr>
            <a:r>
              <a:rPr lang="ru-RU" sz="1900" b="1" u="sng" dirty="0" smtClean="0">
                <a:latin typeface="Century Gothic" panose="020B0502020202020204" pitchFamily="34" charset="0"/>
              </a:rPr>
              <a:t>Состав </a:t>
            </a:r>
            <a:r>
              <a:rPr lang="ru-RU" sz="1900" b="1" u="sng" dirty="0">
                <a:latin typeface="Century Gothic" panose="020B0502020202020204" pitchFamily="34" charset="0"/>
              </a:rPr>
              <a:t>градостроительной </a:t>
            </a:r>
            <a:r>
              <a:rPr lang="ru-RU" sz="1900" b="1" u="sng" dirty="0" smtClean="0">
                <a:latin typeface="Century Gothic" panose="020B0502020202020204" pitchFamily="34" charset="0"/>
              </a:rPr>
              <a:t>документации</a:t>
            </a:r>
            <a:r>
              <a:rPr lang="ru-RU" sz="1900" b="1" dirty="0" smtClean="0">
                <a:latin typeface="Century Gothic" panose="020B0502020202020204" pitchFamily="34" charset="0"/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ru-RU" sz="1900" b="1" u="sng" dirty="0" smtClean="0">
                <a:latin typeface="Century Gothic" panose="020B0502020202020204" pitchFamily="34" charset="0"/>
              </a:rPr>
              <a:t>Исходная информация для разработки градостроительной документации.</a:t>
            </a:r>
          </a:p>
          <a:p>
            <a:pPr marL="457200" indent="-457200" algn="just">
              <a:buAutoNum type="arabicPeriod"/>
            </a:pPr>
            <a:r>
              <a:rPr lang="ru-RU" sz="1900" b="1" u="sng" dirty="0" smtClean="0">
                <a:latin typeface="Century Gothic" panose="020B0502020202020204" pitchFamily="34" charset="0"/>
              </a:rPr>
              <a:t>Основные </a:t>
            </a:r>
            <a:r>
              <a:rPr lang="ru-RU" sz="1900" b="1" u="sng" dirty="0">
                <a:latin typeface="Century Gothic" panose="020B0502020202020204" pitchFamily="34" charset="0"/>
              </a:rPr>
              <a:t>требования к содержанию разрабатываемых материалов</a:t>
            </a:r>
            <a:r>
              <a:rPr lang="ru-RU" sz="1900" b="1" u="sng" dirty="0" smtClean="0">
                <a:latin typeface="Century Gothic" panose="020B0502020202020204" pitchFamily="34" charset="0"/>
              </a:rPr>
              <a:t>.</a:t>
            </a:r>
            <a:endParaRPr lang="ru-RU" sz="1900" b="1" u="sng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95288" y="230188"/>
            <a:ext cx="84216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8" tIns="43634" rIns="87268" bIns="4363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dirty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градостроительной политики Ленинградской области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08112" y="754063"/>
            <a:ext cx="84733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12"/>
            </a:pPr>
            <a:r>
              <a:rPr lang="ru-RU" sz="1900" b="1" dirty="0" smtClean="0">
                <a:latin typeface="Century Gothic" panose="020B0502020202020204" pitchFamily="34" charset="0"/>
              </a:rPr>
              <a:t>Основные </a:t>
            </a:r>
            <a:r>
              <a:rPr lang="ru-RU" sz="1900" b="1" dirty="0">
                <a:latin typeface="Century Gothic" panose="020B0502020202020204" pitchFamily="34" charset="0"/>
              </a:rPr>
              <a:t>требования к форме, форматам и оформлению представляемых </a:t>
            </a:r>
            <a:r>
              <a:rPr lang="ru-RU" sz="1900" b="1" dirty="0" smtClean="0">
                <a:latin typeface="Century Gothic" panose="020B0502020202020204" pitchFamily="34" charset="0"/>
              </a:rPr>
              <a:t>материалов.</a:t>
            </a:r>
          </a:p>
          <a:p>
            <a:pPr marL="457200" indent="-457200" algn="just">
              <a:buFont typeface="+mj-lt"/>
              <a:buAutoNum type="arabicPeriod" startAt="12"/>
            </a:pPr>
            <a:r>
              <a:rPr lang="ru-RU" sz="1900" b="1" dirty="0" smtClean="0">
                <a:latin typeface="Century Gothic" panose="020B0502020202020204" pitchFamily="34" charset="0"/>
              </a:rPr>
              <a:t>Порядок </a:t>
            </a:r>
            <a:r>
              <a:rPr lang="ru-RU" sz="1900" b="1" dirty="0">
                <a:latin typeface="Century Gothic" panose="020B0502020202020204" pitchFamily="34" charset="0"/>
              </a:rPr>
              <a:t>рассмотрения, обсуждения и утверждения градостроительной </a:t>
            </a:r>
            <a:r>
              <a:rPr lang="ru-RU" sz="1900" b="1" dirty="0" smtClean="0">
                <a:latin typeface="Century Gothic" panose="020B0502020202020204" pitchFamily="34" charset="0"/>
              </a:rPr>
              <a:t>документации.</a:t>
            </a:r>
          </a:p>
          <a:p>
            <a:pPr marL="457200" indent="-457200" algn="just">
              <a:buFont typeface="+mj-lt"/>
              <a:buAutoNum type="arabicPeriod" startAt="12"/>
            </a:pPr>
            <a:r>
              <a:rPr lang="ru-RU" sz="1900" b="1" dirty="0" smtClean="0">
                <a:latin typeface="Century Gothic" panose="020B0502020202020204" pitchFamily="34" charset="0"/>
              </a:rPr>
              <a:t>Иные </a:t>
            </a:r>
            <a:r>
              <a:rPr lang="ru-RU" sz="1900" b="1" dirty="0">
                <a:latin typeface="Century Gothic" panose="020B0502020202020204" pitchFamily="34" charset="0"/>
              </a:rPr>
              <a:t>требования и </a:t>
            </a:r>
            <a:r>
              <a:rPr lang="ru-RU" sz="1900" b="1" dirty="0" smtClean="0">
                <a:latin typeface="Century Gothic" panose="020B0502020202020204" pitchFamily="34" charset="0"/>
              </a:rPr>
              <a:t>условия.</a:t>
            </a:r>
          </a:p>
          <a:p>
            <a:pPr marL="457200" indent="-457200" algn="just">
              <a:buFont typeface="+mj-lt"/>
              <a:buAutoNum type="arabicPeriod" startAt="12"/>
            </a:pPr>
            <a:r>
              <a:rPr lang="ru-RU" sz="1900" b="1" dirty="0" smtClean="0">
                <a:latin typeface="Century Gothic" panose="020B0502020202020204" pitchFamily="34" charset="0"/>
              </a:rPr>
              <a:t>Особый </a:t>
            </a:r>
            <a:r>
              <a:rPr lang="ru-RU" sz="1900" b="1" dirty="0">
                <a:latin typeface="Century Gothic" panose="020B0502020202020204" pitchFamily="34" charset="0"/>
              </a:rPr>
              <a:t>статус документа</a:t>
            </a:r>
            <a:r>
              <a:rPr lang="ru-RU" sz="1900" b="1" dirty="0" smtClean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2932" y="2708920"/>
            <a:ext cx="84733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u="sng" dirty="0" smtClean="0">
                <a:latin typeface="Century Gothic" panose="020B0502020202020204" pitchFamily="34" charset="0"/>
              </a:rPr>
              <a:t>1. Вид  </a:t>
            </a:r>
            <a:r>
              <a:rPr lang="ru-RU" sz="2200" b="1" u="sng" dirty="0">
                <a:latin typeface="Century Gothic" panose="020B0502020202020204" pitchFamily="34" charset="0"/>
              </a:rPr>
              <a:t>градостроительной </a:t>
            </a:r>
            <a:r>
              <a:rPr lang="ru-RU" sz="2200" b="1" u="sng" dirty="0" smtClean="0">
                <a:latin typeface="Century Gothic" panose="020B0502020202020204" pitchFamily="34" charset="0"/>
              </a:rPr>
              <a:t>документации:</a:t>
            </a:r>
            <a:r>
              <a:rPr lang="ru-RU" sz="2200" b="1" dirty="0" smtClean="0">
                <a:latin typeface="Century Gothic" panose="020B0502020202020204" pitchFamily="34" charset="0"/>
              </a:rPr>
              <a:t> </a:t>
            </a:r>
            <a:r>
              <a:rPr lang="ru-RU" sz="2200" b="1" i="1" dirty="0">
                <a:latin typeface="Century Gothic" panose="020B0502020202020204" pitchFamily="34" charset="0"/>
              </a:rPr>
              <a:t>генеральный </a:t>
            </a:r>
            <a:r>
              <a:rPr lang="ru-RU" sz="2200" b="1" i="1" dirty="0" smtClean="0">
                <a:latin typeface="Century Gothic" panose="020B0502020202020204" pitchFamily="34" charset="0"/>
              </a:rPr>
              <a:t>план поселения.</a:t>
            </a:r>
            <a:endParaRPr lang="ru-RU" sz="2200" b="1" i="1" dirty="0">
              <a:latin typeface="Century Gothic" panose="020B0502020202020204" pitchFamily="34" charset="0"/>
            </a:endParaRPr>
          </a:p>
          <a:p>
            <a:pPr algn="just"/>
            <a:endParaRPr lang="ru-RU" b="1" u="sng" dirty="0">
              <a:latin typeface="Century Gothic" panose="020B0502020202020204" pitchFamily="34" charset="0"/>
            </a:endParaRPr>
          </a:p>
          <a:p>
            <a:pPr algn="just"/>
            <a:r>
              <a:rPr lang="ru-RU" sz="2200" b="1" u="sng" dirty="0">
                <a:latin typeface="Century Gothic" panose="020B0502020202020204" pitchFamily="34" charset="0"/>
              </a:rPr>
              <a:t>7. Описание территории, применительно к которой вносятся изменения</a:t>
            </a:r>
            <a:r>
              <a:rPr lang="ru-RU" sz="2200" b="1" dirty="0">
                <a:latin typeface="Century Gothic" panose="020B0502020202020204" pitchFamily="34" charset="0"/>
              </a:rPr>
              <a:t> </a:t>
            </a:r>
            <a:r>
              <a:rPr lang="ru-RU" sz="2200" b="1" i="1" dirty="0">
                <a:latin typeface="Century Gothic" panose="020B0502020202020204" pitchFamily="34" charset="0"/>
              </a:rPr>
              <a:t>необходимо для определения </a:t>
            </a:r>
            <a:r>
              <a:rPr lang="ru-RU" sz="2200" b="1" i="1" dirty="0" smtClean="0">
                <a:latin typeface="Century Gothic" panose="020B0502020202020204" pitchFamily="34" charset="0"/>
              </a:rPr>
              <a:t>объемов </a:t>
            </a:r>
            <a:r>
              <a:rPr lang="ru-RU" sz="2200" b="1" i="1" dirty="0">
                <a:latin typeface="Century Gothic" panose="020B0502020202020204" pitchFamily="34" charset="0"/>
              </a:rPr>
              <a:t>работ и </a:t>
            </a:r>
            <a:r>
              <a:rPr lang="ru-RU" sz="2200" b="1" i="1" dirty="0" smtClean="0">
                <a:latin typeface="Century Gothic" panose="020B0502020202020204" pitchFamily="34" charset="0"/>
              </a:rPr>
              <a:t>финансирования работ.</a:t>
            </a:r>
          </a:p>
          <a:p>
            <a:pPr algn="just"/>
            <a:endParaRPr lang="ru-RU" b="1" dirty="0">
              <a:latin typeface="Century Gothic" panose="020B0502020202020204" pitchFamily="34" charset="0"/>
            </a:endParaRPr>
          </a:p>
          <a:p>
            <a:pPr algn="just"/>
            <a:r>
              <a:rPr lang="ru-RU" sz="2200" b="1" u="sng" dirty="0" smtClean="0">
                <a:latin typeface="Century Gothic" panose="020B0502020202020204" pitchFamily="34" charset="0"/>
              </a:rPr>
              <a:t>8. Цели </a:t>
            </a:r>
            <a:r>
              <a:rPr lang="ru-RU" sz="2200" b="1" u="sng" dirty="0">
                <a:latin typeface="Century Gothic" panose="020B0502020202020204" pitchFamily="34" charset="0"/>
              </a:rPr>
              <a:t>и основные задачи работ</a:t>
            </a:r>
            <a:r>
              <a:rPr lang="ru-RU" sz="2200" b="1" dirty="0">
                <a:latin typeface="Century Gothic" panose="020B0502020202020204" pitchFamily="34" charset="0"/>
              </a:rPr>
              <a:t> </a:t>
            </a:r>
            <a:r>
              <a:rPr lang="ru-RU" sz="2200" b="1" i="1" dirty="0" smtClean="0">
                <a:latin typeface="Century Gothic" panose="020B0502020202020204" pitchFamily="34" charset="0"/>
              </a:rPr>
              <a:t>устанавливаются, исходя из результатов анализа </a:t>
            </a:r>
            <a:r>
              <a:rPr lang="ru-RU" sz="2200" b="1" i="1" dirty="0">
                <a:latin typeface="Century Gothic" panose="020B0502020202020204" pitchFamily="34" charset="0"/>
              </a:rPr>
              <a:t>документов, </a:t>
            </a:r>
            <a:r>
              <a:rPr lang="ru-RU" sz="2200" b="1" i="1" dirty="0" smtClean="0">
                <a:latin typeface="Century Gothic" panose="020B0502020202020204" pitchFamily="34" charset="0"/>
              </a:rPr>
              <a:t>явившихся основанием для принятия решения о внесении </a:t>
            </a:r>
            <a:r>
              <a:rPr lang="ru-RU" sz="2200" b="1" i="1" dirty="0">
                <a:latin typeface="Century Gothic" panose="020B0502020202020204" pitchFamily="34" charset="0"/>
              </a:rPr>
              <a:t>изменений в генеральный план</a:t>
            </a:r>
            <a:r>
              <a:rPr lang="ru-RU" sz="2200" b="1" i="1" dirty="0" smtClean="0">
                <a:latin typeface="Century Gothic" panose="020B0502020202020204" pitchFamily="34" charset="0"/>
              </a:rPr>
              <a:t>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33958" y="269082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95288" y="230188"/>
            <a:ext cx="84216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8" tIns="43634" rIns="87268" bIns="4363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dirty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градостроительной политики Ленинградской области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69441" y="718186"/>
            <a:ext cx="8473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 smtClean="0">
                <a:latin typeface="Century Gothic" panose="020B0502020202020204" pitchFamily="34" charset="0"/>
              </a:rPr>
              <a:t>9. </a:t>
            </a:r>
            <a:r>
              <a:rPr lang="ru-RU" sz="2200" b="1" u="sng" dirty="0">
                <a:latin typeface="Century Gothic" panose="020B0502020202020204" pitchFamily="34" charset="0"/>
              </a:rPr>
              <a:t>Состав градостроительной </a:t>
            </a:r>
            <a:r>
              <a:rPr lang="ru-RU" sz="2200" b="1" u="sng" dirty="0" smtClean="0">
                <a:latin typeface="Century Gothic" panose="020B0502020202020204" pitchFamily="34" charset="0"/>
              </a:rPr>
              <a:t>документации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108724"/>
              </p:ext>
            </p:extLst>
          </p:nvPr>
        </p:nvGraphicFramePr>
        <p:xfrm>
          <a:off x="320675" y="1149073"/>
          <a:ext cx="8643813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309"/>
                <a:gridCol w="4536504"/>
              </a:tblGrid>
              <a:tr h="36212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entury Gothic" panose="020B0502020202020204" pitchFamily="34" charset="0"/>
                        </a:rPr>
                        <a:t>Генеральный</a:t>
                      </a:r>
                      <a:r>
                        <a:rPr lang="ru-RU" sz="1800" b="1" baseline="0" dirty="0" smtClean="0">
                          <a:latin typeface="Century Gothic" panose="020B0502020202020204" pitchFamily="34" charset="0"/>
                        </a:rPr>
                        <a:t> план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Материалы по обоснованию</a:t>
                      </a:r>
                      <a:endParaRPr lang="ru-RU" dirty="0"/>
                    </a:p>
                  </a:txBody>
                  <a:tcPr/>
                </a:tc>
              </a:tr>
              <a:tr h="3425076">
                <a:tc>
                  <a:txBody>
                    <a:bodyPr/>
                    <a:lstStyle/>
                    <a:p>
                      <a:pPr marL="0" indent="285750" algn="just">
                        <a:buFont typeface="Symbol" pitchFamily="18" charset="2"/>
                        <a:buChar char="-"/>
                      </a:pPr>
                      <a:r>
                        <a:rPr lang="ru-RU" sz="1700" b="1" dirty="0" smtClean="0">
                          <a:latin typeface="Century Gothic" panose="020B0502020202020204" pitchFamily="34" charset="0"/>
                        </a:rPr>
                        <a:t>положение о территориальном планировании;</a:t>
                      </a:r>
                    </a:p>
                    <a:p>
                      <a:pPr marL="0" indent="285750" algn="just">
                        <a:buFont typeface="Symbol" pitchFamily="18" charset="2"/>
                        <a:buChar char="-"/>
                      </a:pPr>
                      <a:r>
                        <a:rPr lang="ru-RU" sz="17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карта планируемого размещения объектов местного значения поселения или городского округа;</a:t>
                      </a:r>
                    </a:p>
                    <a:p>
                      <a:pPr marL="0" indent="285750" algn="just">
                        <a:buFont typeface="Symbol" pitchFamily="18" charset="2"/>
                        <a:buChar char="-"/>
                      </a:pPr>
                      <a:r>
                        <a:rPr lang="ru-RU" sz="17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карта границ населенных пунктов (в том числе границ образуемых населенных пунктов), входящих в состав поселения или городского округа;</a:t>
                      </a:r>
                    </a:p>
                    <a:p>
                      <a:pPr marL="0" indent="285750" algn="just">
                        <a:buFont typeface="Symbol" pitchFamily="18" charset="2"/>
                        <a:buChar char="-"/>
                      </a:pPr>
                      <a:r>
                        <a:rPr lang="ru-RU" sz="17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карта функциональных зон поселения или городского округа.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 текстовой форме</a:t>
                      </a:r>
                    </a:p>
                    <a:p>
                      <a:pPr marL="0" indent="0" algn="just" defTabSz="914400" rtl="0" eaLnBrk="1" latinLnBrk="0" hangingPunct="1">
                        <a:buFont typeface="Symbol" pitchFamily="18" charset="2"/>
                        <a:buNone/>
                      </a:pPr>
                      <a:r>
                        <a:rPr lang="ru-RU" sz="17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 виде карт:</a:t>
                      </a:r>
                    </a:p>
                    <a:p>
                      <a:pPr marL="0" indent="285750" algn="just" defTabSz="914400" rtl="0" eaLnBrk="1" latinLnBrk="0" hangingPunct="1">
                        <a:buFont typeface="Symbol" pitchFamily="18" charset="2"/>
                        <a:buChar char="-"/>
                      </a:pPr>
                      <a:r>
                        <a:rPr lang="ru-RU" sz="17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карта современного</a:t>
                      </a:r>
                      <a:r>
                        <a:rPr lang="ru-RU" sz="1700" b="1" kern="1200" baseline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использования и комплексной оценки территории;</a:t>
                      </a:r>
                    </a:p>
                    <a:p>
                      <a:pPr marL="0" indent="285750" algn="just" defTabSz="914400" rtl="0" eaLnBrk="1" latinLnBrk="0" hangingPunct="1">
                        <a:buFont typeface="Symbol" pitchFamily="18" charset="2"/>
                        <a:buChar char="-"/>
                      </a:pPr>
                      <a:r>
                        <a:rPr lang="ru-RU" sz="17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карта инженерно-строительных условий территории, планировочных ограничений и зон с особыми условиями использования территорий;</a:t>
                      </a:r>
                    </a:p>
                    <a:p>
                      <a:pPr marL="0" indent="285750" algn="just" defTabSz="914400" rtl="0" eaLnBrk="1" latinLnBrk="0" hangingPunct="1">
                        <a:buFont typeface="Symbol" pitchFamily="18" charset="2"/>
                        <a:buChar char="-"/>
                      </a:pPr>
                      <a:r>
                        <a:rPr lang="ru-RU" sz="17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карта территорий, подверженных риску возникновения чрезвычайных ситуация природного и техногенного характера;</a:t>
                      </a:r>
                    </a:p>
                    <a:p>
                      <a:pPr marL="0" indent="285750" algn="just" defTabSz="914400" rtl="0" eaLnBrk="1" latinLnBrk="0" hangingPunct="1">
                        <a:buFont typeface="Symbol" pitchFamily="18" charset="2"/>
                        <a:buChar char="-"/>
                      </a:pPr>
                      <a:r>
                        <a:rPr lang="ru-RU" sz="17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карта границ земель и земельных участков;</a:t>
                      </a:r>
                    </a:p>
                    <a:p>
                      <a:pPr marL="0" indent="285750" algn="just" defTabSz="914400" rtl="0" eaLnBrk="1" latinLnBrk="0" hangingPunct="1">
                        <a:buFont typeface="Symbol" pitchFamily="18" charset="2"/>
                        <a:buChar char="-"/>
                      </a:pPr>
                      <a:r>
                        <a:rPr lang="ru-RU" sz="17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карта с отображением вариантов функционального зонирования территории и размещения объектов.</a:t>
                      </a:r>
                    </a:p>
                  </a:txBody>
                  <a:tcPr/>
                </a:tc>
              </a:tr>
              <a:tr h="1373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 u="sng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Приложение к генеральному плану: сведения о границах населенных пунктов (в том числе границах образуемых населенных пунктов)</a:t>
                      </a:r>
                      <a:endParaRPr lang="ru-RU" sz="1700" b="1" u="sng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23892" y="6391870"/>
            <a:ext cx="8643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ru-RU" altLang="ru-RU" b="1" dirty="0" smtClean="0">
                <a:latin typeface="Century Gothic" panose="020B0502020202020204" pitchFamily="34" charset="0"/>
              </a:rPr>
              <a:t>Карты </a:t>
            </a:r>
            <a:r>
              <a:rPr lang="ru-RU" altLang="ru-RU" b="1" dirty="0">
                <a:latin typeface="Century Gothic" panose="020B0502020202020204" pitchFamily="34" charset="0"/>
              </a:rPr>
              <a:t>могут быть представлены в виде </a:t>
            </a:r>
            <a:r>
              <a:rPr lang="ru-RU" altLang="ru-RU" b="1" dirty="0" smtClean="0">
                <a:latin typeface="Century Gothic" panose="020B0502020202020204" pitchFamily="34" charset="0"/>
              </a:rPr>
              <a:t>одной или нескольких </a:t>
            </a:r>
            <a:r>
              <a:rPr lang="ru-RU" altLang="ru-RU" b="1" dirty="0">
                <a:latin typeface="Century Gothic" panose="020B0502020202020204" pitchFamily="34" charset="0"/>
              </a:rPr>
              <a:t>карт.</a:t>
            </a:r>
          </a:p>
        </p:txBody>
      </p:sp>
    </p:spTree>
    <p:extLst>
      <p:ext uri="{BB962C8B-B14F-4D97-AF65-F5344CB8AC3E}">
        <p14:creationId xmlns:p14="http://schemas.microsoft.com/office/powerpoint/2010/main" val="354720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95288" y="230188"/>
            <a:ext cx="84216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8" tIns="43634" rIns="87268" bIns="4363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dirty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градостроительной политики Ленинградской области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69441" y="739111"/>
            <a:ext cx="847338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900" b="1" dirty="0">
              <a:latin typeface="Century Gothic" panose="020B0502020202020204" pitchFamily="34" charset="0"/>
            </a:endParaRPr>
          </a:p>
          <a:p>
            <a:pPr algn="just"/>
            <a:r>
              <a:rPr lang="ru-RU" sz="1900" b="1" dirty="0" smtClean="0">
                <a:latin typeface="Century Gothic" panose="020B0502020202020204" pitchFamily="34" charset="0"/>
              </a:rPr>
              <a:t>Форма </a:t>
            </a:r>
            <a:r>
              <a:rPr lang="ru-RU" sz="1900" b="1" dirty="0">
                <a:latin typeface="Century Gothic" panose="020B0502020202020204" pitchFamily="34" charset="0"/>
              </a:rPr>
              <a:t>графического описания местоположения границ населенных </a:t>
            </a:r>
            <a:r>
              <a:rPr lang="ru-RU" sz="1900" b="1" dirty="0" smtClean="0">
                <a:latin typeface="Century Gothic" panose="020B0502020202020204" pitchFamily="34" charset="0"/>
              </a:rPr>
              <a:t>пунктов, форма </a:t>
            </a:r>
            <a:r>
              <a:rPr lang="ru-RU" sz="1900" b="1" dirty="0">
                <a:latin typeface="Century Gothic" panose="020B0502020202020204" pitchFamily="34" charset="0"/>
              </a:rPr>
              <a:t>текстового описания местоположения границ населенных </a:t>
            </a:r>
            <a:r>
              <a:rPr lang="ru-RU" sz="1900" b="1" dirty="0" smtClean="0">
                <a:latin typeface="Century Gothic" panose="020B0502020202020204" pitchFamily="34" charset="0"/>
              </a:rPr>
              <a:t>пунктов, требования </a:t>
            </a:r>
            <a:r>
              <a:rPr lang="ru-RU" sz="1900" b="1" dirty="0">
                <a:latin typeface="Century Gothic" panose="020B0502020202020204" pitchFamily="34" charset="0"/>
              </a:rPr>
              <a:t>к точности определения координат характерных точек границ населенных пунктов, </a:t>
            </a:r>
            <a:r>
              <a:rPr lang="ru-RU" sz="1900" b="1" dirty="0" smtClean="0">
                <a:latin typeface="Century Gothic" panose="020B0502020202020204" pitchFamily="34" charset="0"/>
              </a:rPr>
              <a:t>формату </a:t>
            </a:r>
            <a:r>
              <a:rPr lang="ru-RU" sz="1900" b="1" dirty="0">
                <a:latin typeface="Century Gothic" panose="020B0502020202020204" pitchFamily="34" charset="0"/>
              </a:rPr>
              <a:t>электронного документа, содержащего сведения о границах населенных </a:t>
            </a:r>
            <a:r>
              <a:rPr lang="ru-RU" sz="1900" b="1" dirty="0" smtClean="0">
                <a:latin typeface="Century Gothic" panose="020B0502020202020204" pitchFamily="34" charset="0"/>
              </a:rPr>
              <a:t>пунктов, утверждены</a:t>
            </a:r>
            <a:r>
              <a:rPr lang="ru-RU" sz="1900" b="1" dirty="0">
                <a:latin typeface="Century Gothic" panose="020B0502020202020204" pitchFamily="34" charset="0"/>
              </a:rPr>
              <a:t> </a:t>
            </a:r>
            <a:r>
              <a:rPr lang="ru-RU" sz="1900" b="1" u="sng" dirty="0">
                <a:latin typeface="Century Gothic" panose="020B0502020202020204" pitchFamily="34" charset="0"/>
              </a:rPr>
              <a:t>п</a:t>
            </a:r>
            <a:r>
              <a:rPr lang="ru-RU" sz="1900" b="1" u="sng" dirty="0" smtClean="0">
                <a:latin typeface="Century Gothic" panose="020B0502020202020204" pitchFamily="34" charset="0"/>
              </a:rPr>
              <a:t>риказом </a:t>
            </a:r>
            <a:r>
              <a:rPr lang="ru-RU" sz="1900" b="1" u="sng" dirty="0">
                <a:latin typeface="Century Gothic" panose="020B0502020202020204" pitchFamily="34" charset="0"/>
              </a:rPr>
              <a:t>Минэкономразвития России от 23.11.2018 </a:t>
            </a:r>
            <a:r>
              <a:rPr lang="ru-RU" sz="1900" b="1" u="sng" dirty="0" smtClean="0">
                <a:latin typeface="Century Gothic" panose="020B0502020202020204" pitchFamily="34" charset="0"/>
              </a:rPr>
              <a:t>№ 650.</a:t>
            </a:r>
          </a:p>
          <a:p>
            <a:pPr algn="just"/>
            <a:endParaRPr lang="ru-RU" sz="1000" b="1" dirty="0" smtClean="0">
              <a:latin typeface="Century Gothic" panose="020B0502020202020204" pitchFamily="34" charset="0"/>
            </a:endParaRPr>
          </a:p>
          <a:p>
            <a:pPr algn="just"/>
            <a:r>
              <a:rPr lang="ru-RU" sz="1900" b="1" u="sng" dirty="0" smtClean="0">
                <a:latin typeface="Century Gothic" panose="020B0502020202020204" pitchFamily="34" charset="0"/>
              </a:rPr>
              <a:t>При </a:t>
            </a:r>
            <a:r>
              <a:rPr lang="ru-RU" sz="1900" b="1" u="sng" dirty="0">
                <a:latin typeface="Century Gothic" panose="020B0502020202020204" pitchFamily="34" charset="0"/>
              </a:rPr>
              <a:t>внесении изменений</a:t>
            </a:r>
            <a:r>
              <a:rPr lang="ru-RU" sz="1900" b="1" dirty="0">
                <a:latin typeface="Century Gothic" panose="020B0502020202020204" pitchFamily="34" charset="0"/>
              </a:rPr>
              <a:t> в генеральный план в части установления или изменения границ отдельных населенных пунктов в качестве приложения к генеральному плану подготавливается </a:t>
            </a:r>
            <a:r>
              <a:rPr lang="ru-RU" sz="1900" b="1" u="sng" dirty="0">
                <a:latin typeface="Century Gothic" panose="020B0502020202020204" pitchFamily="34" charset="0"/>
              </a:rPr>
              <a:t>описание местоположения изменяемых границ населенных </a:t>
            </a:r>
            <a:r>
              <a:rPr lang="ru-RU" sz="1900" b="1" u="sng" dirty="0" smtClean="0">
                <a:latin typeface="Century Gothic" panose="020B0502020202020204" pitchFamily="34" charset="0"/>
              </a:rPr>
              <a:t>пунктов</a:t>
            </a:r>
            <a:r>
              <a:rPr lang="ru-RU" sz="1900" b="1" dirty="0" smtClean="0">
                <a:latin typeface="Century Gothic" panose="020B0502020202020204" pitchFamily="34" charset="0"/>
              </a:rPr>
              <a:t> (</a:t>
            </a:r>
            <a:r>
              <a:rPr lang="ru-RU" sz="1900" b="1" dirty="0" smtClean="0">
                <a:latin typeface="Century Gothic" panose="020B0502020202020204" pitchFamily="34" charset="0"/>
              </a:rPr>
              <a:t>письмо </a:t>
            </a:r>
            <a:r>
              <a:rPr lang="ru-RU" sz="1900" b="1" dirty="0">
                <a:latin typeface="Century Gothic" panose="020B0502020202020204" pitchFamily="34" charset="0"/>
              </a:rPr>
              <a:t>Минэкономразвития </a:t>
            </a:r>
            <a:r>
              <a:rPr lang="ru-RU" sz="1900" b="1" dirty="0" smtClean="0">
                <a:latin typeface="Century Gothic" panose="020B0502020202020204" pitchFamily="34" charset="0"/>
              </a:rPr>
              <a:t>России</a:t>
            </a:r>
            <a:br>
              <a:rPr lang="ru-RU" sz="1900" b="1" dirty="0" smtClean="0">
                <a:latin typeface="Century Gothic" panose="020B0502020202020204" pitchFamily="34" charset="0"/>
              </a:rPr>
            </a:br>
            <a:r>
              <a:rPr lang="ru-RU" sz="1900" b="1" dirty="0" smtClean="0">
                <a:latin typeface="Century Gothic" panose="020B0502020202020204" pitchFamily="34" charset="0"/>
              </a:rPr>
              <a:t>от 16.02.2018  № </a:t>
            </a:r>
            <a:r>
              <a:rPr lang="ru-RU" sz="1900" b="1" dirty="0">
                <a:latin typeface="Century Gothic" panose="020B0502020202020204" pitchFamily="34" charset="0"/>
              </a:rPr>
              <a:t>ОГ-Д23-1409 </a:t>
            </a:r>
            <a:r>
              <a:rPr lang="ru-RU" sz="1900" b="1" dirty="0" smtClean="0">
                <a:latin typeface="Century Gothic" panose="020B0502020202020204" pitchFamily="34" charset="0"/>
              </a:rPr>
              <a:t>).</a:t>
            </a:r>
            <a:endParaRPr lang="ru-RU" sz="19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69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2343</TotalTime>
  <Words>1397</Words>
  <Application>Microsoft Office PowerPoint</Application>
  <PresentationFormat>Экран (4:3)</PresentationFormat>
  <Paragraphs>199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Ольга Гениевна Виленская</cp:lastModifiedBy>
  <cp:revision>138</cp:revision>
  <cp:lastPrinted>2020-03-17T07:45:15Z</cp:lastPrinted>
  <dcterms:created xsi:type="dcterms:W3CDTF">2019-10-30T07:01:10Z</dcterms:created>
  <dcterms:modified xsi:type="dcterms:W3CDTF">2020-04-15T06:09:06Z</dcterms:modified>
</cp:coreProperties>
</file>