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376" r:id="rId3"/>
    <p:sldId id="357" r:id="rId4"/>
    <p:sldId id="358" r:id="rId5"/>
    <p:sldId id="347" r:id="rId6"/>
    <p:sldId id="351" r:id="rId7"/>
    <p:sldId id="352" r:id="rId8"/>
    <p:sldId id="350" r:id="rId9"/>
    <p:sldId id="356" r:id="rId10"/>
    <p:sldId id="373" r:id="rId11"/>
    <p:sldId id="374" r:id="rId12"/>
    <p:sldId id="375" r:id="rId13"/>
    <p:sldId id="361" r:id="rId14"/>
    <p:sldId id="369" r:id="rId15"/>
    <p:sldId id="365" r:id="rId16"/>
    <p:sldId id="370" r:id="rId17"/>
    <p:sldId id="367" r:id="rId18"/>
    <p:sldId id="371" r:id="rId19"/>
    <p:sldId id="354" r:id="rId20"/>
    <p:sldId id="362" r:id="rId21"/>
    <p:sldId id="355" r:id="rId22"/>
    <p:sldId id="372" r:id="rId23"/>
    <p:sldId id="363" r:id="rId24"/>
    <p:sldId id="364" r:id="rId25"/>
    <p:sldId id="320" r:id="rId26"/>
    <p:sldId id="366" r:id="rId27"/>
    <p:sldId id="266" r:id="rId28"/>
  </p:sldIdLst>
  <p:sldSz cx="9144000" cy="5143500" type="screen16x9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75" autoAdjust="0"/>
  </p:normalViewPr>
  <p:slideViewPr>
    <p:cSldViewPr>
      <p:cViewPr>
        <p:scale>
          <a:sx n="125" d="100"/>
          <a:sy n="125" d="100"/>
        </p:scale>
        <p:origin x="-870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647" cy="49418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092" y="1"/>
            <a:ext cx="2943647" cy="49418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0BCD57E2-DA17-4A2A-97F2-320D4B2BEC56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816" y="4689240"/>
            <a:ext cx="5433694" cy="4442935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898"/>
            <a:ext cx="2943647" cy="494186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092" y="9376898"/>
            <a:ext cx="2943647" cy="494186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D20E5C8D-87EE-4371-A08C-BDAD53A0C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3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061" y="137988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результатах деятельности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отдела территориального планирования и градостроительного зонирования</a:t>
            </a:r>
          </a:p>
          <a:p>
            <a:pPr algn="ctr">
              <a:spcAft>
                <a:spcPts val="0"/>
              </a:spcAft>
            </a:pPr>
            <a:r>
              <a:rPr lang="ru-RU" sz="3200" b="1" kern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архитектуре и градостроительству </a:t>
            </a:r>
            <a:r>
              <a:rPr lang="ru-RU" sz="3200" b="1" kern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 2018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год и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основных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задачах на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2019 год</a:t>
            </a:r>
          </a:p>
          <a:p>
            <a:pPr algn="ctr">
              <a:spcAft>
                <a:spcPts val="0"/>
              </a:spcAft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algn="ctr"/>
            <a:r>
              <a:rPr lang="ru-RU" sz="2800" b="1" kern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</a:t>
            </a:r>
            <a:endParaRPr lang="ru-RU" sz="2800" b="1" kern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kern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Виленская Ольга Гениевна</a:t>
            </a:r>
          </a:p>
          <a:p>
            <a:pPr algn="ctr">
              <a:spcAft>
                <a:spcPts val="0"/>
              </a:spcAft>
            </a:pPr>
            <a:endParaRPr lang="ru-RU" sz="32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25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0538"/>
            <a:ext cx="9144000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-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Колтушского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Всеволожский МР),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СП( Выборгский МР)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- 11: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Бережковского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Вындиноостровского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Кисельнинского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СП, Пашского СП,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Потанинского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Новоладожского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Волховский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Фалилеевского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Кингисеппский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ГП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(Выборгский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МР),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Цвылевского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 (Тихвинский МР),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Рахьинского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(Всеволожский МР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Лужский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-  2: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Морозовского ГП (Всеволожский МР),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Изварского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675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203" y="-92546"/>
            <a:ext cx="9144000" cy="51435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Задачи на 2019 год: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30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генеральных планов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- 1: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Фалилеевского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Кингисеппский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согласовании - 9: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Бережковского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Вындиноостровского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Кисельнинского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СП, Пашского СП,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Потанинского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Новоладожского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ГП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Волховский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 (Выборгский МР),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Цвылевского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 (Тихвинский МР),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Рахьинского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ГП (Всеволожский МР),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подготовка - 9: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Лисинского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Тосненский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район),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Заклинского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Лужский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МР),  Тихвинского (Тихвинский МР),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Гостилицкого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Оржицкого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(Ломоносовский МР),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Нежновского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Опольевского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Пустомержского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Усть-Лужского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Кингисеппский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МР).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2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34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 начать подготовку 2019 году с завершением работ 2020 -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Большеижорского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(Ломоносовский МР),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Иссадского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Свирицкого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Хваловского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Волховский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МР).</a:t>
            </a:r>
          </a:p>
          <a:p>
            <a:pPr algn="just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приступали - 7: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Самойловского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Бокситогорский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МР),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Беседского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Изварского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Рабитицкого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МР), Морозовского (Всеволожский МР),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Доможировского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Лодейнопольский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Загривского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03598"/>
            <a:ext cx="8424936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модель «Регистрация </a:t>
            </a:r>
            <a:r>
              <a:rPr lang="ru-RU" sz="28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собственности и постановка на кадастровый учет земельных участков и объектов недвижимого имущества»</a:t>
            </a:r>
          </a:p>
          <a:p>
            <a:pPr marL="0" indent="0" algn="ctr">
              <a:buNone/>
            </a:pPr>
            <a:endParaRPr lang="ru-RU" sz="2800" i="1" dirty="0" smtClean="0"/>
          </a:p>
          <a:p>
            <a:pPr marL="0" indent="0" algn="ctr">
              <a:buNone/>
            </a:pPr>
            <a:endParaRPr lang="ru-RU" sz="2800" i="1" dirty="0" smtClean="0"/>
          </a:p>
          <a:p>
            <a:pPr marL="0" indent="0" algn="ctr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666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7534"/>
            <a:ext cx="842493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910303"/>
              </p:ext>
            </p:extLst>
          </p:nvPr>
        </p:nvGraphicFramePr>
        <p:xfrm>
          <a:off x="179511" y="1373862"/>
          <a:ext cx="8784976" cy="2926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464496"/>
                <a:gridCol w="1224136"/>
                <a:gridCol w="1656184"/>
                <a:gridCol w="1440160"/>
              </a:tblGrid>
              <a:tr h="582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контроля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</a:tr>
              <a:tr h="16153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территориальных зон, сведения о границах которых внесены в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ЕГРН в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 количестве территориальных зон, установленных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ПЗЗ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зоны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985 зон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886" y="12347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модель 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права собственности и постановка на кадастровый учет земельных участков и объектов недвижимого имущества»</a:t>
            </a:r>
          </a:p>
        </p:txBody>
      </p:sp>
    </p:spTree>
    <p:extLst>
      <p:ext uri="{BB962C8B-B14F-4D97-AF65-F5344CB8AC3E}">
        <p14:creationId xmlns:p14="http://schemas.microsoft.com/office/powerpoint/2010/main" val="33170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95466"/>
              </p:ext>
            </p:extLst>
          </p:nvPr>
        </p:nvGraphicFramePr>
        <p:xfrm>
          <a:off x="35496" y="472782"/>
          <a:ext cx="8712968" cy="46986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38200"/>
                <a:gridCol w="1975110"/>
                <a:gridCol w="2299658"/>
              </a:tblGrid>
              <a:tr h="644802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муниципального района, городского округа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Целевое значение показателя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на 31.12.2018,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Целевое </a:t>
                      </a:r>
                      <a:r>
                        <a:rPr lang="ru-RU" sz="1400" dirty="0" smtClean="0">
                          <a:effectLst/>
                        </a:rPr>
                        <a:t>значение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показателя на </a:t>
                      </a:r>
                      <a:r>
                        <a:rPr lang="ru-RU" sz="1400" dirty="0">
                          <a:effectLst/>
                        </a:rPr>
                        <a:t>31.12.2018, </a:t>
                      </a:r>
                      <a:r>
                        <a:rPr lang="ru-RU" sz="1400" dirty="0" smtClean="0">
                          <a:effectLst/>
                        </a:rPr>
                        <a:t>количество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ТЗ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Бокситогорский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Волосовский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Волховский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Всеволожский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45 %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Выборгский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30 %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Гатчинский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Кингисеппский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Киришский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Кировский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Лодейнопольский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Ломоносовский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40 %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Лужский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Подпорожский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Приозерский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Сланцевский</a:t>
                      </a:r>
                      <a:r>
                        <a:rPr lang="ru-RU" sz="1400" dirty="0">
                          <a:effectLst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Тихвинский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Тосненский</a:t>
                      </a:r>
                      <a:r>
                        <a:rPr lang="ru-RU" sz="1400" dirty="0">
                          <a:effectLst/>
                        </a:rPr>
                        <a:t>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30 %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Сосновоборский</a:t>
                      </a:r>
                      <a:r>
                        <a:rPr lang="ru-RU" sz="1400" dirty="0">
                          <a:effectLst/>
                        </a:rPr>
                        <a:t> городской округ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28 %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-9254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территориальных зон, сведения о границах которых внесены в ЕГРН в общем количестве территориальных зон, установленных ПЗЗ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10786"/>
              </p:ext>
            </p:extLst>
          </p:nvPr>
        </p:nvGraphicFramePr>
        <p:xfrm>
          <a:off x="251520" y="267494"/>
          <a:ext cx="8712968" cy="48245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6224"/>
                <a:gridCol w="1872208"/>
                <a:gridCol w="2808312"/>
                <a:gridCol w="2016224"/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МР, 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Уточненные значения показателей 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ТЗ, сведения о кот. переданы в филиал ФГБУ «ФКП </a:t>
                      </a:r>
                      <a:r>
                        <a:rPr lang="ru-RU" sz="1400" dirty="0" err="1">
                          <a:effectLst/>
                        </a:rPr>
                        <a:t>Росреестра</a:t>
                      </a:r>
                      <a:r>
                        <a:rPr lang="ru-RU" sz="1400" dirty="0">
                          <a:effectLst/>
                        </a:rPr>
                        <a:t>» по ЛО в 2018 </a:t>
                      </a:r>
                      <a:r>
                        <a:rPr lang="ru-RU" sz="1400" dirty="0" smtClean="0">
                          <a:effectLst/>
                        </a:rPr>
                        <a:t>году (по данным МО)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 anchor="ctr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Бокситогорский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2293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Волосовский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Волховский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Всеволожский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Выборгский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Гатчинский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2426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Кингисеппский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Киришский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Кировский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Лодейнопольский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Ломоносовский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Лужский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Подпорожский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Приозерский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Сланцевский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1475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Тихвинский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Тосненский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7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Сосновоборский</a:t>
                      </a:r>
                      <a:r>
                        <a:rPr lang="ru-RU" sz="1400" dirty="0">
                          <a:effectLst/>
                        </a:rPr>
                        <a:t> 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  <a:tr h="2213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2080" marR="320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-9254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в 2018 году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-494439"/>
            <a:ext cx="8640960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Задачи на 2019 год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/>
          </a:p>
          <a:p>
            <a:pPr marL="0" indent="0" algn="ctr">
              <a:spcBef>
                <a:spcPts val="0"/>
              </a:spcBef>
              <a:buNone/>
            </a:pPr>
            <a:endParaRPr lang="ru-RU" sz="28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800" i="1" dirty="0"/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66574"/>
              </p:ext>
            </p:extLst>
          </p:nvPr>
        </p:nvGraphicFramePr>
        <p:xfrm>
          <a:off x="35496" y="411510"/>
          <a:ext cx="8964487" cy="46290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44207"/>
                <a:gridCol w="876791"/>
                <a:gridCol w="1643489"/>
              </a:tblGrid>
              <a:tr h="65555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Доля территориальных зон, сведения о границах которых внесены в </a:t>
                      </a:r>
                      <a:r>
                        <a:rPr lang="ru-RU" sz="2400" dirty="0" smtClean="0">
                          <a:effectLst/>
                        </a:rPr>
                        <a:t>ЕГРН </a:t>
                      </a:r>
                      <a:r>
                        <a:rPr lang="ru-RU" sz="2400" dirty="0">
                          <a:effectLst/>
                        </a:rPr>
                        <a:t>в общем количестве территориальных </a:t>
                      </a:r>
                      <a:r>
                        <a:rPr lang="ru-RU" sz="2400" dirty="0" smtClean="0">
                          <a:effectLst/>
                        </a:rPr>
                        <a:t>зон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26 %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60 %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100 %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31.12.2018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31.12.2019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01.01.2021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</a:tr>
              <a:tr h="101822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муниципальных районах </a:t>
                      </a:r>
                      <a:r>
                        <a:rPr lang="ru-RU" sz="2400" dirty="0" smtClean="0">
                          <a:effectLst/>
                        </a:rPr>
                        <a:t>: </a:t>
                      </a:r>
                      <a:r>
                        <a:rPr lang="ru-RU" sz="2400" dirty="0" err="1">
                          <a:effectLst/>
                        </a:rPr>
                        <a:t>Бокситогорский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Волосовский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Волховский</a:t>
                      </a:r>
                      <a:r>
                        <a:rPr lang="ru-RU" sz="2400" dirty="0">
                          <a:effectLst/>
                        </a:rPr>
                        <a:t>. </a:t>
                      </a:r>
                      <a:r>
                        <a:rPr lang="ru-RU" sz="2400" dirty="0" err="1">
                          <a:effectLst/>
                        </a:rPr>
                        <a:t>Кингисеппский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Киришский</a:t>
                      </a:r>
                      <a:r>
                        <a:rPr lang="ru-RU" sz="2400" dirty="0">
                          <a:effectLst/>
                        </a:rPr>
                        <a:t>, Кировский, </a:t>
                      </a:r>
                      <a:r>
                        <a:rPr lang="ru-RU" sz="2400" dirty="0" err="1">
                          <a:effectLst/>
                        </a:rPr>
                        <a:t>Лодейнопольский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Лужский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Подпорожский</a:t>
                      </a:r>
                      <a:r>
                        <a:rPr lang="ru-RU" sz="2400" dirty="0">
                          <a:effectLst/>
                        </a:rPr>
                        <a:t>. </a:t>
                      </a:r>
                      <a:r>
                        <a:rPr lang="ru-RU" sz="2400" dirty="0" err="1">
                          <a:effectLst/>
                        </a:rPr>
                        <a:t>Приозерский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Сланцевский</a:t>
                      </a:r>
                      <a:r>
                        <a:rPr lang="ru-RU" sz="2400" dirty="0">
                          <a:effectLst/>
                        </a:rPr>
                        <a:t>, Тихвинский, </a:t>
                      </a:r>
                      <a:r>
                        <a:rPr lang="ru-RU" sz="2400" dirty="0" err="1">
                          <a:effectLst/>
                        </a:rPr>
                        <a:t>Сосновоборский</a:t>
                      </a:r>
                      <a:r>
                        <a:rPr lang="ru-RU" sz="2400" dirty="0">
                          <a:effectLst/>
                        </a:rPr>
                        <a:t> ГО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31.12.2019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</a:tr>
              <a:tr h="33940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муниципальных районах </a:t>
                      </a:r>
                      <a:r>
                        <a:rPr lang="ru-RU" sz="2400" dirty="0" smtClean="0">
                          <a:effectLst/>
                        </a:rPr>
                        <a:t>: </a:t>
                      </a:r>
                      <a:r>
                        <a:rPr lang="ru-RU" sz="2400" dirty="0">
                          <a:effectLst/>
                        </a:rPr>
                        <a:t>Выборгский, </a:t>
                      </a:r>
                      <a:r>
                        <a:rPr lang="ru-RU" sz="2400" dirty="0" err="1">
                          <a:effectLst/>
                        </a:rPr>
                        <a:t>Тосненский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65 %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31.12.2019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</a:tr>
              <a:tr h="33940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муниципальных районах </a:t>
                      </a:r>
                      <a:r>
                        <a:rPr lang="ru-RU" sz="2400" dirty="0" smtClean="0">
                          <a:effectLst/>
                        </a:rPr>
                        <a:t>: </a:t>
                      </a:r>
                      <a:r>
                        <a:rPr lang="ru-RU" sz="2400" dirty="0">
                          <a:effectLst/>
                        </a:rPr>
                        <a:t>Гатчинский, Ломоносовский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70 %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31.12.2019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</a:tr>
              <a:tr h="67881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 Всеволожском муниципальном районе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75 %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31.12.2019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4347" marR="143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6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6028"/>
            <a:ext cx="8964488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планы – графики подготовки и передачи в филиал ФГБУ «ФКП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ЛО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границах территориальных зон, установленных правилами землепользования и застройки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Лужский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Оредежское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Скребловское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Всеволожский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Колтушское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Щегловское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Гатчинский МР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Вырицкое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Тосненский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Нурминское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Тельмановское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Трубникоборское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Любанское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ГП, Никольское ГП,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Рябовское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ГП, Ульяновское ГП, Федоровское ГП.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640960" cy="50200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совместного градостроительного развития Санкт-Петербурга и территорий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(агломерации) на период до 2030 года с перспективой до 2050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 одобрение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Координационным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и Ленинградской области  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социально–экономического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357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Обмен\doc20190213083030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80140" y="-2593377"/>
            <a:ext cx="7560843" cy="1069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64554"/>
            <a:ext cx="9144000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работы: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Концепции совместного градостроительного развития Санкт-Петербурга и территорий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(агломерации) на период до 2030 года с перспективой до 2050 года одобрены Координационным советом Санкт-Петербурга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социально-экономического развития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11.07.2018.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03.09.2018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совещание с участием Губернатора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 органов исполнительной власти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«Концепции совместного градостроительного развития Санкт-Петербурга и территорий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(агломерации) на период до 2030 года с перспективой до 2050 года»</a:t>
            </a:r>
          </a:p>
          <a:p>
            <a:pPr marL="0" indent="0" algn="ctr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272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24" y="461889"/>
            <a:ext cx="842493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C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территориального планирования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обеспечение градостроительными средствами нормальной эксплуатации существующих объектов регионального значения, создания новых объектов регионального значения</a:t>
            </a:r>
          </a:p>
          <a:p>
            <a:pPr marL="0" indent="0" algn="ctr">
              <a:buNone/>
            </a:pPr>
            <a:endParaRPr lang="ru-RU" sz="2400" b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2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24" y="461889"/>
            <a:ext cx="842493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учреждение «Градостроительное развитие территорий Ленинградской области»</a:t>
            </a:r>
            <a:endParaRPr lang="ru-RU" sz="2400" b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5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878" y="449189"/>
            <a:ext cx="874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схему территориального планирования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внесены во исполнение: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2 перечня поручений Губернатора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25.06.2018 № 65-6932/2018 в целях обеспечения строительства инновационного высокотехнологичного многофункционального медицинского центра в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Юкковском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сельском поселении Всеволожского муниципального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37"/>
            <a:ext cx="8906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реализации мероприятия государственной программы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поддержка отдельных категорий граждан 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постановлением Правительства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14.11.2013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406, предусматривающего создание гериатрического центра на основе концессионного соглашения 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пос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имени Свердлова в Свердловском городском поселении Всеволожского муниципального района </a:t>
            </a:r>
          </a:p>
          <a:p>
            <a:pPr algn="ctr"/>
            <a:endParaRPr lang="ru-RU" sz="2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Правительства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19.10.2018 № 400</a:t>
            </a:r>
          </a:p>
        </p:txBody>
      </p:sp>
    </p:spTree>
    <p:extLst>
      <p:ext uri="{BB962C8B-B14F-4D97-AF65-F5344CB8AC3E}">
        <p14:creationId xmlns:p14="http://schemas.microsoft.com/office/powerpoint/2010/main" val="38451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16024" y="4876006"/>
            <a:ext cx="874846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8067" y="431255"/>
            <a:ext cx="89243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и консультационной помощи органам местного самоуправления в форме проведения семинаров, семинаров-совещаний, дней открытых дверей, сеансов видеоконференцсвязи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9333"/>
              </p:ext>
            </p:extLst>
          </p:nvPr>
        </p:nvGraphicFramePr>
        <p:xfrm>
          <a:off x="497310" y="2000915"/>
          <a:ext cx="8229600" cy="18433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46513"/>
                <a:gridCol w="2883087"/>
              </a:tblGrid>
              <a:tr h="3686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Общее количество мероприятий,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3686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1060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 них подготовлено отделом территориального планирования и градостроительного зонирования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35646" y="3900993"/>
            <a:ext cx="8312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и решения размещены на сайте комитета по архитектуре и градостроительству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http://arch.lenobl.ru/</a:t>
            </a:r>
          </a:p>
        </p:txBody>
      </p:sp>
    </p:spTree>
    <p:extLst>
      <p:ext uri="{BB962C8B-B14F-4D97-AF65-F5344CB8AC3E}">
        <p14:creationId xmlns:p14="http://schemas.microsoft.com/office/powerpoint/2010/main" val="27610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190" y="267494"/>
            <a:ext cx="9071428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2019 год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техническое задание на подготовку изменений в генеральный план поселения, городского округа;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техническое задание на подготовку изменений в схему территориального планирования муниципального района;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«типовые» ПЗЗ;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замечаний ОИВ ЛО и ОИВ РФ по итогам рассмотрения проектов ДТП МО и материалов по их обоснованию; </a:t>
            </a:r>
          </a:p>
          <a:p>
            <a:pPr marL="285750" lvl="0" indent="-285750"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комитета по архитектуре и градостроительству по подготовке ДТП МО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замечаний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ОИВ ЛО и ОИВ РФ по итогам рассмотрения проектов ДТП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с учетом информационных писем комитета по архитектуре и градостроительству.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http://arch.lenobl.ru/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82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06769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24" y="461889"/>
            <a:ext cx="8424936" cy="403244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56962"/>
              </p:ext>
            </p:extLst>
          </p:nvPr>
        </p:nvGraphicFramePr>
        <p:xfrm>
          <a:off x="467543" y="1949926"/>
          <a:ext cx="8496945" cy="299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590168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отдела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со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штатным расписанием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-20538"/>
            <a:ext cx="4751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/>
              <a:t>Отдел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/>
              <a:t>территориального планирования и информационно-аналитического обеспечения градостроительной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-2053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/>
              <a:t>Отдел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/>
              <a:t>территориального планирования и градостроительного зонирования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0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7441" y="555526"/>
            <a:ext cx="8748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8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endParaRPr lang="ru-RU" sz="28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МОДЕЛЕЙ</a:t>
            </a:r>
          </a:p>
          <a:p>
            <a:pPr algn="just"/>
            <a:endParaRPr lang="en-US" sz="28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«Получение разрешения</a:t>
            </a:r>
          </a:p>
          <a:p>
            <a:pPr algn="just"/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территориальное планирование</a:t>
            </a:r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28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«Регистрация </a:t>
            </a:r>
            <a:r>
              <a:rPr lang="ru-RU" sz="28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собственности и постановка на кадастровый учет земельных участков и объектов недвижимого имущества»</a:t>
            </a:r>
          </a:p>
        </p:txBody>
      </p:sp>
    </p:spTree>
    <p:extLst>
      <p:ext uri="{BB962C8B-B14F-4D97-AF65-F5344CB8AC3E}">
        <p14:creationId xmlns:p14="http://schemas.microsoft.com/office/powerpoint/2010/main" val="28922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7534"/>
            <a:ext cx="842493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257431"/>
              </p:ext>
            </p:extLst>
          </p:nvPr>
        </p:nvGraphicFramePr>
        <p:xfrm>
          <a:off x="179511" y="1045790"/>
          <a:ext cx="8784976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464496"/>
                <a:gridCol w="1224136"/>
                <a:gridCol w="1656184"/>
                <a:gridCol w="1440160"/>
              </a:tblGrid>
              <a:tr h="582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контроля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 anchor="ctr"/>
                </a:tc>
              </a:tr>
              <a:tr h="5826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с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утвержденными генеральными планами в общем количестве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в ЛО*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</a:tr>
              <a:tr h="8739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с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утвержденными правилами землепользования и застройки в общем количестве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в ЛО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78" marR="11478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-5015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модель «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</a:t>
            </a:r>
          </a:p>
          <a:p>
            <a:pPr algn="ctr"/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строительство и территориальное планирование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743390"/>
            <a:ext cx="7285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* В том числе применительно к отдельным населенным пунктам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12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07802"/>
              </p:ext>
            </p:extLst>
          </p:nvPr>
        </p:nvGraphicFramePr>
        <p:xfrm>
          <a:off x="107502" y="555526"/>
          <a:ext cx="8928996" cy="4536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194"/>
                <a:gridCol w="801688"/>
                <a:gridCol w="1358552"/>
                <a:gridCol w="1008112"/>
                <a:gridCol w="1296144"/>
                <a:gridCol w="1438106"/>
                <a:gridCol w="1298200"/>
              </a:tblGrid>
              <a:tr h="442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>
                          <a:effectLst/>
                        </a:rPr>
                        <a:t>Наименование муниципального района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 smtClean="0">
                          <a:effectLst/>
                        </a:rPr>
                        <a:t>Кол-во поселений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>
                          <a:effectLst/>
                        </a:rPr>
                        <a:t>в </a:t>
                      </a:r>
                      <a:r>
                        <a:rPr lang="ru-RU" sz="1400" spc="-70" baseline="0" dirty="0" err="1">
                          <a:effectLst/>
                        </a:rPr>
                        <a:t>т.ч</a:t>
                      </a:r>
                      <a:r>
                        <a:rPr lang="ru-RU" sz="1400" spc="-70" baseline="0" dirty="0">
                          <a:effectLst/>
                        </a:rPr>
                        <a:t>. поселений, в которых</a:t>
                      </a:r>
                      <a:endParaRPr lang="ru-RU" sz="14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принято решение об отсутствии необходимости подготовки генерального </a:t>
                      </a:r>
                      <a:r>
                        <a:rPr lang="ru-RU" sz="1200" spc="-70" baseline="0" dirty="0" smtClean="0">
                          <a:effectLst/>
                        </a:rPr>
                        <a:t>плана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и о подготовке </a:t>
                      </a:r>
                      <a:r>
                        <a:rPr lang="ru-RU" sz="1200" spc="-70" baseline="0" dirty="0">
                          <a:effectLst/>
                        </a:rPr>
                        <a:t>ПЗЗ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из них 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 до </a:t>
                      </a:r>
                      <a:r>
                        <a:rPr lang="ru-RU" sz="1200" spc="-70" baseline="0" dirty="0" smtClean="0">
                          <a:effectLst/>
                        </a:rPr>
                        <a:t>вступления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в </a:t>
                      </a:r>
                      <a:r>
                        <a:rPr lang="ru-RU" sz="1200" spc="-70" baseline="0" dirty="0">
                          <a:effectLst/>
                        </a:rPr>
                        <a:t>силу </a:t>
                      </a:r>
                      <a:r>
                        <a:rPr lang="ru-RU" sz="1200" spc="-70" baseline="0" dirty="0" smtClean="0">
                          <a:effectLst/>
                        </a:rPr>
                        <a:t>ГК РФ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осуществляется подготовка проектов генеральных планов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12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Бокситогорский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Волосовский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Волховский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Всеволожский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Выборгский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Гатчинский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Кингисеппский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Киришский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Кировский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9254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Обеспеченность территории  генеральными планами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по состоянию на 01.01.2018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92546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Обеспеченность </a:t>
            </a:r>
            <a:r>
              <a:rPr lang="ru-RU" b="1" dirty="0">
                <a:solidFill>
                  <a:schemeClr val="tx2"/>
                </a:solidFill>
              </a:rPr>
              <a:t>территории 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генеральными </a:t>
            </a:r>
            <a:r>
              <a:rPr lang="ru-RU" b="1" dirty="0" smtClean="0">
                <a:solidFill>
                  <a:schemeClr val="tx2"/>
                </a:solidFill>
              </a:rPr>
              <a:t>планами</a:t>
            </a:r>
          </a:p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tx2"/>
                </a:solidFill>
              </a:rPr>
              <a:t>по состоянию на 01.01.2018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09423"/>
              </p:ext>
            </p:extLst>
          </p:nvPr>
        </p:nvGraphicFramePr>
        <p:xfrm>
          <a:off x="107502" y="411510"/>
          <a:ext cx="8928996" cy="46769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194"/>
                <a:gridCol w="801688"/>
                <a:gridCol w="1358552"/>
                <a:gridCol w="1008112"/>
                <a:gridCol w="1296144"/>
                <a:gridCol w="1438106"/>
                <a:gridCol w="1298200"/>
              </a:tblGrid>
              <a:tr h="442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>
                          <a:effectLst/>
                        </a:rPr>
                        <a:t>Наименование муниципального района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 smtClean="0">
                          <a:effectLst/>
                        </a:rPr>
                        <a:t>Кол-во поселений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>
                          <a:effectLst/>
                        </a:rPr>
                        <a:t>в </a:t>
                      </a:r>
                      <a:r>
                        <a:rPr lang="ru-RU" sz="1400" spc="-70" baseline="0" dirty="0" err="1">
                          <a:effectLst/>
                        </a:rPr>
                        <a:t>т.ч</a:t>
                      </a:r>
                      <a:r>
                        <a:rPr lang="ru-RU" sz="1400" spc="-70" baseline="0" dirty="0">
                          <a:effectLst/>
                        </a:rPr>
                        <a:t>. поселений, в которых</a:t>
                      </a:r>
                      <a:endParaRPr lang="ru-RU" sz="14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принято решение об отсутствии необходимости подготовки генерального </a:t>
                      </a:r>
                      <a:r>
                        <a:rPr lang="ru-RU" sz="1200" spc="-70" baseline="0" dirty="0" smtClean="0">
                          <a:effectLst/>
                        </a:rPr>
                        <a:t>плана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и о подготовке </a:t>
                      </a:r>
                      <a:r>
                        <a:rPr lang="ru-RU" sz="1200" spc="-70" baseline="0" dirty="0">
                          <a:effectLst/>
                        </a:rPr>
                        <a:t>ПЗЗ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из них генеральные планы утверждены </a:t>
                      </a:r>
                      <a:r>
                        <a:rPr lang="ru-RU" sz="1200" spc="-70" baseline="0" dirty="0" smtClean="0">
                          <a:effectLst/>
                        </a:rPr>
                        <a:t> применительно </a:t>
                      </a:r>
                      <a:r>
                        <a:rPr lang="ru-RU" sz="1200" spc="-70" baseline="0" dirty="0">
                          <a:effectLst/>
                        </a:rPr>
                        <a:t>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 до </a:t>
                      </a:r>
                      <a:r>
                        <a:rPr lang="ru-RU" sz="1200" spc="-70" baseline="0" dirty="0" smtClean="0">
                          <a:effectLst/>
                        </a:rPr>
                        <a:t> вступления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в силу ГК РФ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осуществляется подготовка проектов генеральных планов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12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Лодейнопольский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Ломоносовский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Лужский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Подпорожский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Приозерский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Сланцевский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Тихвинский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Тосненский</a:t>
                      </a:r>
                      <a:r>
                        <a:rPr lang="ru-RU" sz="1300" dirty="0">
                          <a:effectLst/>
                        </a:rPr>
                        <a:t> МР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Сосновоборский</a:t>
                      </a:r>
                      <a:r>
                        <a:rPr lang="ru-RU" sz="1300" dirty="0">
                          <a:effectLst/>
                        </a:rPr>
                        <a:t> городской округ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s_platunova\Desktop\для ОГВ\Схема утв генпланы_121118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60" y="51470"/>
            <a:ext cx="7305418" cy="501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59350"/>
              </p:ext>
            </p:extLst>
          </p:nvPr>
        </p:nvGraphicFramePr>
        <p:xfrm>
          <a:off x="107504" y="411510"/>
          <a:ext cx="2016224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2880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Обеспеченность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Ленинградской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генеральными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планами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образований по состоянию на 01.01.2018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3F7FB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6136" y="4775532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6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24" y="461889"/>
            <a:ext cx="8424936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01.01.2018 из 200 МО: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принято решение об отсутствии необходимости подготовки ГП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ПЗЗ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МО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утверждено ГП  190 (в том числе 39 применительно к отдельным населенным пунктам)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 2018 год: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показателя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территории области, обеспеченной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генеральными планами  - 172 МО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генеральные планы 15 поселений)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2075" cmpd="sng">
          <a:solidFill>
            <a:srgbClr val="C00000"/>
          </a:solidFill>
          <a:prstDash val="sysDash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1642</Words>
  <Application>Microsoft Office PowerPoint</Application>
  <PresentationFormat>Экран (16:9)</PresentationFormat>
  <Paragraphs>472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хода подготовки программ комплексного развития инфраструктуры поселений, городского округа Ленинградской области</dc:title>
  <dc:creator>Валентина Анатольевна Бобкова</dc:creator>
  <cp:lastModifiedBy>Алексей Михайлович Николаев</cp:lastModifiedBy>
  <cp:revision>267</cp:revision>
  <cp:lastPrinted>2019-02-14T07:23:59Z</cp:lastPrinted>
  <dcterms:created xsi:type="dcterms:W3CDTF">2017-10-31T14:00:05Z</dcterms:created>
  <dcterms:modified xsi:type="dcterms:W3CDTF">2019-02-14T13:16:52Z</dcterms:modified>
</cp:coreProperties>
</file>