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344" r:id="rId3"/>
    <p:sldId id="348" r:id="rId4"/>
    <p:sldId id="349" r:id="rId5"/>
    <p:sldId id="350" r:id="rId6"/>
    <p:sldId id="352" r:id="rId7"/>
    <p:sldId id="351" r:id="rId8"/>
    <p:sldId id="353" r:id="rId9"/>
    <p:sldId id="354" r:id="rId10"/>
    <p:sldId id="365" r:id="rId11"/>
    <p:sldId id="362" r:id="rId12"/>
    <p:sldId id="355" r:id="rId13"/>
    <p:sldId id="356" r:id="rId14"/>
    <p:sldId id="363" r:id="rId15"/>
    <p:sldId id="357" r:id="rId16"/>
    <p:sldId id="358" r:id="rId17"/>
    <p:sldId id="364" r:id="rId18"/>
    <p:sldId id="361" r:id="rId19"/>
    <p:sldId id="359" r:id="rId20"/>
    <p:sldId id="280" r:id="rId21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FB"/>
    <a:srgbClr val="006C31"/>
    <a:srgbClr val="F880EF"/>
    <a:srgbClr val="E589D8"/>
    <a:srgbClr val="5BA957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>
        <p:scale>
          <a:sx n="91" d="100"/>
          <a:sy n="91" d="100"/>
        </p:scale>
        <p:origin x="-1214" y="-4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547" cy="497921"/>
          </a:xfrm>
          <a:prstGeom prst="rect">
            <a:avLst/>
          </a:prstGeom>
        </p:spPr>
        <p:txBody>
          <a:bodyPr vert="horz" lIns="91977" tIns="45987" rIns="91977" bIns="459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2"/>
            <a:ext cx="2972547" cy="497921"/>
          </a:xfrm>
          <a:prstGeom prst="rect">
            <a:avLst/>
          </a:prstGeom>
        </p:spPr>
        <p:txBody>
          <a:bodyPr vert="horz" lIns="91977" tIns="45987" rIns="91977" bIns="45987" rtlCol="0"/>
          <a:lstStyle>
            <a:lvl1pPr algn="r">
              <a:defRPr sz="1200"/>
            </a:lvl1pPr>
          </a:lstStyle>
          <a:p>
            <a:fld id="{0BCD57E2-DA17-4A2A-97F2-320D4B2BEC56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7" tIns="45987" rIns="91977" bIns="459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977" tIns="45987" rIns="91977" bIns="459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977" tIns="45987" rIns="91977" bIns="459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764"/>
            <a:ext cx="2972547" cy="497920"/>
          </a:xfrm>
          <a:prstGeom prst="rect">
            <a:avLst/>
          </a:prstGeom>
        </p:spPr>
        <p:txBody>
          <a:bodyPr vert="horz" lIns="91977" tIns="45987" rIns="91977" bIns="45987" rtlCol="0" anchor="b"/>
          <a:lstStyle>
            <a:lvl1pPr algn="r">
              <a:defRPr sz="1200"/>
            </a:lvl1pPr>
          </a:lstStyle>
          <a:p>
            <a:fld id="{D20E5C8D-87EE-4371-A08C-BDAD53A0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83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256" y="14511"/>
            <a:ext cx="9125744" cy="833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kern="1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АРХИТЕКТУРЕ И ГРАДОСТРОИТЕЛЬСТВУ </a:t>
            </a:r>
            <a:br>
              <a:rPr lang="ru-RU" sz="2200" b="1" kern="1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kern="1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6024" y="847848"/>
            <a:ext cx="8748464" cy="0"/>
          </a:xfrm>
          <a:prstGeom prst="line">
            <a:avLst/>
          </a:prstGeom>
          <a:ln w="3175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627" y="839861"/>
            <a:ext cx="91440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поручения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Председателя Правительства Российской Федерации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28 июня 2018 года № ДМ-П99-3689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приведении документов территориального планирования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соответствие с действующим законодательством»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территориального </a:t>
            </a:r>
            <a:r>
              <a:rPr lang="ru-RU" sz="2000" b="1" i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 </a:t>
            </a:r>
            <a:r>
              <a:rPr lang="ru-RU" sz="2000" b="1" i="1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2000" b="1" i="1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градостроительного зонирования комитета по архитектуре и градостроительству Ленинградской области</a:t>
            </a:r>
          </a:p>
          <a:p>
            <a:pPr algn="ctr"/>
            <a:r>
              <a:rPr lang="ru-RU" sz="2000" b="1" i="1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Виленская Ольга Гениевна</a:t>
            </a:r>
          </a:p>
        </p:txBody>
      </p:sp>
    </p:spTree>
    <p:extLst>
      <p:ext uri="{BB962C8B-B14F-4D97-AF65-F5344CB8AC3E}">
        <p14:creationId xmlns:p14="http://schemas.microsoft.com/office/powerpoint/2010/main" val="23325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_platunova\Desktop\для ОГВ\Схема утв генпланы_121118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60" y="51470"/>
            <a:ext cx="7305418" cy="50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464071"/>
              </p:ext>
            </p:extLst>
          </p:nvPr>
        </p:nvGraphicFramePr>
        <p:xfrm>
          <a:off x="107504" y="411510"/>
          <a:ext cx="2016224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2880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Ленинградской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генеральными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62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209840" y="901888"/>
            <a:ext cx="8603674" cy="1406065"/>
            <a:chOff x="391662" y="-5465"/>
            <a:chExt cx="8603674" cy="140606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91662" y="-5465"/>
              <a:ext cx="8603674" cy="140606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98400" y="91748"/>
              <a:ext cx="8466398" cy="1268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9091" tIns="0" rIns="239091" bIns="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36 поселениях генеральные планы приняты только применительно к населенным пунктам</a:t>
              </a:r>
              <a:endPara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51520" y="2571750"/>
            <a:ext cx="8604075" cy="1239840"/>
            <a:chOff x="430204" y="2094455"/>
            <a:chExt cx="8604075" cy="123984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30204" y="2094455"/>
              <a:ext cx="8604075" cy="123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90728" y="2154979"/>
              <a:ext cx="8483027" cy="11187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9091" tIns="0" rIns="239091" bIns="0" numCol="1" spcCol="1270" anchor="ctr" anchorCtr="0">
              <a:noAutofit/>
            </a:bodyPr>
            <a:lstStyle/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4 поселениях генеральные планы утверждены до вступления в силу «нового» Градостроительного кодекса </a:t>
              </a:r>
              <a:r>
                <a:rPr lang="ru-RU" sz="2400" kern="12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Российской Федерации</a:t>
              </a:r>
              <a:endParaRPr lang="ru-RU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1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6024" y="339502"/>
            <a:ext cx="87484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u="db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en-US" sz="3000" b="1" u="db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содержанию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территориального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вопросов местного значения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которых необходимо создание объектов местного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 в смежных отраслях,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области охраны объектов культурного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7934" y="915566"/>
            <a:ext cx="8748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Генеральные планы 118 поселений Ленинградской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установленными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Российской Федерации до внесения в него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Федеральным законом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11.03.2011 №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41-ФЗ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u="db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60 % от общего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муниципальных образований –</a:t>
            </a:r>
            <a:b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и городского округа).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0397" y="483518"/>
            <a:ext cx="874846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генеральных планов не соответствуют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схеме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планирования Ленинградской области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схеме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планирования соответствующего муниципального района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ü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утвержденной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по планировке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требованиям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описанию и отображению в документах территориального планирования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федерального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регионального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6024" y="267494"/>
            <a:ext cx="8748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7 статьи 26 Градостроительного кодекса Российской Федерации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программы, реализуемые за счет средств … местных бюджетов, решений … ОМСУ, иных главных распорядителей средств соответствующих бюджетов, предусматривающие создание объектов … местного значения, инвестиционные программы субъектов естественных монополий, организаций коммунального комплекса принимаются после утверждения документов территориального планирования и предусматривают создание объектов … местного значения, подлежащих отображению в документах территориального планирования, но не предусмотренных указанными документами …, в указанные документы территориального планирования в </a:t>
            </a:r>
            <a:r>
              <a:rPr lang="ru-RU" sz="2000" b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пятимесячный срок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даты утверждения таких программ и принятия таких решений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вносятся соответствующие изменения.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9075" y="411510"/>
            <a:ext cx="8748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развития Российской Федерации от 26.05.2011 № 244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Методических рекомендаций по разработке проектов генеральных планов поселений и городских округов»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5.16. Учитывая, что в соответствии с градостроительным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генеральные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не применяются в части, противоречащей утвержденным документам территориального планирования Российской Федерации, со дня утверждения указанных документов, рекомендуется обеспечивать внесение в генеральные планы соответствующие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000" b="1" u="db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не более одного </a:t>
            </a:r>
            <a:r>
              <a:rPr lang="ru-RU" sz="2000" b="1" u="db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br>
              <a:rPr lang="ru-RU" sz="2000" b="1" u="db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db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u="db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утверждения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 территориального планирования Российской Федерации.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9075" y="699542"/>
            <a:ext cx="8748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Минэкономразвития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–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исьмо от 12.02.2018  № 3426-СШ/Д27и: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01.01.2019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размещаемые во ФГИС ТП документы территориального планирования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соответствовать приказу Минэкономразвития России от 09.01.2018 № 10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утверждены указанные требования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1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08037" y="1059582"/>
            <a:ext cx="8748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Председателя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28 июня 2018 года № ДМ-П99-3689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приведении документов территориального планирования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соответствие с действующим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до 3 декабря 2018 года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6024" y="339502"/>
            <a:ext cx="8748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сеанса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видеоконференцсвязи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главами МО и главами администраций МО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 «О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реализации дорожных карт по внедрению целевой модели «Получение разрешения на строительство и территориальное планирование» и целевой модели «Постановка на кадастровый учет земельных участков и объектов недвижимости»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августа 2018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ЕРЕЧЕНЬ  ПОРУЧЕНИЙ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Губернатора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местного самоуправления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24 августа 2018 года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завершить разработку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графиков подготовки генпланов и изменений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правила землепользования и застройки 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их в комитет по архитектуре и градостроительству.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256" y="14511"/>
            <a:ext cx="9125744" cy="833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632" y="267494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20.03.2011 № 41-ФЗ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3 статьи 9 Градостроительного кодекса Российской Федерации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документы территориального планирования МО не подлежат применению в части, противоречащей утвержденным документам территориального планирования РФ, со дня утверждения.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31.12.2017 № 507-ФЗ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3.3 статьи 9 Градостроительного кодекса Российской Федерации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территориального планирования МО не подлежат применению в части, противоречащей утвержденным документам территориального планирования двух и более субъектов РФ, документам территориального планирования субъекта РФ, со дня утверждения.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6896" y="4876006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4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64924" y="7273886"/>
            <a:ext cx="993670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475254" y="2067694"/>
            <a:ext cx="64668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6024" y="4803998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2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6024" y="627534"/>
            <a:ext cx="87484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31.12.2017 № 507-ФЗ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4.1 и 4.2 статьи 9 Градостроительного кодекса Российской Федерации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и утверждении … документов территориального планирования муниципальных образований и при внесении в указанные документы территориального планирования изменений не допускается включать в указанные документы положения о территориальном планировании, реализация которых приведет к невозможности обеспечения эксплуатации существующих или планируемых для размещения объектов федерального значения… существующих или планируемых для размещения объектов регионального значения.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6024" y="195486"/>
            <a:ext cx="8748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4 статьи 1 Градостроительного кодекса Российской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Федеральных законов от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14.07.2008  № 118-ФЗ,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21.10.2013  № 282-ФЗ,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01.07.2017  № 135-ФЗ, от 29.07.2017  № 222-ФЗ)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особыми условиями использования территорий - охранные, санитарно-защитные зоны, зоны охраны объектов культурного наследия (памятников истории и культуры) народов Российской Федерации…,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защитные зоны объектов культурного наследия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водоохранные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зоны,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зоны затопления, подтопления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зоны санитарной охраны источников питьевого и хозяйственно-бытового водоснабжения, зоны охраняемых объектов,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приаэродромная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иные зоны, устанавливаемые в соответствии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законодательством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48597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6024" y="195486"/>
            <a:ext cx="87484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03.08.2018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№ 342-ФЗ</a:t>
            </a:r>
            <a:endParaRPr lang="ru-RU" sz="1050" dirty="0" smtClean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sz="2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Российской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algn="just">
              <a:spcAft>
                <a:spcPts val="1200"/>
              </a:spcAft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105. Виды зон с особыми условиями использования территорий</a:t>
            </a:r>
          </a:p>
          <a:p>
            <a:pPr algn="just"/>
            <a:r>
              <a:rPr lang="ru-RU" sz="20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быть установлены следующие виды зон с особыми условиями использования территорий: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зоны охраны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культурного наследия;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защитная зона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наследия;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3) охранная зона объектов электроэнергетики (объектов электросетевого хозяйства и объектов по производству электрической энергии);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4) охранная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железных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дорог;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5) придорожные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полосы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дорог;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6) охранная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(газопроводов, нефтепроводов и нефтепродуктопроводов,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аммиакопроводов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6024" y="411510"/>
            <a:ext cx="8748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7) охранная зона линий и сооружений связи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err="1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риаэродромная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9) з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она охраняемого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10) з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она охраняемого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военного объекта, охранная зона военного объекта, запретные и специальные зоны, устанавливаемые в связи с размещением указанных объектов;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11) охранная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особо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охраняемой природной территории (государственного природного заповедника, национального парка, природного парка, памятника природы);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12) охранная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наблюдений за состоянием окружающей среды, ее загрязнением;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13)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водоохранная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(рыбоохранная) зона;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14) прибрежная защитная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полоса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6024" y="483518"/>
            <a:ext cx="8748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 о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круг санитарной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(горно-санитарной) охраны лечебно-оздоровительных местностей, курортов и природных лечебных ресурсов;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16) з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оны санитарной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источников питьевого и хозяйственно-бытового водоснабжения, а также устанавливаемые в случаях, предусмотренных Водным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в отношении подземных водных объектов зоны специальной охраны;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17) з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оны затопления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 подтопления;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18) санитарно-защитная зона;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19) з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она ограничений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передающего радиотехнического объекта, являющегося объектом капитального строительства;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20) охранная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геодезической сети, государственной нивелирной сети и государственной гравиметрической сети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216024" y="5020022"/>
            <a:ext cx="8748464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6024" y="627534"/>
            <a:ext cx="8748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 зона наблюдения;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22) зона безопасности с особым правовым режимом;</a:t>
            </a:r>
          </a:p>
          <a:p>
            <a:pPr algn="just"/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 рыбоохранная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озера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Байкал;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24)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рыбохозяйственная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зона;</a:t>
            </a:r>
            <a:endParaRPr lang="ru-RU" sz="2000" i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25) з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она минимальных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расстояний до магистральных или промышленных трубопроводов (газопроводов, нефтепроводов и нефтепродуктопроводов, </a:t>
            </a:r>
            <a:r>
              <a:rPr lang="ru-RU" sz="2000" i="1" dirty="0" err="1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аммиакопроводов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26) охранная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гидроэнергетического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27) охранная зона объектов инфраструктуры метрополитена;</a:t>
            </a:r>
          </a:p>
          <a:p>
            <a:pPr algn="just"/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28) охранная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зона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тепловых </a:t>
            </a:r>
            <a:r>
              <a:rPr lang="ru-RU" sz="2000" i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сетей.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s_platunova\Desktop\для ОГВ\4_СТП МР_ 121118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3478"/>
            <a:ext cx="7239030" cy="49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68570"/>
              </p:ext>
            </p:extLst>
          </p:nvPr>
        </p:nvGraphicFramePr>
        <p:xfrm>
          <a:off x="107504" y="411510"/>
          <a:ext cx="2160240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40"/>
              </a:tblGrid>
              <a:tr h="2880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территориального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районов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7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92075" cmpd="sng">
          <a:solidFill>
            <a:srgbClr val="C00000"/>
          </a:solidFill>
          <a:prstDash val="sysDash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636</Words>
  <Application>Microsoft Office PowerPoint</Application>
  <PresentationFormat>Экран (16:9)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хода подготовки программ комплексного развития инфраструктуры поселений, городского округа Ленинградской области</dc:title>
  <dc:creator>Валентина Анатольевна Бобкова</dc:creator>
  <cp:lastModifiedBy>Полина Сергеевна Платунова</cp:lastModifiedBy>
  <cp:revision>354</cp:revision>
  <cp:lastPrinted>2018-03-28T17:47:49Z</cp:lastPrinted>
  <dcterms:created xsi:type="dcterms:W3CDTF">2017-10-31T14:00:05Z</dcterms:created>
  <dcterms:modified xsi:type="dcterms:W3CDTF">2018-11-21T09:34:41Z</dcterms:modified>
</cp:coreProperties>
</file>