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4" r:id="rId3"/>
    <p:sldId id="265" r:id="rId4"/>
    <p:sldId id="266" r:id="rId5"/>
    <p:sldId id="270" r:id="rId6"/>
    <p:sldId id="268" r:id="rId7"/>
    <p:sldId id="267" r:id="rId8"/>
    <p:sldId id="269" r:id="rId9"/>
  </p:sldIdLst>
  <p:sldSz cx="9144000" cy="5143500" type="screen16x9"/>
  <p:notesSz cx="6858000" cy="9947275"/>
  <p:defaultTextStyle>
    <a:defPPr>
      <a:defRPr lang="ru-RU"/>
    </a:defPPr>
    <a:lvl1pPr marL="0" algn="l" defTabSz="816334" rtl="0" eaLnBrk="1" latinLnBrk="0" hangingPunct="1">
      <a:defRPr sz="1600" kern="1200">
        <a:solidFill>
          <a:schemeClr val="tx1"/>
        </a:solidFill>
        <a:latin typeface="+mn-lt"/>
        <a:ea typeface="+mn-ea"/>
        <a:cs typeface="+mn-cs"/>
      </a:defRPr>
    </a:lvl1pPr>
    <a:lvl2pPr marL="408167" algn="l" defTabSz="816334" rtl="0" eaLnBrk="1" latinLnBrk="0" hangingPunct="1">
      <a:defRPr sz="1600" kern="1200">
        <a:solidFill>
          <a:schemeClr val="tx1"/>
        </a:solidFill>
        <a:latin typeface="+mn-lt"/>
        <a:ea typeface="+mn-ea"/>
        <a:cs typeface="+mn-cs"/>
      </a:defRPr>
    </a:lvl2pPr>
    <a:lvl3pPr marL="816334" algn="l" defTabSz="816334" rtl="0" eaLnBrk="1" latinLnBrk="0" hangingPunct="1">
      <a:defRPr sz="1600" kern="1200">
        <a:solidFill>
          <a:schemeClr val="tx1"/>
        </a:solidFill>
        <a:latin typeface="+mn-lt"/>
        <a:ea typeface="+mn-ea"/>
        <a:cs typeface="+mn-cs"/>
      </a:defRPr>
    </a:lvl3pPr>
    <a:lvl4pPr marL="1224501" algn="l" defTabSz="816334" rtl="0" eaLnBrk="1" latinLnBrk="0" hangingPunct="1">
      <a:defRPr sz="1600" kern="1200">
        <a:solidFill>
          <a:schemeClr val="tx1"/>
        </a:solidFill>
        <a:latin typeface="+mn-lt"/>
        <a:ea typeface="+mn-ea"/>
        <a:cs typeface="+mn-cs"/>
      </a:defRPr>
    </a:lvl4pPr>
    <a:lvl5pPr marL="1632667" algn="l" defTabSz="816334" rtl="0" eaLnBrk="1" latinLnBrk="0" hangingPunct="1">
      <a:defRPr sz="1600" kern="1200">
        <a:solidFill>
          <a:schemeClr val="tx1"/>
        </a:solidFill>
        <a:latin typeface="+mn-lt"/>
        <a:ea typeface="+mn-ea"/>
        <a:cs typeface="+mn-cs"/>
      </a:defRPr>
    </a:lvl5pPr>
    <a:lvl6pPr marL="2040834" algn="l" defTabSz="816334" rtl="0" eaLnBrk="1" latinLnBrk="0" hangingPunct="1">
      <a:defRPr sz="1600" kern="1200">
        <a:solidFill>
          <a:schemeClr val="tx1"/>
        </a:solidFill>
        <a:latin typeface="+mn-lt"/>
        <a:ea typeface="+mn-ea"/>
        <a:cs typeface="+mn-cs"/>
      </a:defRPr>
    </a:lvl6pPr>
    <a:lvl7pPr marL="2449001" algn="l" defTabSz="816334" rtl="0" eaLnBrk="1" latinLnBrk="0" hangingPunct="1">
      <a:defRPr sz="1600" kern="1200">
        <a:solidFill>
          <a:schemeClr val="tx1"/>
        </a:solidFill>
        <a:latin typeface="+mn-lt"/>
        <a:ea typeface="+mn-ea"/>
        <a:cs typeface="+mn-cs"/>
      </a:defRPr>
    </a:lvl7pPr>
    <a:lvl8pPr marL="2857168" algn="l" defTabSz="816334" rtl="0" eaLnBrk="1" latinLnBrk="0" hangingPunct="1">
      <a:defRPr sz="1600" kern="1200">
        <a:solidFill>
          <a:schemeClr val="tx1"/>
        </a:solidFill>
        <a:latin typeface="+mn-lt"/>
        <a:ea typeface="+mn-ea"/>
        <a:cs typeface="+mn-cs"/>
      </a:defRPr>
    </a:lvl8pPr>
    <a:lvl9pPr marL="3265334" algn="l" defTabSz="816334"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0000"/>
    <a:srgbClr val="0348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128" y="-65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36" y="-84"/>
      </p:cViewPr>
      <p:guideLst>
        <p:guide orient="horz" pos="3134"/>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2548" cy="497922"/>
          </a:xfrm>
          <a:prstGeom prst="rect">
            <a:avLst/>
          </a:prstGeom>
        </p:spPr>
        <p:txBody>
          <a:bodyPr vert="horz" lIns="91445" tIns="45723" rIns="91445" bIns="45723" rtlCol="0"/>
          <a:lstStyle>
            <a:lvl1pPr algn="l">
              <a:defRPr sz="1200"/>
            </a:lvl1pPr>
          </a:lstStyle>
          <a:p>
            <a:endParaRPr lang="ru-RU"/>
          </a:p>
        </p:txBody>
      </p:sp>
      <p:sp>
        <p:nvSpPr>
          <p:cNvPr id="3" name="Дата 2"/>
          <p:cNvSpPr>
            <a:spLocks noGrp="1"/>
          </p:cNvSpPr>
          <p:nvPr>
            <p:ph type="dt" idx="1"/>
          </p:nvPr>
        </p:nvSpPr>
        <p:spPr>
          <a:xfrm>
            <a:off x="3883853" y="0"/>
            <a:ext cx="2972548" cy="497922"/>
          </a:xfrm>
          <a:prstGeom prst="rect">
            <a:avLst/>
          </a:prstGeom>
        </p:spPr>
        <p:txBody>
          <a:bodyPr vert="horz" lIns="91445" tIns="45723" rIns="91445" bIns="45723" rtlCol="0"/>
          <a:lstStyle>
            <a:lvl1pPr algn="r">
              <a:defRPr sz="1200"/>
            </a:lvl1pPr>
          </a:lstStyle>
          <a:p>
            <a:fld id="{729A7909-63EA-4BDD-866E-E973F28312AF}" type="datetimeFigureOut">
              <a:rPr lang="ru-RU" smtClean="0"/>
              <a:t>04.07.2018</a:t>
            </a:fld>
            <a:endParaRPr lang="ru-RU"/>
          </a:p>
        </p:txBody>
      </p:sp>
      <p:sp>
        <p:nvSpPr>
          <p:cNvPr id="4" name="Образ слайда 3"/>
          <p:cNvSpPr>
            <a:spLocks noGrp="1" noRot="1" noChangeAspect="1"/>
          </p:cNvSpPr>
          <p:nvPr>
            <p:ph type="sldImg" idx="2"/>
          </p:nvPr>
        </p:nvSpPr>
        <p:spPr>
          <a:xfrm>
            <a:off x="114300" y="747713"/>
            <a:ext cx="6629400" cy="3729037"/>
          </a:xfrm>
          <a:prstGeom prst="rect">
            <a:avLst/>
          </a:prstGeom>
          <a:noFill/>
          <a:ln w="12700">
            <a:solidFill>
              <a:prstClr val="black"/>
            </a:solidFill>
          </a:ln>
        </p:spPr>
        <p:txBody>
          <a:bodyPr vert="horz" lIns="91445" tIns="45723" rIns="91445" bIns="45723" rtlCol="0" anchor="ctr"/>
          <a:lstStyle/>
          <a:p>
            <a:endParaRPr lang="ru-RU"/>
          </a:p>
        </p:txBody>
      </p:sp>
      <p:sp>
        <p:nvSpPr>
          <p:cNvPr id="5" name="Заметки 4"/>
          <p:cNvSpPr>
            <a:spLocks noGrp="1"/>
          </p:cNvSpPr>
          <p:nvPr>
            <p:ph type="body" sz="quarter" idx="3"/>
          </p:nvPr>
        </p:nvSpPr>
        <p:spPr>
          <a:xfrm>
            <a:off x="685483" y="4724679"/>
            <a:ext cx="5487040" cy="4476512"/>
          </a:xfrm>
          <a:prstGeom prst="rect">
            <a:avLst/>
          </a:prstGeom>
        </p:spPr>
        <p:txBody>
          <a:bodyPr vert="horz" lIns="91445" tIns="45723" rIns="91445" bIns="45723"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7765"/>
            <a:ext cx="2972548" cy="497921"/>
          </a:xfrm>
          <a:prstGeom prst="rect">
            <a:avLst/>
          </a:prstGeom>
        </p:spPr>
        <p:txBody>
          <a:bodyPr vert="horz" lIns="91445" tIns="45723" rIns="91445" bIns="45723" rtlCol="0" anchor="b"/>
          <a:lstStyle>
            <a:lvl1pPr algn="l">
              <a:defRPr sz="1200"/>
            </a:lvl1pPr>
          </a:lstStyle>
          <a:p>
            <a:endParaRPr lang="ru-RU"/>
          </a:p>
        </p:txBody>
      </p:sp>
      <p:sp>
        <p:nvSpPr>
          <p:cNvPr id="7" name="Номер слайда 6"/>
          <p:cNvSpPr>
            <a:spLocks noGrp="1"/>
          </p:cNvSpPr>
          <p:nvPr>
            <p:ph type="sldNum" sz="quarter" idx="5"/>
          </p:nvPr>
        </p:nvSpPr>
        <p:spPr>
          <a:xfrm>
            <a:off x="3883853" y="9447765"/>
            <a:ext cx="2972548" cy="497921"/>
          </a:xfrm>
          <a:prstGeom prst="rect">
            <a:avLst/>
          </a:prstGeom>
        </p:spPr>
        <p:txBody>
          <a:bodyPr vert="horz" lIns="91445" tIns="45723" rIns="91445" bIns="45723" rtlCol="0" anchor="b"/>
          <a:lstStyle>
            <a:lvl1pPr algn="r">
              <a:defRPr sz="1200"/>
            </a:lvl1pPr>
          </a:lstStyle>
          <a:p>
            <a:fld id="{677BBDF0-379F-4FDA-B8CB-1A2F9AF8037F}" type="slidenum">
              <a:rPr lang="ru-RU" smtClean="0"/>
              <a:t>‹#›</a:t>
            </a:fld>
            <a:endParaRPr lang="ru-RU"/>
          </a:p>
        </p:txBody>
      </p:sp>
    </p:spTree>
    <p:extLst>
      <p:ext uri="{BB962C8B-B14F-4D97-AF65-F5344CB8AC3E}">
        <p14:creationId xmlns:p14="http://schemas.microsoft.com/office/powerpoint/2010/main" val="1287494299"/>
      </p:ext>
    </p:extLst>
  </p:cSld>
  <p:clrMap bg1="lt1" tx1="dk1" bg2="lt2" tx2="dk2" accent1="accent1" accent2="accent2" accent3="accent3" accent4="accent4" accent5="accent5" accent6="accent6" hlink="hlink" folHlink="folHlink"/>
  <p:notesStyle>
    <a:lvl1pPr marL="0" algn="l" defTabSz="816334" rtl="0" eaLnBrk="1" latinLnBrk="0" hangingPunct="1">
      <a:defRPr sz="1100" kern="1200">
        <a:solidFill>
          <a:schemeClr val="tx1"/>
        </a:solidFill>
        <a:latin typeface="+mn-lt"/>
        <a:ea typeface="+mn-ea"/>
        <a:cs typeface="+mn-cs"/>
      </a:defRPr>
    </a:lvl1pPr>
    <a:lvl2pPr marL="408167" algn="l" defTabSz="816334" rtl="0" eaLnBrk="1" latinLnBrk="0" hangingPunct="1">
      <a:defRPr sz="1100" kern="1200">
        <a:solidFill>
          <a:schemeClr val="tx1"/>
        </a:solidFill>
        <a:latin typeface="+mn-lt"/>
        <a:ea typeface="+mn-ea"/>
        <a:cs typeface="+mn-cs"/>
      </a:defRPr>
    </a:lvl2pPr>
    <a:lvl3pPr marL="816334" algn="l" defTabSz="816334" rtl="0" eaLnBrk="1" latinLnBrk="0" hangingPunct="1">
      <a:defRPr sz="1100" kern="1200">
        <a:solidFill>
          <a:schemeClr val="tx1"/>
        </a:solidFill>
        <a:latin typeface="+mn-lt"/>
        <a:ea typeface="+mn-ea"/>
        <a:cs typeface="+mn-cs"/>
      </a:defRPr>
    </a:lvl3pPr>
    <a:lvl4pPr marL="1224501" algn="l" defTabSz="816334" rtl="0" eaLnBrk="1" latinLnBrk="0" hangingPunct="1">
      <a:defRPr sz="1100" kern="1200">
        <a:solidFill>
          <a:schemeClr val="tx1"/>
        </a:solidFill>
        <a:latin typeface="+mn-lt"/>
        <a:ea typeface="+mn-ea"/>
        <a:cs typeface="+mn-cs"/>
      </a:defRPr>
    </a:lvl4pPr>
    <a:lvl5pPr marL="1632667" algn="l" defTabSz="816334" rtl="0" eaLnBrk="1" latinLnBrk="0" hangingPunct="1">
      <a:defRPr sz="1100" kern="1200">
        <a:solidFill>
          <a:schemeClr val="tx1"/>
        </a:solidFill>
        <a:latin typeface="+mn-lt"/>
        <a:ea typeface="+mn-ea"/>
        <a:cs typeface="+mn-cs"/>
      </a:defRPr>
    </a:lvl5pPr>
    <a:lvl6pPr marL="2040834" algn="l" defTabSz="816334" rtl="0" eaLnBrk="1" latinLnBrk="0" hangingPunct="1">
      <a:defRPr sz="1100" kern="1200">
        <a:solidFill>
          <a:schemeClr val="tx1"/>
        </a:solidFill>
        <a:latin typeface="+mn-lt"/>
        <a:ea typeface="+mn-ea"/>
        <a:cs typeface="+mn-cs"/>
      </a:defRPr>
    </a:lvl6pPr>
    <a:lvl7pPr marL="2449001" algn="l" defTabSz="816334" rtl="0" eaLnBrk="1" latinLnBrk="0" hangingPunct="1">
      <a:defRPr sz="1100" kern="1200">
        <a:solidFill>
          <a:schemeClr val="tx1"/>
        </a:solidFill>
        <a:latin typeface="+mn-lt"/>
        <a:ea typeface="+mn-ea"/>
        <a:cs typeface="+mn-cs"/>
      </a:defRPr>
    </a:lvl7pPr>
    <a:lvl8pPr marL="2857168" algn="l" defTabSz="816334" rtl="0" eaLnBrk="1" latinLnBrk="0" hangingPunct="1">
      <a:defRPr sz="1100" kern="1200">
        <a:solidFill>
          <a:schemeClr val="tx1"/>
        </a:solidFill>
        <a:latin typeface="+mn-lt"/>
        <a:ea typeface="+mn-ea"/>
        <a:cs typeface="+mn-cs"/>
      </a:defRPr>
    </a:lvl8pPr>
    <a:lvl9pPr marL="3265334" algn="l" defTabSz="81633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1</a:t>
            </a:fld>
            <a:endParaRPr lang="ru-RU"/>
          </a:p>
        </p:txBody>
      </p:sp>
    </p:spTree>
    <p:extLst>
      <p:ext uri="{BB962C8B-B14F-4D97-AF65-F5344CB8AC3E}">
        <p14:creationId xmlns:p14="http://schemas.microsoft.com/office/powerpoint/2010/main" val="2610373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2</a:t>
            </a:fld>
            <a:endParaRPr lang="ru-RU"/>
          </a:p>
        </p:txBody>
      </p:sp>
    </p:spTree>
    <p:extLst>
      <p:ext uri="{BB962C8B-B14F-4D97-AF65-F5344CB8AC3E}">
        <p14:creationId xmlns:p14="http://schemas.microsoft.com/office/powerpoint/2010/main" val="2610373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3</a:t>
            </a:fld>
            <a:endParaRPr lang="ru-RU"/>
          </a:p>
        </p:txBody>
      </p:sp>
    </p:spTree>
    <p:extLst>
      <p:ext uri="{BB962C8B-B14F-4D97-AF65-F5344CB8AC3E}">
        <p14:creationId xmlns:p14="http://schemas.microsoft.com/office/powerpoint/2010/main" val="261037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4</a:t>
            </a:fld>
            <a:endParaRPr lang="ru-RU"/>
          </a:p>
        </p:txBody>
      </p:sp>
    </p:spTree>
    <p:extLst>
      <p:ext uri="{BB962C8B-B14F-4D97-AF65-F5344CB8AC3E}">
        <p14:creationId xmlns:p14="http://schemas.microsoft.com/office/powerpoint/2010/main" val="2610373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5</a:t>
            </a:fld>
            <a:endParaRPr lang="ru-RU"/>
          </a:p>
        </p:txBody>
      </p:sp>
    </p:spTree>
    <p:extLst>
      <p:ext uri="{BB962C8B-B14F-4D97-AF65-F5344CB8AC3E}">
        <p14:creationId xmlns:p14="http://schemas.microsoft.com/office/powerpoint/2010/main" val="261037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6</a:t>
            </a:fld>
            <a:endParaRPr lang="ru-RU"/>
          </a:p>
        </p:txBody>
      </p:sp>
    </p:spTree>
    <p:extLst>
      <p:ext uri="{BB962C8B-B14F-4D97-AF65-F5344CB8AC3E}">
        <p14:creationId xmlns:p14="http://schemas.microsoft.com/office/powerpoint/2010/main" val="2610373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7</a:t>
            </a:fld>
            <a:endParaRPr lang="ru-RU"/>
          </a:p>
        </p:txBody>
      </p:sp>
    </p:spTree>
    <p:extLst>
      <p:ext uri="{BB962C8B-B14F-4D97-AF65-F5344CB8AC3E}">
        <p14:creationId xmlns:p14="http://schemas.microsoft.com/office/powerpoint/2010/main" val="2610373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 y="747713"/>
            <a:ext cx="6629400" cy="372903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77BBDF0-379F-4FDA-B8CB-1A2F9AF8037F}" type="slidenum">
              <a:rPr lang="ru-RU" smtClean="0"/>
              <a:t>8</a:t>
            </a:fld>
            <a:endParaRPr lang="ru-RU"/>
          </a:p>
        </p:txBody>
      </p:sp>
    </p:spTree>
    <p:extLst>
      <p:ext uri="{BB962C8B-B14F-4D97-AF65-F5344CB8AC3E}">
        <p14:creationId xmlns:p14="http://schemas.microsoft.com/office/powerpoint/2010/main" val="261037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08167" indent="0" algn="ctr">
              <a:buNone/>
              <a:defRPr>
                <a:solidFill>
                  <a:schemeClr val="tx1">
                    <a:tint val="75000"/>
                  </a:schemeClr>
                </a:solidFill>
              </a:defRPr>
            </a:lvl2pPr>
            <a:lvl3pPr marL="816334" indent="0" algn="ctr">
              <a:buNone/>
              <a:defRPr>
                <a:solidFill>
                  <a:schemeClr val="tx1">
                    <a:tint val="75000"/>
                  </a:schemeClr>
                </a:solidFill>
              </a:defRPr>
            </a:lvl3pPr>
            <a:lvl4pPr marL="1224501" indent="0" algn="ctr">
              <a:buNone/>
              <a:defRPr>
                <a:solidFill>
                  <a:schemeClr val="tx1">
                    <a:tint val="75000"/>
                  </a:schemeClr>
                </a:solidFill>
              </a:defRPr>
            </a:lvl4pPr>
            <a:lvl5pPr marL="1632667" indent="0" algn="ctr">
              <a:buNone/>
              <a:defRPr>
                <a:solidFill>
                  <a:schemeClr val="tx1">
                    <a:tint val="75000"/>
                  </a:schemeClr>
                </a:solidFill>
              </a:defRPr>
            </a:lvl5pPr>
            <a:lvl6pPr marL="2040834" indent="0" algn="ctr">
              <a:buNone/>
              <a:defRPr>
                <a:solidFill>
                  <a:schemeClr val="tx1">
                    <a:tint val="75000"/>
                  </a:schemeClr>
                </a:solidFill>
              </a:defRPr>
            </a:lvl6pPr>
            <a:lvl7pPr marL="2449001" indent="0" algn="ctr">
              <a:buNone/>
              <a:defRPr>
                <a:solidFill>
                  <a:schemeClr val="tx1">
                    <a:tint val="75000"/>
                  </a:schemeClr>
                </a:solidFill>
              </a:defRPr>
            </a:lvl7pPr>
            <a:lvl8pPr marL="2857168" indent="0" algn="ctr">
              <a:buNone/>
              <a:defRPr>
                <a:solidFill>
                  <a:schemeClr val="tx1">
                    <a:tint val="75000"/>
                  </a:schemeClr>
                </a:solidFill>
              </a:defRPr>
            </a:lvl8pPr>
            <a:lvl9pPr marL="3265334"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36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1800">
                <a:solidFill>
                  <a:schemeClr val="tx1">
                    <a:tint val="75000"/>
                  </a:schemeClr>
                </a:solidFill>
              </a:defRPr>
            </a:lvl1pPr>
            <a:lvl2pPr marL="408167" indent="0">
              <a:buNone/>
              <a:defRPr sz="1600">
                <a:solidFill>
                  <a:schemeClr val="tx1">
                    <a:tint val="75000"/>
                  </a:schemeClr>
                </a:solidFill>
              </a:defRPr>
            </a:lvl2pPr>
            <a:lvl3pPr marL="816334" indent="0">
              <a:buNone/>
              <a:defRPr sz="1400">
                <a:solidFill>
                  <a:schemeClr val="tx1">
                    <a:tint val="75000"/>
                  </a:schemeClr>
                </a:solidFill>
              </a:defRPr>
            </a:lvl3pPr>
            <a:lvl4pPr marL="1224501" indent="0">
              <a:buNone/>
              <a:defRPr sz="1200">
                <a:solidFill>
                  <a:schemeClr val="tx1">
                    <a:tint val="75000"/>
                  </a:schemeClr>
                </a:solidFill>
              </a:defRPr>
            </a:lvl4pPr>
            <a:lvl5pPr marL="1632667" indent="0">
              <a:buNone/>
              <a:defRPr sz="1200">
                <a:solidFill>
                  <a:schemeClr val="tx1">
                    <a:tint val="75000"/>
                  </a:schemeClr>
                </a:solidFill>
              </a:defRPr>
            </a:lvl5pPr>
            <a:lvl6pPr marL="2040834" indent="0">
              <a:buNone/>
              <a:defRPr sz="1200">
                <a:solidFill>
                  <a:schemeClr val="tx1">
                    <a:tint val="75000"/>
                  </a:schemeClr>
                </a:solidFill>
              </a:defRPr>
            </a:lvl6pPr>
            <a:lvl7pPr marL="2449001" indent="0">
              <a:buNone/>
              <a:defRPr sz="1200">
                <a:solidFill>
                  <a:schemeClr val="tx1">
                    <a:tint val="75000"/>
                  </a:schemeClr>
                </a:solidFill>
              </a:defRPr>
            </a:lvl7pPr>
            <a:lvl8pPr marL="2857168" indent="0">
              <a:buNone/>
              <a:defRPr sz="1200">
                <a:solidFill>
                  <a:schemeClr val="tx1">
                    <a:tint val="75000"/>
                  </a:schemeClr>
                </a:solidFill>
              </a:defRPr>
            </a:lvl8pPr>
            <a:lvl9pPr marL="3265334"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04.07.2018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1"/>
          </a:xfrm>
        </p:spPr>
        <p:txBody>
          <a:bodyPr anchor="b"/>
          <a:lstStyle>
            <a:lvl1pPr marL="0" indent="0">
              <a:buNone/>
              <a:defRPr sz="2100" b="1"/>
            </a:lvl1pPr>
            <a:lvl2pPr marL="408167" indent="0">
              <a:buNone/>
              <a:defRPr sz="1800" b="1"/>
            </a:lvl2pPr>
            <a:lvl3pPr marL="816334" indent="0">
              <a:buNone/>
              <a:defRPr sz="1600" b="1"/>
            </a:lvl3pPr>
            <a:lvl4pPr marL="1224501" indent="0">
              <a:buNone/>
              <a:defRPr sz="1400" b="1"/>
            </a:lvl4pPr>
            <a:lvl5pPr marL="1632667" indent="0">
              <a:buNone/>
              <a:defRPr sz="1400" b="1"/>
            </a:lvl5pPr>
            <a:lvl6pPr marL="2040834" indent="0">
              <a:buNone/>
              <a:defRPr sz="1400" b="1"/>
            </a:lvl6pPr>
            <a:lvl7pPr marL="2449001" indent="0">
              <a:buNone/>
              <a:defRPr sz="1400" b="1"/>
            </a:lvl7pPr>
            <a:lvl8pPr marL="2857168" indent="0">
              <a:buNone/>
              <a:defRPr sz="1400" b="1"/>
            </a:lvl8pPr>
            <a:lvl9pPr marL="3265334" indent="0">
              <a:buNone/>
              <a:defRPr sz="14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151335"/>
            <a:ext cx="4041775" cy="479821"/>
          </a:xfrm>
        </p:spPr>
        <p:txBody>
          <a:bodyPr anchor="b"/>
          <a:lstStyle>
            <a:lvl1pPr marL="0" indent="0">
              <a:buNone/>
              <a:defRPr sz="2100" b="1"/>
            </a:lvl1pPr>
            <a:lvl2pPr marL="408167" indent="0">
              <a:buNone/>
              <a:defRPr sz="1800" b="1"/>
            </a:lvl2pPr>
            <a:lvl3pPr marL="816334" indent="0">
              <a:buNone/>
              <a:defRPr sz="1600" b="1"/>
            </a:lvl3pPr>
            <a:lvl4pPr marL="1224501" indent="0">
              <a:buNone/>
              <a:defRPr sz="1400" b="1"/>
            </a:lvl4pPr>
            <a:lvl5pPr marL="1632667" indent="0">
              <a:buNone/>
              <a:defRPr sz="1400" b="1"/>
            </a:lvl5pPr>
            <a:lvl6pPr marL="2040834" indent="0">
              <a:buNone/>
              <a:defRPr sz="1400" b="1"/>
            </a:lvl6pPr>
            <a:lvl7pPr marL="2449001" indent="0">
              <a:buNone/>
              <a:defRPr sz="1400" b="1"/>
            </a:lvl7pPr>
            <a:lvl8pPr marL="2857168" indent="0">
              <a:buNone/>
              <a:defRPr sz="1400" b="1"/>
            </a:lvl8pPr>
            <a:lvl9pPr marL="3265334" indent="0">
              <a:buNone/>
              <a:defRPr sz="1400" b="1"/>
            </a:lvl9pPr>
          </a:lstStyle>
          <a:p>
            <a:pPr lvl="0"/>
            <a:r>
              <a:rPr lang="ru-RU" smtClean="0"/>
              <a:t>Образец текста</a:t>
            </a:r>
          </a:p>
        </p:txBody>
      </p:sp>
      <p:sp>
        <p:nvSpPr>
          <p:cNvPr id="6" name="Содержимое 5"/>
          <p:cNvSpPr>
            <a:spLocks noGrp="1"/>
          </p:cNvSpPr>
          <p:nvPr>
            <p:ph sz="quarter" idx="4"/>
          </p:nvPr>
        </p:nvSpPr>
        <p:spPr>
          <a:xfrm>
            <a:off x="4645025" y="1631156"/>
            <a:ext cx="4041775"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04.07.2018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04.07.2018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1800" b="1"/>
            </a:lvl1pPr>
          </a:lstStyle>
          <a:p>
            <a:r>
              <a:rPr lang="ru-RU" smtClean="0"/>
              <a:t>Образец заголовка</a:t>
            </a:r>
            <a:endParaRPr lang="ru-RU"/>
          </a:p>
        </p:txBody>
      </p:sp>
      <p:sp>
        <p:nvSpPr>
          <p:cNvPr id="3" name="Содержимое 2"/>
          <p:cNvSpPr>
            <a:spLocks noGrp="1"/>
          </p:cNvSpPr>
          <p:nvPr>
            <p:ph idx="1"/>
          </p:nvPr>
        </p:nvSpPr>
        <p:spPr>
          <a:xfrm>
            <a:off x="3575051" y="204788"/>
            <a:ext cx="5111750" cy="4389835"/>
          </a:xfrm>
        </p:spPr>
        <p:txBody>
          <a:bodyPr/>
          <a:lstStyle>
            <a:lvl1pPr>
              <a:defRPr sz="29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200"/>
            </a:lvl1pPr>
            <a:lvl2pPr marL="408167" indent="0">
              <a:buNone/>
              <a:defRPr sz="1100"/>
            </a:lvl2pPr>
            <a:lvl3pPr marL="816334" indent="0">
              <a:buNone/>
              <a:defRPr sz="900"/>
            </a:lvl3pPr>
            <a:lvl4pPr marL="1224501" indent="0">
              <a:buNone/>
              <a:defRPr sz="800"/>
            </a:lvl4pPr>
            <a:lvl5pPr marL="1632667" indent="0">
              <a:buNone/>
              <a:defRPr sz="800"/>
            </a:lvl5pPr>
            <a:lvl6pPr marL="2040834" indent="0">
              <a:buNone/>
              <a:defRPr sz="800"/>
            </a:lvl6pPr>
            <a:lvl7pPr marL="2449001" indent="0">
              <a:buNone/>
              <a:defRPr sz="800"/>
            </a:lvl7pPr>
            <a:lvl8pPr marL="2857168" indent="0">
              <a:buNone/>
              <a:defRPr sz="800"/>
            </a:lvl8pPr>
            <a:lvl9pPr marL="3265334" indent="0">
              <a:buNone/>
              <a:defRPr sz="8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18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2900"/>
            </a:lvl1pPr>
            <a:lvl2pPr marL="408167" indent="0">
              <a:buNone/>
              <a:defRPr sz="2500"/>
            </a:lvl2pPr>
            <a:lvl3pPr marL="816334" indent="0">
              <a:buNone/>
              <a:defRPr sz="2100"/>
            </a:lvl3pPr>
            <a:lvl4pPr marL="1224501" indent="0">
              <a:buNone/>
              <a:defRPr sz="1800"/>
            </a:lvl4pPr>
            <a:lvl5pPr marL="1632667" indent="0">
              <a:buNone/>
              <a:defRPr sz="1800"/>
            </a:lvl5pPr>
            <a:lvl6pPr marL="2040834" indent="0">
              <a:buNone/>
              <a:defRPr sz="1800"/>
            </a:lvl6pPr>
            <a:lvl7pPr marL="2449001" indent="0">
              <a:buNone/>
              <a:defRPr sz="1800"/>
            </a:lvl7pPr>
            <a:lvl8pPr marL="2857168" indent="0">
              <a:buNone/>
              <a:defRPr sz="1800"/>
            </a:lvl8pPr>
            <a:lvl9pPr marL="3265334" indent="0">
              <a:buNone/>
              <a:defRPr sz="1800"/>
            </a:lvl9pPr>
          </a:lstStyle>
          <a:p>
            <a:endParaRPr lang="ru-RU"/>
          </a:p>
        </p:txBody>
      </p:sp>
      <p:sp>
        <p:nvSpPr>
          <p:cNvPr id="4" name="Текст 3"/>
          <p:cNvSpPr>
            <a:spLocks noGrp="1"/>
          </p:cNvSpPr>
          <p:nvPr>
            <p:ph type="body" sz="half" idx="2"/>
          </p:nvPr>
        </p:nvSpPr>
        <p:spPr>
          <a:xfrm>
            <a:off x="1792288" y="4025504"/>
            <a:ext cx="5486400" cy="603646"/>
          </a:xfrm>
        </p:spPr>
        <p:txBody>
          <a:bodyPr/>
          <a:lstStyle>
            <a:lvl1pPr marL="0" indent="0">
              <a:buNone/>
              <a:defRPr sz="1200"/>
            </a:lvl1pPr>
            <a:lvl2pPr marL="408167" indent="0">
              <a:buNone/>
              <a:defRPr sz="1100"/>
            </a:lvl2pPr>
            <a:lvl3pPr marL="816334" indent="0">
              <a:buNone/>
              <a:defRPr sz="900"/>
            </a:lvl3pPr>
            <a:lvl4pPr marL="1224501" indent="0">
              <a:buNone/>
              <a:defRPr sz="800"/>
            </a:lvl4pPr>
            <a:lvl5pPr marL="1632667" indent="0">
              <a:buNone/>
              <a:defRPr sz="800"/>
            </a:lvl5pPr>
            <a:lvl6pPr marL="2040834" indent="0">
              <a:buNone/>
              <a:defRPr sz="800"/>
            </a:lvl6pPr>
            <a:lvl7pPr marL="2449001" indent="0">
              <a:buNone/>
              <a:defRPr sz="800"/>
            </a:lvl7pPr>
            <a:lvl8pPr marL="2857168" indent="0">
              <a:buNone/>
              <a:defRPr sz="800"/>
            </a:lvl8pPr>
            <a:lvl9pPr marL="3265334" indent="0">
              <a:buNone/>
              <a:defRPr sz="8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81633" tIns="40817" rIns="81633" bIns="40817"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81633" tIns="40817" rIns="81633" bIns="40817"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81633" tIns="40817" rIns="81633" bIns="40817" rtlCol="0" anchor="ctr"/>
          <a:lstStyle>
            <a:lvl1pPr algn="l">
              <a:defRPr sz="1100">
                <a:solidFill>
                  <a:schemeClr val="tx1">
                    <a:tint val="75000"/>
                  </a:schemeClr>
                </a:solidFill>
              </a:defRPr>
            </a:lvl1pPr>
          </a:lstStyle>
          <a:p>
            <a:fld id="{B4C71EC6-210F-42DE-9C53-41977AD35B3D}" type="datetimeFigureOut">
              <a:rPr lang="ru-RU" smtClean="0"/>
              <a:t>04.07.2018</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81633" tIns="40817" rIns="81633" bIns="40817" rtlCol="0" anchor="ctr"/>
          <a:lstStyle>
            <a:lvl1pPr algn="ctr">
              <a:defRPr sz="11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81633" tIns="40817" rIns="81633" bIns="40817" rtlCol="0" anchor="ctr"/>
          <a:lstStyle>
            <a:lvl1pPr algn="r">
              <a:defRPr sz="11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16334" rtl="0" eaLnBrk="1" latinLnBrk="0" hangingPunct="1">
        <a:spcBef>
          <a:spcPct val="0"/>
        </a:spcBef>
        <a:buNone/>
        <a:defRPr sz="4000" kern="1200">
          <a:solidFill>
            <a:schemeClr val="tx1"/>
          </a:solidFill>
          <a:latin typeface="+mj-lt"/>
          <a:ea typeface="+mj-ea"/>
          <a:cs typeface="+mj-cs"/>
        </a:defRPr>
      </a:lvl1pPr>
    </p:titleStyle>
    <p:bodyStyle>
      <a:lvl1pPr marL="306125" indent="-306125" algn="l" defTabSz="816334"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663271" indent="-255104" algn="l" defTabSz="816334"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20417" indent="-204083" algn="l" defTabSz="816334"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28584" indent="-204083" algn="l" defTabSz="816334"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36750" indent="-204083" algn="l" defTabSz="816334"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44918" indent="-204083" algn="l" defTabSz="816334"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53084" indent="-204083" algn="l" defTabSz="816334"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61251" indent="-204083" algn="l" defTabSz="816334"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69418" indent="-204083" algn="l" defTabSz="816334"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ru-RU"/>
      </a:defPPr>
      <a:lvl1pPr marL="0" algn="l" defTabSz="816334" rtl="0" eaLnBrk="1" latinLnBrk="0" hangingPunct="1">
        <a:defRPr sz="1600" kern="1200">
          <a:solidFill>
            <a:schemeClr val="tx1"/>
          </a:solidFill>
          <a:latin typeface="+mn-lt"/>
          <a:ea typeface="+mn-ea"/>
          <a:cs typeface="+mn-cs"/>
        </a:defRPr>
      </a:lvl1pPr>
      <a:lvl2pPr marL="408167" algn="l" defTabSz="816334" rtl="0" eaLnBrk="1" latinLnBrk="0" hangingPunct="1">
        <a:defRPr sz="1600" kern="1200">
          <a:solidFill>
            <a:schemeClr val="tx1"/>
          </a:solidFill>
          <a:latin typeface="+mn-lt"/>
          <a:ea typeface="+mn-ea"/>
          <a:cs typeface="+mn-cs"/>
        </a:defRPr>
      </a:lvl2pPr>
      <a:lvl3pPr marL="816334" algn="l" defTabSz="816334" rtl="0" eaLnBrk="1" latinLnBrk="0" hangingPunct="1">
        <a:defRPr sz="1600" kern="1200">
          <a:solidFill>
            <a:schemeClr val="tx1"/>
          </a:solidFill>
          <a:latin typeface="+mn-lt"/>
          <a:ea typeface="+mn-ea"/>
          <a:cs typeface="+mn-cs"/>
        </a:defRPr>
      </a:lvl3pPr>
      <a:lvl4pPr marL="1224501" algn="l" defTabSz="816334" rtl="0" eaLnBrk="1" latinLnBrk="0" hangingPunct="1">
        <a:defRPr sz="1600" kern="1200">
          <a:solidFill>
            <a:schemeClr val="tx1"/>
          </a:solidFill>
          <a:latin typeface="+mn-lt"/>
          <a:ea typeface="+mn-ea"/>
          <a:cs typeface="+mn-cs"/>
        </a:defRPr>
      </a:lvl4pPr>
      <a:lvl5pPr marL="1632667" algn="l" defTabSz="816334" rtl="0" eaLnBrk="1" latinLnBrk="0" hangingPunct="1">
        <a:defRPr sz="1600" kern="1200">
          <a:solidFill>
            <a:schemeClr val="tx1"/>
          </a:solidFill>
          <a:latin typeface="+mn-lt"/>
          <a:ea typeface="+mn-ea"/>
          <a:cs typeface="+mn-cs"/>
        </a:defRPr>
      </a:lvl5pPr>
      <a:lvl6pPr marL="2040834" algn="l" defTabSz="816334" rtl="0" eaLnBrk="1" latinLnBrk="0" hangingPunct="1">
        <a:defRPr sz="1600" kern="1200">
          <a:solidFill>
            <a:schemeClr val="tx1"/>
          </a:solidFill>
          <a:latin typeface="+mn-lt"/>
          <a:ea typeface="+mn-ea"/>
          <a:cs typeface="+mn-cs"/>
        </a:defRPr>
      </a:lvl6pPr>
      <a:lvl7pPr marL="2449001" algn="l" defTabSz="816334" rtl="0" eaLnBrk="1" latinLnBrk="0" hangingPunct="1">
        <a:defRPr sz="1600" kern="1200">
          <a:solidFill>
            <a:schemeClr val="tx1"/>
          </a:solidFill>
          <a:latin typeface="+mn-lt"/>
          <a:ea typeface="+mn-ea"/>
          <a:cs typeface="+mn-cs"/>
        </a:defRPr>
      </a:lvl7pPr>
      <a:lvl8pPr marL="2857168" algn="l" defTabSz="816334" rtl="0" eaLnBrk="1" latinLnBrk="0" hangingPunct="1">
        <a:defRPr sz="1600" kern="1200">
          <a:solidFill>
            <a:schemeClr val="tx1"/>
          </a:solidFill>
          <a:latin typeface="+mn-lt"/>
          <a:ea typeface="+mn-ea"/>
          <a:cs typeface="+mn-cs"/>
        </a:defRPr>
      </a:lvl8pPr>
      <a:lvl9pPr marL="3265334" algn="l" defTabSz="816334"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arch.lenobl.r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arch.lenobl.r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D:\Documents and Settings\ps_platunova\Мои документы\герб.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440" y="171642"/>
            <a:ext cx="516668" cy="56320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47061" y="297936"/>
            <a:ext cx="5541164" cy="279838"/>
          </a:xfrm>
          <a:prstGeom prst="rect">
            <a:avLst/>
          </a:prstGeom>
          <a:noFill/>
        </p:spPr>
        <p:txBody>
          <a:bodyPr wrap="square" lIns="94252" tIns="47126" rIns="94252" bIns="47126" rtlCol="0">
            <a:spAutoFit/>
          </a:bodyPr>
          <a:lstStyle/>
          <a:p>
            <a:r>
              <a:rPr lang="ru-RU" sz="1200" dirty="0">
                <a:solidFill>
                  <a:prstClr val="black"/>
                </a:solidFill>
                <a:latin typeface="Arial Narrow" panose="020B0606020202030204" pitchFamily="34" charset="0"/>
              </a:rPr>
              <a:t>Комитет по архитектуре и </a:t>
            </a:r>
            <a:r>
              <a:rPr lang="ru-RU" sz="1200" dirty="0" smtClean="0">
                <a:solidFill>
                  <a:prstClr val="black"/>
                </a:solidFill>
                <a:latin typeface="Arial Narrow" panose="020B0606020202030204" pitchFamily="34" charset="0"/>
              </a:rPr>
              <a:t>градостроительству Ленинградской области </a:t>
            </a:r>
            <a:endParaRPr lang="ru-RU" sz="1200" dirty="0">
              <a:solidFill>
                <a:prstClr val="black"/>
              </a:solidFill>
              <a:latin typeface="Arial Narrow" panose="020B0606020202030204" pitchFamily="34" charset="0"/>
            </a:endParaRPr>
          </a:p>
        </p:txBody>
      </p:sp>
      <p:cxnSp>
        <p:nvCxnSpPr>
          <p:cNvPr id="15" name="Прямая соединительная линия 14"/>
          <p:cNvCxnSpPr/>
          <p:nvPr/>
        </p:nvCxnSpPr>
        <p:spPr>
          <a:xfrm>
            <a:off x="406230" y="843558"/>
            <a:ext cx="835292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406230" y="1851670"/>
            <a:ext cx="8352928" cy="1723549"/>
          </a:xfrm>
          <a:prstGeom prst="rect">
            <a:avLst/>
          </a:prstGeom>
        </p:spPr>
        <p:txBody>
          <a:bodyPr wrap="square">
            <a:spAutoFit/>
          </a:bodyPr>
          <a:lstStyle/>
          <a:p>
            <a:pPr algn="ctr">
              <a:spcAft>
                <a:spcPts val="600"/>
              </a:spcAft>
            </a:pPr>
            <a:r>
              <a:rPr lang="ru-RU" sz="2400" b="1" dirty="0">
                <a:solidFill>
                  <a:schemeClr val="tx2">
                    <a:lumMod val="50000"/>
                  </a:schemeClr>
                </a:solidFill>
                <a:latin typeface="Corbel" panose="020B0503020204020204" pitchFamily="34" charset="0"/>
                <a:cs typeface="Arial" panose="020B0604020202020204" pitchFamily="34" charset="0"/>
              </a:rPr>
              <a:t>ОСНОВАНИЕ </a:t>
            </a:r>
            <a:r>
              <a:rPr lang="ru-RU" sz="2400" b="1" dirty="0" smtClean="0">
                <a:solidFill>
                  <a:schemeClr val="tx2">
                    <a:lumMod val="50000"/>
                  </a:schemeClr>
                </a:solidFill>
                <a:latin typeface="Corbel" panose="020B0503020204020204" pitchFamily="34" charset="0"/>
                <a:cs typeface="Arial" panose="020B0604020202020204" pitchFamily="34" charset="0"/>
              </a:rPr>
              <a:t>ВОЗМОЖНОСТИ</a:t>
            </a:r>
          </a:p>
          <a:p>
            <a:pPr algn="ctr">
              <a:spcAft>
                <a:spcPts val="600"/>
              </a:spcAft>
            </a:pPr>
            <a:r>
              <a:rPr lang="ru-RU" sz="2400" b="1" dirty="0" smtClean="0">
                <a:solidFill>
                  <a:schemeClr val="tx2">
                    <a:lumMod val="50000"/>
                  </a:schemeClr>
                </a:solidFill>
                <a:latin typeface="Corbel" panose="020B0503020204020204" pitchFamily="34" charset="0"/>
                <a:cs typeface="Arial" panose="020B0604020202020204" pitchFamily="34" charset="0"/>
              </a:rPr>
              <a:t>В ЧАСТИ ТЕРРИТОРИАЛЬНОГО ПЛАНИРОВАНИЯ</a:t>
            </a:r>
          </a:p>
          <a:p>
            <a:pPr algn="ctr"/>
            <a:r>
              <a:rPr lang="ru-RU" sz="2400" b="1" dirty="0" smtClean="0">
                <a:solidFill>
                  <a:schemeClr val="tx2">
                    <a:lumMod val="50000"/>
                  </a:schemeClr>
                </a:solidFill>
                <a:latin typeface="Corbel" panose="020B0503020204020204" pitchFamily="34" charset="0"/>
                <a:cs typeface="Arial" panose="020B0604020202020204" pitchFamily="34" charset="0"/>
              </a:rPr>
              <a:t>перевода земель или земельных участков</a:t>
            </a:r>
          </a:p>
          <a:p>
            <a:pPr algn="ctr"/>
            <a:r>
              <a:rPr lang="ru-RU" sz="2400" b="1" dirty="0" smtClean="0">
                <a:solidFill>
                  <a:schemeClr val="tx2">
                    <a:lumMod val="50000"/>
                  </a:schemeClr>
                </a:solidFill>
                <a:latin typeface="Corbel" panose="020B0503020204020204" pitchFamily="34" charset="0"/>
                <a:cs typeface="Arial" panose="020B0604020202020204" pitchFamily="34" charset="0"/>
              </a:rPr>
              <a:t>из одной категории в другую</a:t>
            </a:r>
          </a:p>
        </p:txBody>
      </p:sp>
    </p:spTree>
    <p:extLst>
      <p:ext uri="{BB962C8B-B14F-4D97-AF65-F5344CB8AC3E}">
        <p14:creationId xmlns:p14="http://schemas.microsoft.com/office/powerpoint/2010/main" val="28493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Скругленный прямоугольник 19"/>
          <p:cNvSpPr/>
          <p:nvPr/>
        </p:nvSpPr>
        <p:spPr>
          <a:xfrm>
            <a:off x="6146132" y="2837425"/>
            <a:ext cx="2435436" cy="914400"/>
          </a:xfrm>
          <a:prstGeom prst="roundRect">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3177747" y="2749558"/>
            <a:ext cx="2435436" cy="914400"/>
          </a:xfrm>
          <a:prstGeom prst="roundRect">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384550" y="2749557"/>
            <a:ext cx="2435436" cy="914400"/>
          </a:xfrm>
          <a:prstGeom prst="roundRect">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5993878" y="1437042"/>
            <a:ext cx="2765279" cy="1312515"/>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Скругленный прямоугольник 12"/>
          <p:cNvSpPr/>
          <p:nvPr/>
        </p:nvSpPr>
        <p:spPr>
          <a:xfrm>
            <a:off x="3059833" y="1437042"/>
            <a:ext cx="2664296" cy="1231106"/>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Скругленный прямоугольник 6"/>
          <p:cNvSpPr/>
          <p:nvPr/>
        </p:nvSpPr>
        <p:spPr>
          <a:xfrm>
            <a:off x="384550" y="1437042"/>
            <a:ext cx="2408927" cy="1231106"/>
          </a:xfrm>
          <a:prstGeom prst="round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Прямоугольник 1"/>
          <p:cNvSpPr/>
          <p:nvPr/>
        </p:nvSpPr>
        <p:spPr>
          <a:xfrm>
            <a:off x="406230" y="195486"/>
            <a:ext cx="8352928" cy="1138773"/>
          </a:xfrm>
          <a:prstGeom prst="rect">
            <a:avLst/>
          </a:prstGeom>
        </p:spPr>
        <p:txBody>
          <a:bodyPr wrap="square">
            <a:spAutoFit/>
          </a:bodyPr>
          <a:lstStyle/>
          <a:p>
            <a:pPr algn="ctr"/>
            <a:r>
              <a:rPr lang="ru-RU" dirty="0">
                <a:solidFill>
                  <a:schemeClr val="tx2">
                    <a:lumMod val="50000"/>
                  </a:schemeClr>
                </a:solidFill>
                <a:latin typeface="Arial" panose="020B0604020202020204" pitchFamily="34" charset="0"/>
                <a:cs typeface="Arial" panose="020B0604020202020204" pitchFamily="34" charset="0"/>
              </a:rPr>
              <a:t>Перевод земель или земельных участков из одной категории в </a:t>
            </a:r>
            <a:r>
              <a:rPr lang="ru-RU" dirty="0" smtClean="0">
                <a:solidFill>
                  <a:schemeClr val="tx2">
                    <a:lumMod val="50000"/>
                  </a:schemeClr>
                </a:solidFill>
                <a:latin typeface="Arial" panose="020B0604020202020204" pitchFamily="34" charset="0"/>
                <a:cs typeface="Arial" panose="020B0604020202020204" pitchFamily="34" charset="0"/>
              </a:rPr>
              <a:t>другую</a:t>
            </a:r>
          </a:p>
          <a:p>
            <a:pPr algn="ctr"/>
            <a:r>
              <a:rPr lang="ru-RU" dirty="0" smtClean="0">
                <a:solidFill>
                  <a:schemeClr val="tx2">
                    <a:lumMod val="50000"/>
                  </a:schemeClr>
                </a:solidFill>
                <a:latin typeface="Arial" panose="020B0604020202020204" pitchFamily="34" charset="0"/>
                <a:cs typeface="Arial" panose="020B0604020202020204" pitchFamily="34" charset="0"/>
              </a:rPr>
              <a:t>в </a:t>
            </a:r>
            <a:r>
              <a:rPr lang="ru-RU" dirty="0">
                <a:solidFill>
                  <a:schemeClr val="tx2">
                    <a:lumMod val="50000"/>
                  </a:schemeClr>
                </a:solidFill>
                <a:latin typeface="Arial" panose="020B0604020202020204" pitchFamily="34" charset="0"/>
                <a:cs typeface="Arial" panose="020B0604020202020204" pitchFamily="34" charset="0"/>
              </a:rPr>
              <a:t>целях размещения </a:t>
            </a:r>
            <a:r>
              <a:rPr lang="ru-RU" dirty="0" smtClean="0">
                <a:solidFill>
                  <a:schemeClr val="tx2">
                    <a:lumMod val="50000"/>
                  </a:schemeClr>
                </a:solidFill>
                <a:latin typeface="Arial" panose="020B0604020202020204" pitchFamily="34" charset="0"/>
                <a:cs typeface="Arial" panose="020B0604020202020204" pitchFamily="34" charset="0"/>
              </a:rPr>
              <a:t>объектов*</a:t>
            </a:r>
          </a:p>
          <a:p>
            <a:pPr algn="ctr"/>
            <a:r>
              <a:rPr lang="ru-RU" sz="1800" b="1" dirty="0" smtClean="0">
                <a:solidFill>
                  <a:schemeClr val="tx2">
                    <a:lumMod val="50000"/>
                  </a:schemeClr>
                </a:solidFill>
                <a:latin typeface="Arial" panose="020B0604020202020204" pitchFamily="34" charset="0"/>
                <a:cs typeface="Arial" panose="020B0604020202020204" pitchFamily="34" charset="0"/>
              </a:rPr>
              <a:t>осуществляется </a:t>
            </a:r>
            <a:r>
              <a:rPr lang="ru-RU" sz="1800" b="1" dirty="0">
                <a:solidFill>
                  <a:schemeClr val="tx2">
                    <a:lumMod val="50000"/>
                  </a:schemeClr>
                </a:solidFill>
                <a:latin typeface="Arial" panose="020B0604020202020204" pitchFamily="34" charset="0"/>
                <a:cs typeface="Arial" panose="020B0604020202020204" pitchFamily="34" charset="0"/>
              </a:rPr>
              <a:t>на </a:t>
            </a:r>
            <a:r>
              <a:rPr lang="ru-RU" sz="1800" b="1" dirty="0" smtClean="0">
                <a:solidFill>
                  <a:schemeClr val="tx2">
                    <a:lumMod val="50000"/>
                  </a:schemeClr>
                </a:solidFill>
                <a:latin typeface="Arial" panose="020B0604020202020204" pitchFamily="34" charset="0"/>
                <a:cs typeface="Arial" panose="020B0604020202020204" pitchFamily="34" charset="0"/>
              </a:rPr>
              <a:t>основании</a:t>
            </a:r>
          </a:p>
          <a:p>
            <a:pPr algn="ctr"/>
            <a:r>
              <a:rPr lang="ru-RU" sz="1800" b="1" dirty="0" smtClean="0">
                <a:solidFill>
                  <a:schemeClr val="tx2">
                    <a:lumMod val="50000"/>
                  </a:schemeClr>
                </a:solidFill>
                <a:latin typeface="Arial" panose="020B0604020202020204" pitchFamily="34" charset="0"/>
                <a:cs typeface="Arial" panose="020B0604020202020204" pitchFamily="34" charset="0"/>
              </a:rPr>
              <a:t>документов </a:t>
            </a:r>
            <a:r>
              <a:rPr lang="ru-RU" sz="1800" b="1" dirty="0">
                <a:solidFill>
                  <a:schemeClr val="tx2">
                    <a:lumMod val="50000"/>
                  </a:schemeClr>
                </a:solidFill>
                <a:latin typeface="Arial" panose="020B0604020202020204" pitchFamily="34" charset="0"/>
                <a:cs typeface="Arial" panose="020B0604020202020204" pitchFamily="34" charset="0"/>
              </a:rPr>
              <a:t>территориального планирования</a:t>
            </a:r>
          </a:p>
        </p:txBody>
      </p:sp>
      <p:sp>
        <p:nvSpPr>
          <p:cNvPr id="4" name="Прямоугольник 3"/>
          <p:cNvSpPr/>
          <p:nvPr/>
        </p:nvSpPr>
        <p:spPr>
          <a:xfrm>
            <a:off x="5954612" y="1459398"/>
            <a:ext cx="2854499" cy="1261884"/>
          </a:xfrm>
          <a:prstGeom prst="rect">
            <a:avLst/>
          </a:prstGeom>
        </p:spPr>
        <p:txBody>
          <a:bodyPr wrap="square">
            <a:spAutoFit/>
          </a:bodyPr>
          <a:lstStyle/>
          <a:p>
            <a:pPr algn="ctr"/>
            <a:r>
              <a:rPr lang="ru-RU" sz="1400" dirty="0" smtClean="0"/>
              <a:t>Если </a:t>
            </a:r>
            <a:r>
              <a:rPr lang="ru-RU" sz="1400" dirty="0"/>
              <a:t>объект является объектом </a:t>
            </a:r>
            <a:r>
              <a:rPr lang="ru-RU" b="1" dirty="0"/>
              <a:t>местного значения поселения или городского округа</a:t>
            </a:r>
            <a:r>
              <a:rPr lang="ru-RU" sz="1400" dirty="0"/>
              <a:t>, размещение объекта должно быть предусмотрено </a:t>
            </a:r>
          </a:p>
        </p:txBody>
      </p:sp>
      <p:sp>
        <p:nvSpPr>
          <p:cNvPr id="5" name="Прямоугольник 4"/>
          <p:cNvSpPr/>
          <p:nvPr/>
        </p:nvSpPr>
        <p:spPr>
          <a:xfrm>
            <a:off x="298715" y="1437041"/>
            <a:ext cx="2494763" cy="1231106"/>
          </a:xfrm>
          <a:prstGeom prst="rect">
            <a:avLst/>
          </a:prstGeom>
        </p:spPr>
        <p:txBody>
          <a:bodyPr wrap="square">
            <a:spAutoFit/>
          </a:bodyPr>
          <a:lstStyle/>
          <a:p>
            <a:pPr lvl="0" algn="ctr"/>
            <a:r>
              <a:rPr lang="ru-RU" sz="1400" dirty="0">
                <a:solidFill>
                  <a:prstClr val="black"/>
                </a:solidFill>
              </a:rPr>
              <a:t>Если объект является объектом </a:t>
            </a:r>
            <a:r>
              <a:rPr lang="ru-RU" b="1" dirty="0">
                <a:solidFill>
                  <a:prstClr val="black"/>
                </a:solidFill>
              </a:rPr>
              <a:t>регионального значения</a:t>
            </a:r>
            <a:r>
              <a:rPr lang="ru-RU" sz="1400" dirty="0">
                <a:solidFill>
                  <a:prstClr val="black"/>
                </a:solidFill>
              </a:rPr>
              <a:t>, размещение объекта должно быть </a:t>
            </a:r>
            <a:r>
              <a:rPr lang="ru-RU" sz="1400" dirty="0" smtClean="0">
                <a:solidFill>
                  <a:prstClr val="black"/>
                </a:solidFill>
              </a:rPr>
              <a:t>предусмотрено:</a:t>
            </a:r>
            <a:endParaRPr lang="ru-RU" sz="1400" dirty="0">
              <a:solidFill>
                <a:prstClr val="black"/>
              </a:solidFill>
            </a:endParaRPr>
          </a:p>
        </p:txBody>
      </p:sp>
      <p:sp>
        <p:nvSpPr>
          <p:cNvPr id="6" name="Прямоугольник 5"/>
          <p:cNvSpPr/>
          <p:nvPr/>
        </p:nvSpPr>
        <p:spPr>
          <a:xfrm>
            <a:off x="3059833" y="1472199"/>
            <a:ext cx="2664296" cy="1231106"/>
          </a:xfrm>
          <a:prstGeom prst="rect">
            <a:avLst/>
          </a:prstGeom>
        </p:spPr>
        <p:txBody>
          <a:bodyPr wrap="square">
            <a:spAutoFit/>
          </a:bodyPr>
          <a:lstStyle/>
          <a:p>
            <a:pPr lvl="0" algn="ctr"/>
            <a:r>
              <a:rPr lang="ru-RU" sz="1400" dirty="0">
                <a:solidFill>
                  <a:prstClr val="black"/>
                </a:solidFill>
              </a:rPr>
              <a:t>Если объект является объектом </a:t>
            </a:r>
            <a:r>
              <a:rPr lang="ru-RU" b="1" dirty="0">
                <a:solidFill>
                  <a:prstClr val="black"/>
                </a:solidFill>
              </a:rPr>
              <a:t>местного значения муниципального района</a:t>
            </a:r>
            <a:r>
              <a:rPr lang="ru-RU" sz="1400" dirty="0">
                <a:solidFill>
                  <a:prstClr val="black"/>
                </a:solidFill>
              </a:rPr>
              <a:t>, размещение объекта должно быть предусмотрено </a:t>
            </a:r>
          </a:p>
        </p:txBody>
      </p:sp>
      <p:sp>
        <p:nvSpPr>
          <p:cNvPr id="8" name="Прямоугольник 7"/>
          <p:cNvSpPr/>
          <p:nvPr/>
        </p:nvSpPr>
        <p:spPr>
          <a:xfrm>
            <a:off x="516655" y="2837425"/>
            <a:ext cx="2171225" cy="738664"/>
          </a:xfrm>
          <a:prstGeom prst="rect">
            <a:avLst/>
          </a:prstGeom>
        </p:spPr>
        <p:txBody>
          <a:bodyPr wrap="square">
            <a:spAutoFit/>
          </a:bodyPr>
          <a:lstStyle/>
          <a:p>
            <a:pPr lvl="0" algn="ctr"/>
            <a:r>
              <a:rPr lang="ru-RU" sz="1400" dirty="0">
                <a:solidFill>
                  <a:prstClr val="black"/>
                </a:solidFill>
              </a:rPr>
              <a:t>схемой территориального планирования Ленинградской области.</a:t>
            </a:r>
          </a:p>
        </p:txBody>
      </p:sp>
      <p:cxnSp>
        <p:nvCxnSpPr>
          <p:cNvPr id="14" name="Прямая соединительная линия 13"/>
          <p:cNvCxnSpPr/>
          <p:nvPr/>
        </p:nvCxnSpPr>
        <p:spPr>
          <a:xfrm>
            <a:off x="406230" y="3939902"/>
            <a:ext cx="835292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456185" y="4083918"/>
            <a:ext cx="8352927" cy="600164"/>
          </a:xfrm>
          <a:prstGeom prst="rect">
            <a:avLst/>
          </a:prstGeom>
        </p:spPr>
        <p:txBody>
          <a:bodyPr wrap="square">
            <a:spAutoFit/>
          </a:bodyPr>
          <a:lstStyle/>
          <a:p>
            <a:pPr algn="just"/>
            <a:r>
              <a:rPr lang="ru-RU" sz="1100" dirty="0" smtClean="0">
                <a:solidFill>
                  <a:schemeClr val="tx2">
                    <a:lumMod val="50000"/>
                  </a:schemeClr>
                </a:solidFill>
              </a:rPr>
              <a:t>* Виды </a:t>
            </a:r>
            <a:r>
              <a:rPr lang="ru-RU" sz="1100" dirty="0">
                <a:solidFill>
                  <a:schemeClr val="tx2">
                    <a:lumMod val="50000"/>
                  </a:schemeClr>
                </a:solidFill>
              </a:rPr>
              <a:t>объектов регионального значения, объектов местного значения муниципального района, объектов местного значения поселения или городского округа установлены законом Ленинградской области от 14 декабря 2011 года № 108-оз "О регулировании градостроительной деятельности на территории Ленинградской области в части вопросов территориального планирования"</a:t>
            </a:r>
          </a:p>
        </p:txBody>
      </p:sp>
      <p:sp>
        <p:nvSpPr>
          <p:cNvPr id="17" name="Прямоугольник 16"/>
          <p:cNvSpPr/>
          <p:nvPr/>
        </p:nvSpPr>
        <p:spPr>
          <a:xfrm>
            <a:off x="3246876" y="2837425"/>
            <a:ext cx="2286000" cy="738664"/>
          </a:xfrm>
          <a:prstGeom prst="rect">
            <a:avLst/>
          </a:prstGeom>
        </p:spPr>
        <p:txBody>
          <a:bodyPr>
            <a:spAutoFit/>
          </a:bodyPr>
          <a:lstStyle/>
          <a:p>
            <a:pPr lvl="0" algn="ctr"/>
            <a:r>
              <a:rPr lang="ru-RU" sz="1400" dirty="0">
                <a:solidFill>
                  <a:prstClr val="black"/>
                </a:solidFill>
              </a:rPr>
              <a:t>схемой территориального планирования муниципального района</a:t>
            </a:r>
          </a:p>
        </p:txBody>
      </p:sp>
      <p:sp>
        <p:nvSpPr>
          <p:cNvPr id="19" name="Прямоугольник 18"/>
          <p:cNvSpPr/>
          <p:nvPr/>
        </p:nvSpPr>
        <p:spPr>
          <a:xfrm>
            <a:off x="6238861" y="2925294"/>
            <a:ext cx="2286000" cy="738664"/>
          </a:xfrm>
          <a:prstGeom prst="rect">
            <a:avLst/>
          </a:prstGeom>
        </p:spPr>
        <p:txBody>
          <a:bodyPr>
            <a:spAutoFit/>
          </a:bodyPr>
          <a:lstStyle/>
          <a:p>
            <a:pPr lvl="0" algn="ctr"/>
            <a:r>
              <a:rPr lang="ru-RU" sz="1400" dirty="0">
                <a:solidFill>
                  <a:prstClr val="black"/>
                </a:solidFill>
              </a:rPr>
              <a:t>генеральным планом поселения или городского округа</a:t>
            </a:r>
          </a:p>
        </p:txBody>
      </p:sp>
    </p:spTree>
    <p:extLst>
      <p:ext uri="{BB962C8B-B14F-4D97-AF65-F5344CB8AC3E}">
        <p14:creationId xmlns:p14="http://schemas.microsoft.com/office/powerpoint/2010/main" val="3267149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920643" y="2354829"/>
            <a:ext cx="7848872" cy="504056"/>
          </a:xfrm>
          <a:prstGeom prst="roundRect">
            <a:avLst/>
          </a:prstGeom>
          <a:solidFill>
            <a:schemeClr val="accent1">
              <a:lumMod val="20000"/>
              <a:lumOff val="80000"/>
              <a:alpha val="69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920643" y="873941"/>
            <a:ext cx="7848872" cy="504056"/>
          </a:xfrm>
          <a:prstGeom prst="roundRect">
            <a:avLst/>
          </a:prstGeom>
          <a:solidFill>
            <a:schemeClr val="accent1">
              <a:lumMod val="20000"/>
              <a:lumOff val="80000"/>
              <a:alpha val="69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920643" y="843558"/>
            <a:ext cx="7848872" cy="3108543"/>
          </a:xfrm>
          <a:prstGeom prst="rect">
            <a:avLst/>
          </a:prstGeom>
        </p:spPr>
        <p:txBody>
          <a:bodyPr wrap="square">
            <a:spAutoFit/>
          </a:bodyPr>
          <a:lstStyle/>
          <a:p>
            <a:pPr marL="285750" indent="-285750" algn="just">
              <a:buFont typeface="Wingdings" panose="05000000000000000000" pitchFamily="2" charset="2"/>
              <a:buChar char="v"/>
            </a:pPr>
            <a:r>
              <a:rPr lang="ru-RU" sz="1400" b="1" dirty="0" smtClean="0">
                <a:solidFill>
                  <a:schemeClr val="tx2">
                    <a:lumMod val="50000"/>
                  </a:schemeClr>
                </a:solidFill>
              </a:rPr>
              <a:t>Объект не </a:t>
            </a:r>
            <a:r>
              <a:rPr lang="ru-RU" sz="1400" b="1" dirty="0">
                <a:solidFill>
                  <a:schemeClr val="tx2">
                    <a:lumMod val="50000"/>
                  </a:schemeClr>
                </a:solidFill>
              </a:rPr>
              <a:t>является объектом регионального значения, объектом местного значения муниципального района, объектом местного значения поселения или городского округа</a:t>
            </a:r>
            <a:r>
              <a:rPr lang="ru-RU" sz="1400" dirty="0"/>
              <a:t>, размещение объекта должно соответствовать решениям генерального плана поселения или городского округа (в части функционального зонирования территории поселения или городского округа, размещения объектов регионального значения, объектов местного значения муниципального района, объектов местного значения поселения или городского округа и т.п</a:t>
            </a:r>
            <a:r>
              <a:rPr lang="ru-RU" sz="1400" dirty="0" smtClean="0"/>
              <a:t>.)</a:t>
            </a:r>
          </a:p>
          <a:p>
            <a:pPr marL="285750" indent="-285750" algn="just">
              <a:buFont typeface="Wingdings" panose="05000000000000000000" pitchFamily="2" charset="2"/>
              <a:buChar char="v"/>
            </a:pPr>
            <a:endParaRPr lang="ru-RU" sz="1400" dirty="0"/>
          </a:p>
          <a:p>
            <a:pPr marL="285750" indent="-285750" algn="just">
              <a:buFont typeface="Wingdings" panose="05000000000000000000" pitchFamily="2" charset="2"/>
              <a:buChar char="v"/>
            </a:pPr>
            <a:r>
              <a:rPr lang="ru-RU" sz="1400" b="1" dirty="0" smtClean="0">
                <a:solidFill>
                  <a:schemeClr val="tx2">
                    <a:lumMod val="50000"/>
                  </a:schemeClr>
                </a:solidFill>
              </a:rPr>
              <a:t>Размещение </a:t>
            </a:r>
            <a:r>
              <a:rPr lang="ru-RU" sz="1400" b="1" dirty="0">
                <a:solidFill>
                  <a:schemeClr val="tx2">
                    <a:lumMod val="50000"/>
                  </a:schemeClr>
                </a:solidFill>
              </a:rPr>
              <a:t>объекта не предусмотрено документами территориального планирования или не соответствует документам территориального планирования</a:t>
            </a:r>
            <a:r>
              <a:rPr lang="ru-RU" sz="1400" dirty="0"/>
              <a:t>, заинтересованные физические и юридические лица вправе обратиться к главе местной администрации муниципального района с предложениями о внесении изменений в схему территориального планирования муниципального района, к главе местной администрации поселения, главе местной администрации городского округа с предложениями о внесении изменений в генеральный план поселения, генеральный план городского округа</a:t>
            </a:r>
          </a:p>
        </p:txBody>
      </p:sp>
      <p:sp>
        <p:nvSpPr>
          <p:cNvPr id="7" name="Прямоугольник 6"/>
          <p:cNvSpPr/>
          <p:nvPr/>
        </p:nvSpPr>
        <p:spPr>
          <a:xfrm>
            <a:off x="611559" y="339502"/>
            <a:ext cx="1953163" cy="369332"/>
          </a:xfrm>
          <a:prstGeom prst="rect">
            <a:avLst/>
          </a:prstGeom>
        </p:spPr>
        <p:txBody>
          <a:bodyPr wrap="none">
            <a:spAutoFit/>
          </a:bodyPr>
          <a:lstStyle/>
          <a:p>
            <a:r>
              <a:rPr lang="ru-RU" sz="1800" b="1" u="sng" dirty="0" smtClean="0">
                <a:solidFill>
                  <a:schemeClr val="tx2">
                    <a:lumMod val="50000"/>
                  </a:schemeClr>
                </a:solidFill>
                <a:latin typeface="Arial" panose="020B0604020202020204" pitchFamily="34" charset="0"/>
                <a:cs typeface="Arial" panose="020B0604020202020204" pitchFamily="34" charset="0"/>
              </a:rPr>
              <a:t>В случае если: </a:t>
            </a:r>
            <a:endParaRPr lang="ru-RU" sz="1800" b="1" u="sng" dirty="0">
              <a:solidFill>
                <a:schemeClr val="tx2">
                  <a:lumMod val="50000"/>
                </a:schemeClr>
              </a:solidFill>
              <a:latin typeface="Arial" panose="020B0604020202020204" pitchFamily="34" charset="0"/>
              <a:cs typeface="Arial" panose="020B0604020202020204" pitchFamily="34" charset="0"/>
            </a:endParaRPr>
          </a:p>
        </p:txBody>
      </p:sp>
      <p:sp>
        <p:nvSpPr>
          <p:cNvPr id="14" name="Стрелка вниз 13"/>
          <p:cNvSpPr/>
          <p:nvPr/>
        </p:nvSpPr>
        <p:spPr>
          <a:xfrm>
            <a:off x="3536504" y="4011910"/>
            <a:ext cx="1979859" cy="864096"/>
          </a:xfrm>
          <a:prstGeom prst="down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88548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Скругленный прямоугольник 14"/>
          <p:cNvSpPr/>
          <p:nvPr/>
        </p:nvSpPr>
        <p:spPr>
          <a:xfrm>
            <a:off x="323528" y="1222062"/>
            <a:ext cx="8424936" cy="914400"/>
          </a:xfrm>
          <a:prstGeom prst="roundRect">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380800" y="3719453"/>
            <a:ext cx="8298668" cy="1169551"/>
          </a:xfrm>
          <a:prstGeom prst="rect">
            <a:avLst/>
          </a:prstGeom>
        </p:spPr>
        <p:txBody>
          <a:bodyPr wrap="square">
            <a:spAutoFit/>
          </a:bodyPr>
          <a:lstStyle/>
          <a:p>
            <a:pPr algn="ctr"/>
            <a:r>
              <a:rPr lang="ru-RU" sz="1400" dirty="0" smtClean="0"/>
              <a:t>Пошаговые действия по </a:t>
            </a:r>
            <a:r>
              <a:rPr lang="ru-RU" sz="1400" dirty="0"/>
              <a:t>подготовке </a:t>
            </a:r>
            <a:r>
              <a:rPr lang="ru-RU" sz="1400" dirty="0" smtClean="0"/>
              <a:t>изменений</a:t>
            </a:r>
          </a:p>
          <a:p>
            <a:pPr algn="ctr"/>
            <a:r>
              <a:rPr lang="ru-RU" sz="1400" dirty="0" smtClean="0"/>
              <a:t>в </a:t>
            </a:r>
            <a:r>
              <a:rPr lang="ru-RU" sz="1400" dirty="0"/>
              <a:t>схему территориального планирования муниципального района</a:t>
            </a:r>
            <a:r>
              <a:rPr lang="ru-RU" sz="1400" dirty="0" smtClean="0"/>
              <a:t>,</a:t>
            </a:r>
            <a:r>
              <a:rPr lang="ru-RU" sz="1400" dirty="0"/>
              <a:t> генеральный план городского округа,</a:t>
            </a:r>
            <a:r>
              <a:rPr lang="ru-RU" sz="1400" dirty="0" smtClean="0"/>
              <a:t> </a:t>
            </a:r>
            <a:r>
              <a:rPr lang="ru-RU" sz="1400" dirty="0"/>
              <a:t>генеральный план городского </a:t>
            </a:r>
            <a:r>
              <a:rPr lang="ru-RU" sz="1400" dirty="0" smtClean="0"/>
              <a:t>или сельского поселения</a:t>
            </a:r>
          </a:p>
          <a:p>
            <a:pPr algn="ctr"/>
            <a:r>
              <a:rPr lang="ru-RU" sz="1400" dirty="0" smtClean="0"/>
              <a:t>размещены </a:t>
            </a:r>
            <a:r>
              <a:rPr lang="ru-RU" sz="1400" dirty="0"/>
              <a:t>на сайте комитета по архитектуре и градостроительству Ленинградской области </a:t>
            </a:r>
            <a:r>
              <a:rPr lang="en-US" sz="1400" dirty="0">
                <a:hlinkClick r:id="rId3"/>
              </a:rPr>
              <a:t>http://arch.lenobl.ru</a:t>
            </a:r>
            <a:r>
              <a:rPr lang="en-US" sz="1400" dirty="0" smtClean="0">
                <a:hlinkClick r:id="rId3"/>
              </a:rPr>
              <a:t>/</a:t>
            </a:r>
            <a:r>
              <a:rPr lang="ru-RU" sz="1400" dirty="0" smtClean="0"/>
              <a:t> в </a:t>
            </a:r>
            <a:r>
              <a:rPr lang="ru-RU" sz="1400" dirty="0"/>
              <a:t>разделе «Градостроительная деятельность».</a:t>
            </a:r>
          </a:p>
        </p:txBody>
      </p:sp>
      <p:sp>
        <p:nvSpPr>
          <p:cNvPr id="4" name="Прямоугольник 3"/>
          <p:cNvSpPr/>
          <p:nvPr/>
        </p:nvSpPr>
        <p:spPr>
          <a:xfrm>
            <a:off x="380800" y="2145570"/>
            <a:ext cx="8352928" cy="830997"/>
          </a:xfrm>
          <a:prstGeom prst="rect">
            <a:avLst/>
          </a:prstGeom>
        </p:spPr>
        <p:txBody>
          <a:bodyPr wrap="square">
            <a:spAutoFit/>
          </a:bodyPr>
          <a:lstStyle/>
          <a:p>
            <a:pPr lvl="0" algn="ctr"/>
            <a:r>
              <a:rPr lang="ru-RU" b="1" dirty="0" smtClean="0">
                <a:solidFill>
                  <a:schemeClr val="tx2">
                    <a:lumMod val="50000"/>
                  </a:schemeClr>
                </a:solidFill>
                <a:latin typeface="Arial" panose="020B0604020202020204" pitchFamily="34" charset="0"/>
                <a:cs typeface="Arial" panose="020B0604020202020204" pitchFamily="34" charset="0"/>
              </a:rPr>
              <a:t>утверждаются </a:t>
            </a:r>
            <a:r>
              <a:rPr lang="ru-RU" b="1" dirty="0">
                <a:solidFill>
                  <a:schemeClr val="tx2">
                    <a:lumMod val="50000"/>
                  </a:schemeClr>
                </a:solidFill>
                <a:latin typeface="Arial" panose="020B0604020202020204" pitchFamily="34" charset="0"/>
                <a:cs typeface="Arial" panose="020B0604020202020204" pitchFamily="34" charset="0"/>
              </a:rPr>
              <a:t>Правительством Ленинградской </a:t>
            </a:r>
            <a:r>
              <a:rPr lang="ru-RU" b="1" dirty="0" smtClean="0">
                <a:solidFill>
                  <a:schemeClr val="tx2">
                    <a:lumMod val="50000"/>
                  </a:schemeClr>
                </a:solidFill>
                <a:latin typeface="Arial" panose="020B0604020202020204" pitchFamily="34" charset="0"/>
                <a:cs typeface="Arial" panose="020B0604020202020204" pitchFamily="34" charset="0"/>
              </a:rPr>
              <a:t>области</a:t>
            </a:r>
          </a:p>
          <a:p>
            <a:pPr lvl="0" algn="ctr"/>
            <a:r>
              <a:rPr lang="ru-RU" dirty="0" smtClean="0">
                <a:solidFill>
                  <a:schemeClr val="tx2">
                    <a:lumMod val="50000"/>
                  </a:schemeClr>
                </a:solidFill>
                <a:latin typeface="Arial" panose="020B0604020202020204" pitchFamily="34" charset="0"/>
                <a:cs typeface="Arial" panose="020B0604020202020204" pitchFamily="34" charset="0"/>
              </a:rPr>
              <a:t>по </a:t>
            </a:r>
            <a:r>
              <a:rPr lang="ru-RU" dirty="0">
                <a:solidFill>
                  <a:schemeClr val="tx2">
                    <a:lumMod val="50000"/>
                  </a:schemeClr>
                </a:solidFill>
                <a:latin typeface="Arial" panose="020B0604020202020204" pitchFamily="34" charset="0"/>
                <a:cs typeface="Arial" panose="020B0604020202020204" pitchFamily="34" charset="0"/>
              </a:rPr>
              <a:t>представлению комитета по архитектуре и </a:t>
            </a:r>
            <a:r>
              <a:rPr lang="ru-RU" dirty="0" smtClean="0">
                <a:solidFill>
                  <a:schemeClr val="tx2">
                    <a:lumMod val="50000"/>
                  </a:schemeClr>
                </a:solidFill>
                <a:latin typeface="Arial" panose="020B0604020202020204" pitchFamily="34" charset="0"/>
                <a:cs typeface="Arial" panose="020B0604020202020204" pitchFamily="34" charset="0"/>
              </a:rPr>
              <a:t>градостроительству</a:t>
            </a:r>
          </a:p>
          <a:p>
            <a:pPr lvl="0" algn="ctr"/>
            <a:r>
              <a:rPr lang="ru-RU" dirty="0" smtClean="0">
                <a:solidFill>
                  <a:schemeClr val="tx2">
                    <a:lumMod val="50000"/>
                  </a:schemeClr>
                </a:solidFill>
                <a:latin typeface="Arial" panose="020B0604020202020204" pitchFamily="34" charset="0"/>
                <a:cs typeface="Arial" panose="020B0604020202020204" pitchFamily="34" charset="0"/>
              </a:rPr>
              <a:t>Ленинградской </a:t>
            </a:r>
            <a:r>
              <a:rPr lang="ru-RU" dirty="0">
                <a:solidFill>
                  <a:schemeClr val="tx2">
                    <a:lumMod val="50000"/>
                  </a:schemeClr>
                </a:solidFill>
                <a:latin typeface="Arial" panose="020B0604020202020204" pitchFamily="34" charset="0"/>
                <a:cs typeface="Arial" panose="020B0604020202020204" pitchFamily="34" charset="0"/>
              </a:rPr>
              <a:t>области.</a:t>
            </a:r>
          </a:p>
        </p:txBody>
      </p:sp>
      <p:sp>
        <p:nvSpPr>
          <p:cNvPr id="9" name="Стрелка вниз 8"/>
          <p:cNvSpPr/>
          <p:nvPr/>
        </p:nvSpPr>
        <p:spPr>
          <a:xfrm>
            <a:off x="3517124" y="195486"/>
            <a:ext cx="1979859" cy="864096"/>
          </a:xfrm>
          <a:prstGeom prst="down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986807" y="563216"/>
            <a:ext cx="1098378" cy="338554"/>
          </a:xfrm>
          <a:prstGeom prst="rect">
            <a:avLst/>
          </a:prstGeom>
        </p:spPr>
        <p:txBody>
          <a:bodyPr wrap="none">
            <a:spAutoFit/>
          </a:bodyPr>
          <a:lstStyle/>
          <a:p>
            <a:r>
              <a:rPr lang="ru-RU" sz="1400" dirty="0" smtClean="0">
                <a:solidFill>
                  <a:prstClr val="black"/>
                </a:solidFill>
              </a:rPr>
              <a:t>Изменения</a:t>
            </a:r>
            <a:r>
              <a:rPr lang="ru-RU" dirty="0" smtClean="0">
                <a:solidFill>
                  <a:prstClr val="black"/>
                </a:solidFill>
              </a:rPr>
              <a:t> </a:t>
            </a:r>
            <a:endParaRPr lang="ru-RU" dirty="0"/>
          </a:p>
        </p:txBody>
      </p:sp>
      <p:sp>
        <p:nvSpPr>
          <p:cNvPr id="11" name="Прямоугольник 10"/>
          <p:cNvSpPr/>
          <p:nvPr/>
        </p:nvSpPr>
        <p:spPr>
          <a:xfrm>
            <a:off x="2787183" y="1305465"/>
            <a:ext cx="3439740" cy="830997"/>
          </a:xfrm>
          <a:prstGeom prst="rect">
            <a:avLst/>
          </a:prstGeom>
        </p:spPr>
        <p:txBody>
          <a:bodyPr wrap="square">
            <a:spAutoFit/>
          </a:bodyPr>
          <a:lstStyle/>
          <a:p>
            <a:pPr algn="ctr"/>
            <a:r>
              <a:rPr lang="ru-RU" dirty="0" smtClean="0">
                <a:solidFill>
                  <a:prstClr val="black"/>
                </a:solidFill>
              </a:rPr>
              <a:t>в схемы </a:t>
            </a:r>
            <a:r>
              <a:rPr lang="ru-RU" dirty="0">
                <a:solidFill>
                  <a:prstClr val="black"/>
                </a:solidFill>
              </a:rPr>
              <a:t>территориального планирования муниципальных </a:t>
            </a:r>
            <a:r>
              <a:rPr lang="ru-RU" dirty="0" smtClean="0">
                <a:solidFill>
                  <a:prstClr val="black"/>
                </a:solidFill>
              </a:rPr>
              <a:t>районов</a:t>
            </a:r>
            <a:endParaRPr lang="ru-RU" dirty="0"/>
          </a:p>
        </p:txBody>
      </p:sp>
      <p:sp>
        <p:nvSpPr>
          <p:cNvPr id="12" name="Прямоугольник 11"/>
          <p:cNvSpPr/>
          <p:nvPr/>
        </p:nvSpPr>
        <p:spPr>
          <a:xfrm>
            <a:off x="6372200" y="1285384"/>
            <a:ext cx="2286000" cy="830997"/>
          </a:xfrm>
          <a:prstGeom prst="rect">
            <a:avLst/>
          </a:prstGeom>
        </p:spPr>
        <p:txBody>
          <a:bodyPr>
            <a:spAutoFit/>
          </a:bodyPr>
          <a:lstStyle/>
          <a:p>
            <a:pPr algn="ctr"/>
            <a:r>
              <a:rPr lang="ru-RU" dirty="0" smtClean="0">
                <a:solidFill>
                  <a:prstClr val="black"/>
                </a:solidFill>
              </a:rPr>
              <a:t>в </a:t>
            </a:r>
            <a:r>
              <a:rPr lang="ru-RU" dirty="0">
                <a:solidFill>
                  <a:prstClr val="black"/>
                </a:solidFill>
              </a:rPr>
              <a:t>г</a:t>
            </a:r>
            <a:r>
              <a:rPr lang="ru-RU" dirty="0" smtClean="0">
                <a:solidFill>
                  <a:prstClr val="black"/>
                </a:solidFill>
              </a:rPr>
              <a:t>енеральные планы</a:t>
            </a:r>
            <a:endParaRPr lang="ru-RU" dirty="0">
              <a:solidFill>
                <a:prstClr val="black"/>
              </a:solidFill>
            </a:endParaRPr>
          </a:p>
          <a:p>
            <a:pPr lvl="0" algn="ctr"/>
            <a:r>
              <a:rPr lang="ru-RU" dirty="0" smtClean="0">
                <a:solidFill>
                  <a:prstClr val="black"/>
                </a:solidFill>
              </a:rPr>
              <a:t> поселений и городского </a:t>
            </a:r>
            <a:r>
              <a:rPr lang="ru-RU" dirty="0">
                <a:solidFill>
                  <a:prstClr val="black"/>
                </a:solidFill>
              </a:rPr>
              <a:t>округа </a:t>
            </a:r>
          </a:p>
        </p:txBody>
      </p:sp>
      <p:sp>
        <p:nvSpPr>
          <p:cNvPr id="14" name="Прямоугольник 13"/>
          <p:cNvSpPr/>
          <p:nvPr/>
        </p:nvSpPr>
        <p:spPr>
          <a:xfrm>
            <a:off x="323528" y="1305466"/>
            <a:ext cx="2539682" cy="830997"/>
          </a:xfrm>
          <a:prstGeom prst="rect">
            <a:avLst/>
          </a:prstGeom>
        </p:spPr>
        <p:txBody>
          <a:bodyPr wrap="square">
            <a:spAutoFit/>
          </a:bodyPr>
          <a:lstStyle/>
          <a:p>
            <a:pPr lvl="0" algn="ctr"/>
            <a:r>
              <a:rPr lang="ru-RU" dirty="0" smtClean="0">
                <a:solidFill>
                  <a:prstClr val="black"/>
                </a:solidFill>
              </a:rPr>
              <a:t>в схему </a:t>
            </a:r>
            <a:r>
              <a:rPr lang="ru-RU" dirty="0">
                <a:solidFill>
                  <a:prstClr val="black"/>
                </a:solidFill>
              </a:rPr>
              <a:t>территориального планирования Ленинградской области.</a:t>
            </a:r>
          </a:p>
        </p:txBody>
      </p:sp>
      <p:sp>
        <p:nvSpPr>
          <p:cNvPr id="16" name="Прямоугольник 15"/>
          <p:cNvSpPr/>
          <p:nvPr/>
        </p:nvSpPr>
        <p:spPr>
          <a:xfrm>
            <a:off x="3920541" y="3389099"/>
            <a:ext cx="928844" cy="338554"/>
          </a:xfrm>
          <a:prstGeom prst="rect">
            <a:avLst/>
          </a:prstGeom>
        </p:spPr>
        <p:txBody>
          <a:bodyPr wrap="none">
            <a:spAutoFit/>
          </a:bodyPr>
          <a:lstStyle/>
          <a:p>
            <a:r>
              <a:rPr lang="ru-RU" b="1" dirty="0" smtClean="0">
                <a:solidFill>
                  <a:srgbClr val="FF0000"/>
                </a:solidFill>
              </a:rPr>
              <a:t>ВАЖНО!</a:t>
            </a:r>
            <a:endParaRPr lang="ru-RU" b="1" dirty="0">
              <a:solidFill>
                <a:srgbClr val="FF0000"/>
              </a:solidFill>
            </a:endParaRPr>
          </a:p>
        </p:txBody>
      </p:sp>
      <p:cxnSp>
        <p:nvCxnSpPr>
          <p:cNvPr id="17" name="Прямая соединительная линия 16"/>
          <p:cNvCxnSpPr/>
          <p:nvPr/>
        </p:nvCxnSpPr>
        <p:spPr>
          <a:xfrm>
            <a:off x="380800" y="3219822"/>
            <a:ext cx="8352928"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003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D:\Documents and Settings\ps_platunova\Мои документы\герб.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440" y="171642"/>
            <a:ext cx="516668" cy="56320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47061" y="297936"/>
            <a:ext cx="5541164" cy="279838"/>
          </a:xfrm>
          <a:prstGeom prst="rect">
            <a:avLst/>
          </a:prstGeom>
          <a:noFill/>
        </p:spPr>
        <p:txBody>
          <a:bodyPr wrap="square" lIns="94252" tIns="47126" rIns="94252" bIns="47126" rtlCol="0">
            <a:spAutoFit/>
          </a:bodyPr>
          <a:lstStyle/>
          <a:p>
            <a:r>
              <a:rPr lang="ru-RU" sz="1200" dirty="0">
                <a:solidFill>
                  <a:prstClr val="black"/>
                </a:solidFill>
                <a:latin typeface="Arial Narrow" panose="020B0606020202030204" pitchFamily="34" charset="0"/>
              </a:rPr>
              <a:t>Комитет по архитектуре и </a:t>
            </a:r>
            <a:r>
              <a:rPr lang="ru-RU" sz="1200" dirty="0" smtClean="0">
                <a:solidFill>
                  <a:prstClr val="black"/>
                </a:solidFill>
                <a:latin typeface="Arial Narrow" panose="020B0606020202030204" pitchFamily="34" charset="0"/>
              </a:rPr>
              <a:t>градостроительству Ленинградской области </a:t>
            </a:r>
            <a:endParaRPr lang="ru-RU" sz="1200" dirty="0">
              <a:solidFill>
                <a:prstClr val="black"/>
              </a:solidFill>
              <a:latin typeface="Arial Narrow" panose="020B0606020202030204" pitchFamily="34" charset="0"/>
            </a:endParaRPr>
          </a:p>
        </p:txBody>
      </p:sp>
      <p:cxnSp>
        <p:nvCxnSpPr>
          <p:cNvPr id="15" name="Прямая соединительная линия 14"/>
          <p:cNvCxnSpPr/>
          <p:nvPr/>
        </p:nvCxnSpPr>
        <p:spPr>
          <a:xfrm>
            <a:off x="406230" y="843558"/>
            <a:ext cx="835292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0" y="1603276"/>
            <a:ext cx="9144000" cy="2508379"/>
          </a:xfrm>
          <a:prstGeom prst="rect">
            <a:avLst/>
          </a:prstGeom>
        </p:spPr>
        <p:txBody>
          <a:bodyPr wrap="square">
            <a:spAutoFit/>
          </a:bodyPr>
          <a:lstStyle/>
          <a:p>
            <a:pPr algn="ctr">
              <a:lnSpc>
                <a:spcPct val="90000"/>
              </a:lnSpc>
              <a:spcAft>
                <a:spcPts val="600"/>
              </a:spcAft>
            </a:pPr>
            <a:r>
              <a:rPr lang="ru-RU" sz="2400" b="1" dirty="0" smtClean="0">
                <a:solidFill>
                  <a:schemeClr val="tx2">
                    <a:lumMod val="50000"/>
                  </a:schemeClr>
                </a:solidFill>
                <a:latin typeface="Corbel" panose="020B0503020204020204" pitchFamily="34" charset="0"/>
                <a:cs typeface="Arial" panose="020B0604020202020204" pitchFamily="34" charset="0"/>
              </a:rPr>
              <a:t>ИЗМЕНЕНИЕ ВИДА</a:t>
            </a:r>
          </a:p>
          <a:p>
            <a:pPr algn="ctr">
              <a:lnSpc>
                <a:spcPct val="90000"/>
              </a:lnSpc>
              <a:spcAft>
                <a:spcPts val="600"/>
              </a:spcAft>
            </a:pPr>
            <a:r>
              <a:rPr lang="ru-RU" sz="2400" b="1" dirty="0" smtClean="0">
                <a:solidFill>
                  <a:schemeClr val="tx2">
                    <a:lumMod val="50000"/>
                  </a:schemeClr>
                </a:solidFill>
                <a:latin typeface="Corbel" panose="020B0503020204020204" pitchFamily="34" charset="0"/>
                <a:cs typeface="Arial" panose="020B0604020202020204" pitchFamily="34" charset="0"/>
              </a:rPr>
              <a:t>РАЗРЕШЕННОГО ИСПОЛЬЗОВАНИЯ</a:t>
            </a:r>
          </a:p>
          <a:p>
            <a:pPr algn="ctr">
              <a:lnSpc>
                <a:spcPct val="90000"/>
              </a:lnSpc>
              <a:spcAft>
                <a:spcPts val="600"/>
              </a:spcAft>
            </a:pPr>
            <a:r>
              <a:rPr lang="ru-RU" sz="2400" b="1" dirty="0" smtClean="0">
                <a:solidFill>
                  <a:schemeClr val="tx2">
                    <a:lumMod val="50000"/>
                  </a:schemeClr>
                </a:solidFill>
                <a:latin typeface="Corbel" panose="020B0503020204020204" pitchFamily="34" charset="0"/>
                <a:cs typeface="Arial" panose="020B0604020202020204" pitchFamily="34" charset="0"/>
              </a:rPr>
              <a:t>земельного участка и объектов капитального строительства </a:t>
            </a:r>
          </a:p>
          <a:p>
            <a:pPr algn="ctr">
              <a:spcAft>
                <a:spcPts val="600"/>
              </a:spcAft>
            </a:pPr>
            <a:r>
              <a:rPr lang="ru-RU" sz="2400" b="1" dirty="0" smtClean="0">
                <a:solidFill>
                  <a:schemeClr val="tx2">
                    <a:lumMod val="50000"/>
                  </a:schemeClr>
                </a:solidFill>
                <a:latin typeface="Corbel" panose="020B0503020204020204" pitchFamily="34" charset="0"/>
                <a:cs typeface="Arial" panose="020B0604020202020204" pitchFamily="34" charset="0"/>
              </a:rPr>
              <a:t>и</a:t>
            </a:r>
            <a:r>
              <a:rPr lang="ru-RU" sz="900" b="1" dirty="0" smtClean="0">
                <a:solidFill>
                  <a:schemeClr val="tx2">
                    <a:lumMod val="50000"/>
                  </a:schemeClr>
                </a:solidFill>
                <a:latin typeface="Corbel" panose="020B0503020204020204" pitchFamily="34" charset="0"/>
                <a:cs typeface="Arial" panose="020B0604020202020204" pitchFamily="34" charset="0"/>
              </a:rPr>
              <a:t> </a:t>
            </a:r>
          </a:p>
          <a:p>
            <a:pPr algn="ctr">
              <a:lnSpc>
                <a:spcPct val="90000"/>
              </a:lnSpc>
              <a:spcAft>
                <a:spcPts val="600"/>
              </a:spcAft>
            </a:pPr>
            <a:r>
              <a:rPr lang="ru-RU" sz="2400" b="1" dirty="0" smtClean="0">
                <a:solidFill>
                  <a:schemeClr val="tx2">
                    <a:lumMod val="50000"/>
                  </a:schemeClr>
                </a:solidFill>
                <a:latin typeface="Corbel" panose="020B0503020204020204" pitchFamily="34" charset="0"/>
                <a:cs typeface="Arial" panose="020B0604020202020204" pitchFamily="34" charset="0"/>
              </a:rPr>
              <a:t>ОТКЛОНЕНИЕ ПРЕДЕЛЬНЫХ ПАРАМЕТРОВ </a:t>
            </a:r>
          </a:p>
          <a:p>
            <a:pPr algn="ctr">
              <a:lnSpc>
                <a:spcPct val="90000"/>
              </a:lnSpc>
              <a:spcAft>
                <a:spcPts val="600"/>
              </a:spcAft>
            </a:pPr>
            <a:r>
              <a:rPr lang="ru-RU" sz="2400" b="1" dirty="0" smtClean="0">
                <a:solidFill>
                  <a:schemeClr val="tx2">
                    <a:lumMod val="50000"/>
                  </a:schemeClr>
                </a:solidFill>
                <a:latin typeface="Corbel" panose="020B0503020204020204" pitchFamily="34" charset="0"/>
                <a:cs typeface="Arial" panose="020B0604020202020204" pitchFamily="34" charset="0"/>
              </a:rPr>
              <a:t>земельных </a:t>
            </a:r>
            <a:r>
              <a:rPr lang="ru-RU" sz="2400" b="1" dirty="0">
                <a:solidFill>
                  <a:schemeClr val="tx2">
                    <a:lumMod val="50000"/>
                  </a:schemeClr>
                </a:solidFill>
                <a:latin typeface="Corbel" panose="020B0503020204020204" pitchFamily="34" charset="0"/>
                <a:cs typeface="Arial" panose="020B0604020202020204" pitchFamily="34" charset="0"/>
              </a:rPr>
              <a:t>участков и объектов капитального строительства</a:t>
            </a:r>
            <a:endParaRPr lang="ru-RU" sz="2400" b="1" dirty="0" smtClean="0">
              <a:solidFill>
                <a:schemeClr val="tx2">
                  <a:lumMod val="50000"/>
                </a:schemeClr>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572229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6211" y="483518"/>
            <a:ext cx="8424936" cy="3613746"/>
          </a:xfrm>
          <a:prstGeom prst="rect">
            <a:avLst/>
          </a:prstGeom>
        </p:spPr>
        <p:txBody>
          <a:bodyPr wrap="square">
            <a:spAutoFit/>
          </a:bodyPr>
          <a:lstStyle/>
          <a:p>
            <a:pPr algn="just">
              <a:lnSpc>
                <a:spcPct val="150000"/>
              </a:lnSpc>
            </a:pPr>
            <a:r>
              <a:rPr lang="ru-RU" sz="1400" b="1" dirty="0">
                <a:solidFill>
                  <a:schemeClr val="tx2">
                    <a:lumMod val="50000"/>
                  </a:schemeClr>
                </a:solidFill>
                <a:latin typeface="+mj-lt"/>
                <a:cs typeface="Arial" panose="020B0604020202020204" pitchFamily="34" charset="0"/>
              </a:rPr>
              <a:t>Виды разрешенного использования </a:t>
            </a:r>
            <a:r>
              <a:rPr lang="ru-RU" sz="1400" dirty="0">
                <a:solidFill>
                  <a:schemeClr val="tx2">
                    <a:lumMod val="50000"/>
                  </a:schemeClr>
                </a:solidFill>
                <a:latin typeface="+mj-lt"/>
                <a:cs typeface="Arial" panose="020B0604020202020204" pitchFamily="34" charset="0"/>
              </a:rPr>
              <a:t>земельных участков и объектов капитального строительства, </a:t>
            </a:r>
            <a:r>
              <a:rPr lang="ru-RU" sz="1400" b="1" dirty="0">
                <a:solidFill>
                  <a:schemeClr val="tx2">
                    <a:lumMod val="50000"/>
                  </a:schemeClr>
                </a:solidFill>
                <a:latin typeface="+mj-lt"/>
                <a:cs typeface="Arial" panose="020B0604020202020204" pitchFamily="34" charset="0"/>
              </a:rPr>
              <a:t>предельные</a:t>
            </a:r>
            <a:r>
              <a:rPr lang="ru-RU" sz="1400" dirty="0">
                <a:solidFill>
                  <a:schemeClr val="tx2">
                    <a:lumMod val="50000"/>
                  </a:schemeClr>
                </a:solidFill>
                <a:latin typeface="+mj-lt"/>
                <a:cs typeface="Arial" panose="020B0604020202020204" pitchFamily="34" charset="0"/>
              </a:rPr>
              <a:t> (минимальные и (или) максимальные) </a:t>
            </a:r>
            <a:r>
              <a:rPr lang="ru-RU" sz="1400" b="1" dirty="0">
                <a:solidFill>
                  <a:schemeClr val="tx2">
                    <a:lumMod val="50000"/>
                  </a:schemeClr>
                </a:solidFill>
                <a:latin typeface="+mj-lt"/>
                <a:cs typeface="Arial" panose="020B0604020202020204" pitchFamily="34" charset="0"/>
              </a:rPr>
              <a:t>размеры</a:t>
            </a:r>
            <a:r>
              <a:rPr lang="ru-RU" sz="1400" dirty="0">
                <a:solidFill>
                  <a:schemeClr val="tx2">
                    <a:lumMod val="50000"/>
                  </a:schemeClr>
                </a:solidFill>
                <a:latin typeface="+mj-lt"/>
                <a:cs typeface="Arial" panose="020B0604020202020204" pitchFamily="34" charset="0"/>
              </a:rPr>
              <a:t> земельных участков и </a:t>
            </a:r>
            <a:r>
              <a:rPr lang="ru-RU" sz="1400" b="1" dirty="0">
                <a:solidFill>
                  <a:schemeClr val="tx2">
                    <a:lumMod val="50000"/>
                  </a:schemeClr>
                </a:solidFill>
                <a:latin typeface="+mj-lt"/>
                <a:cs typeface="Arial" panose="020B0604020202020204" pitchFamily="34" charset="0"/>
              </a:rPr>
              <a:t>предельные параметры разрешенного строительства</a:t>
            </a:r>
            <a:r>
              <a:rPr lang="ru-RU" sz="1400" dirty="0">
                <a:solidFill>
                  <a:schemeClr val="tx2">
                    <a:lumMod val="50000"/>
                  </a:schemeClr>
                </a:solidFill>
                <a:latin typeface="+mj-lt"/>
                <a:cs typeface="Arial" panose="020B0604020202020204" pitchFamily="34" charset="0"/>
              </a:rPr>
              <a:t>, реконструкции объектов капитального строительства, </a:t>
            </a:r>
            <a:r>
              <a:rPr lang="ru-RU" sz="1400" b="1" dirty="0">
                <a:solidFill>
                  <a:schemeClr val="tx2">
                    <a:lumMod val="50000"/>
                  </a:schemeClr>
                </a:solidFill>
                <a:latin typeface="+mj-lt"/>
                <a:cs typeface="Arial" panose="020B0604020202020204" pitchFamily="34" charset="0"/>
              </a:rPr>
              <a:t>ограничения использования </a:t>
            </a:r>
            <a:r>
              <a:rPr lang="ru-RU" sz="1400" dirty="0">
                <a:solidFill>
                  <a:schemeClr val="tx2">
                    <a:lumMod val="50000"/>
                  </a:schemeClr>
                </a:solidFill>
                <a:latin typeface="+mj-lt"/>
                <a:cs typeface="Arial" panose="020B0604020202020204" pitchFamily="34" charset="0"/>
              </a:rPr>
              <a:t>земельных участков и объектов капитального строительства, расчетные показатели </a:t>
            </a:r>
            <a:r>
              <a:rPr lang="ru-RU" sz="1400" b="1" dirty="0">
                <a:solidFill>
                  <a:schemeClr val="tx2">
                    <a:lumMod val="50000"/>
                  </a:schemeClr>
                </a:solidFill>
                <a:latin typeface="+mj-lt"/>
                <a:cs typeface="Arial" panose="020B0604020202020204" pitchFamily="34" charset="0"/>
              </a:rPr>
              <a:t>минимально допустимого уровня обеспеченности </a:t>
            </a:r>
            <a:r>
              <a:rPr lang="ru-RU" sz="1400" dirty="0">
                <a:solidFill>
                  <a:schemeClr val="tx2">
                    <a:lumMod val="50000"/>
                  </a:schemeClr>
                </a:solidFill>
                <a:latin typeface="+mj-lt"/>
                <a:cs typeface="Arial" panose="020B0604020202020204" pitchFamily="34" charset="0"/>
              </a:rPr>
              <a:t>территории объектами коммунальной, транспортной, социальной инфраструктур и расчетные показатели </a:t>
            </a:r>
            <a:r>
              <a:rPr lang="ru-RU" sz="1400" b="1" dirty="0">
                <a:solidFill>
                  <a:schemeClr val="tx2">
                    <a:lumMod val="50000"/>
                  </a:schemeClr>
                </a:solidFill>
                <a:latin typeface="+mj-lt"/>
                <a:cs typeface="Arial" panose="020B0604020202020204" pitchFamily="34" charset="0"/>
              </a:rPr>
              <a:t>максимально допустимого уровня территориальной доступности </a:t>
            </a:r>
            <a:r>
              <a:rPr lang="ru-RU" sz="1400" dirty="0">
                <a:solidFill>
                  <a:schemeClr val="tx2">
                    <a:lumMod val="50000"/>
                  </a:schemeClr>
                </a:solidFill>
                <a:latin typeface="+mj-lt"/>
                <a:cs typeface="Arial" panose="020B0604020202020204" pitchFamily="34" charset="0"/>
              </a:rPr>
              <a:t>указанных объектов для населения в случае, если в границах территориальной </a:t>
            </a:r>
            <a:r>
              <a:rPr lang="ru-RU" sz="1400" dirty="0" smtClean="0">
                <a:solidFill>
                  <a:schemeClr val="tx2">
                    <a:lumMod val="50000"/>
                  </a:schemeClr>
                </a:solidFill>
                <a:latin typeface="+mj-lt"/>
                <a:cs typeface="Arial" panose="020B0604020202020204" pitchFamily="34" charset="0"/>
              </a:rPr>
              <a:t>зоны*, </a:t>
            </a:r>
            <a:r>
              <a:rPr lang="ru-RU" sz="1400" dirty="0">
                <a:solidFill>
                  <a:schemeClr val="tx2">
                    <a:lumMod val="50000"/>
                  </a:schemeClr>
                </a:solidFill>
                <a:latin typeface="+mj-lt"/>
                <a:cs typeface="Arial" panose="020B0604020202020204" pitchFamily="34" charset="0"/>
              </a:rPr>
              <a:t>применительно к которой устанавливается градостроительный регламент, предусматривается осуществление деятельности по комплексному и устойчивому развитию территории, </a:t>
            </a:r>
            <a:r>
              <a:rPr lang="ru-RU" sz="1400" b="1" u="sng" dirty="0" smtClean="0">
                <a:solidFill>
                  <a:schemeClr val="tx2">
                    <a:lumMod val="50000"/>
                  </a:schemeClr>
                </a:solidFill>
                <a:latin typeface="+mj-lt"/>
                <a:cs typeface="Arial" panose="020B0604020202020204" pitchFamily="34" charset="0"/>
              </a:rPr>
              <a:t>устанавливаются правилами землепользования и застройки</a:t>
            </a:r>
            <a:r>
              <a:rPr lang="ru-RU" sz="1400" dirty="0" smtClean="0">
                <a:solidFill>
                  <a:schemeClr val="tx2">
                    <a:lumMod val="50000"/>
                  </a:schemeClr>
                </a:solidFill>
                <a:latin typeface="+mj-lt"/>
                <a:cs typeface="Arial" panose="020B0604020202020204" pitchFamily="34" charset="0"/>
              </a:rPr>
              <a:t>, </a:t>
            </a:r>
            <a:r>
              <a:rPr lang="ru-RU" sz="1400" dirty="0">
                <a:solidFill>
                  <a:schemeClr val="tx2">
                    <a:lumMod val="50000"/>
                  </a:schemeClr>
                </a:solidFill>
                <a:latin typeface="+mj-lt"/>
                <a:cs typeface="Arial" panose="020B0604020202020204" pitchFamily="34" charset="0"/>
              </a:rPr>
              <a:t>принимаемыми на основании генерального плана поселения, генерального плана городского округа.</a:t>
            </a:r>
          </a:p>
        </p:txBody>
      </p:sp>
      <p:sp>
        <p:nvSpPr>
          <p:cNvPr id="3" name="Прямоугольник 2"/>
          <p:cNvSpPr/>
          <p:nvPr/>
        </p:nvSpPr>
        <p:spPr>
          <a:xfrm>
            <a:off x="424122" y="4515966"/>
            <a:ext cx="8369115" cy="276999"/>
          </a:xfrm>
          <a:prstGeom prst="rect">
            <a:avLst/>
          </a:prstGeom>
        </p:spPr>
        <p:txBody>
          <a:bodyPr wrap="square">
            <a:spAutoFit/>
          </a:bodyPr>
          <a:lstStyle/>
          <a:p>
            <a:r>
              <a:rPr lang="ru-RU" sz="1200" dirty="0" smtClean="0">
                <a:solidFill>
                  <a:schemeClr val="tx2">
                    <a:lumMod val="50000"/>
                  </a:schemeClr>
                </a:solidFill>
              </a:rPr>
              <a:t>Земельный </a:t>
            </a:r>
            <a:r>
              <a:rPr lang="ru-RU" sz="1200" dirty="0">
                <a:solidFill>
                  <a:schemeClr val="tx2">
                    <a:lumMod val="50000"/>
                  </a:schemeClr>
                </a:solidFill>
              </a:rPr>
              <a:t>участок не может располагаться в различных территориальных зонах</a:t>
            </a:r>
          </a:p>
        </p:txBody>
      </p:sp>
      <p:cxnSp>
        <p:nvCxnSpPr>
          <p:cNvPr id="8" name="Прямая соединительная линия 7"/>
          <p:cNvCxnSpPr/>
          <p:nvPr/>
        </p:nvCxnSpPr>
        <p:spPr>
          <a:xfrm>
            <a:off x="462050" y="4371950"/>
            <a:ext cx="8352928"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64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323528" y="627534"/>
            <a:ext cx="8496944" cy="3741665"/>
          </a:xfrm>
          <a:prstGeom prst="rect">
            <a:avLst/>
          </a:prstGeom>
        </p:spPr>
        <p:txBody>
          <a:bodyPr wrap="square">
            <a:spAutoFit/>
          </a:bodyPr>
          <a:lstStyle/>
          <a:p>
            <a:pPr marL="285750" indent="-285750" algn="just">
              <a:lnSpc>
                <a:spcPct val="114000"/>
              </a:lnSpc>
              <a:buFont typeface="Wingdings" panose="05000000000000000000" pitchFamily="2" charset="2"/>
              <a:buChar char="v"/>
            </a:pPr>
            <a:r>
              <a:rPr lang="ru-RU" b="1" dirty="0">
                <a:solidFill>
                  <a:schemeClr val="tx2">
                    <a:lumMod val="50000"/>
                  </a:schemeClr>
                </a:solidFill>
              </a:rPr>
              <a:t>Заинтересованные физические и юридические лица вправе обратиться с предложениями о внесении изменений</a:t>
            </a:r>
            <a:r>
              <a:rPr lang="ru-RU" dirty="0">
                <a:solidFill>
                  <a:schemeClr val="tx2">
                    <a:lumMod val="50000"/>
                  </a:schemeClr>
                </a:solidFill>
              </a:rPr>
              <a:t> в границы территориальных зон, изменений градостроительных регламентов к главе местной администрации муниципального района применительно к территории сельского поселения, к главе местной администрации поселения, главе местной администрации городского округа соответственно применительно к территории городского поселения, городского округа</a:t>
            </a:r>
            <a:r>
              <a:rPr lang="ru-RU" dirty="0" smtClean="0">
                <a:solidFill>
                  <a:schemeClr val="tx2">
                    <a:lumMod val="50000"/>
                  </a:schemeClr>
                </a:solidFill>
              </a:rPr>
              <a:t>.</a:t>
            </a:r>
          </a:p>
          <a:p>
            <a:pPr indent="457200" algn="just">
              <a:lnSpc>
                <a:spcPct val="114000"/>
              </a:lnSpc>
            </a:pPr>
            <a:endParaRPr lang="ru-RU" dirty="0">
              <a:solidFill>
                <a:schemeClr val="tx2">
                  <a:lumMod val="50000"/>
                </a:schemeClr>
              </a:solidFill>
            </a:endParaRPr>
          </a:p>
          <a:p>
            <a:pPr marL="285750" indent="-285750" algn="just">
              <a:lnSpc>
                <a:spcPct val="114000"/>
              </a:lnSpc>
              <a:buFont typeface="Wingdings" panose="05000000000000000000" pitchFamily="2" charset="2"/>
              <a:buChar char="v"/>
            </a:pPr>
            <a:r>
              <a:rPr lang="ru-RU" b="1" dirty="0">
                <a:solidFill>
                  <a:schemeClr val="tx2">
                    <a:lumMod val="50000"/>
                  </a:schemeClr>
                </a:solidFill>
              </a:rPr>
              <a:t>Решение об утверждении </a:t>
            </a:r>
            <a:r>
              <a:rPr lang="ru-RU" dirty="0">
                <a:solidFill>
                  <a:schemeClr val="tx2">
                    <a:lumMod val="50000"/>
                  </a:schemeClr>
                </a:solidFill>
              </a:rPr>
              <a:t>правил землепользования и застройки, о предоставлении разрешения на условно разрешенный вид использования земельного участка или объекта капитального строительства, об отклонении от предельных параметров разрешенного строительства, реконструкции объектов капитального строительства </a:t>
            </a:r>
            <a:r>
              <a:rPr lang="ru-RU" b="1" dirty="0">
                <a:solidFill>
                  <a:schemeClr val="tx2">
                    <a:lumMod val="50000"/>
                  </a:schemeClr>
                </a:solidFill>
              </a:rPr>
              <a:t>принимается комитетом по архитектуре и градостроительству Ленинградской области по представлению соответствующей местной администрации</a:t>
            </a:r>
            <a:r>
              <a:rPr lang="ru-RU" dirty="0">
                <a:solidFill>
                  <a:schemeClr val="tx2">
                    <a:lumMod val="50000"/>
                  </a:schemeClr>
                </a:solidFill>
              </a:rPr>
              <a:t>.</a:t>
            </a:r>
          </a:p>
        </p:txBody>
      </p:sp>
    </p:spTree>
    <p:extLst>
      <p:ext uri="{BB962C8B-B14F-4D97-AF65-F5344CB8AC3E}">
        <p14:creationId xmlns:p14="http://schemas.microsoft.com/office/powerpoint/2010/main" val="1506591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008963" y="1070293"/>
            <a:ext cx="7127885" cy="2308324"/>
          </a:xfrm>
          <a:prstGeom prst="rect">
            <a:avLst/>
          </a:prstGeom>
        </p:spPr>
        <p:txBody>
          <a:bodyPr wrap="square">
            <a:spAutoFit/>
          </a:bodyPr>
          <a:lstStyle/>
          <a:p>
            <a:pPr algn="ctr"/>
            <a:endParaRPr lang="ru-RU" dirty="0" smtClean="0">
              <a:solidFill>
                <a:schemeClr val="tx2">
                  <a:lumMod val="50000"/>
                </a:schemeClr>
              </a:solidFill>
            </a:endParaRPr>
          </a:p>
          <a:p>
            <a:pPr marL="285750" indent="-285750" algn="just">
              <a:buFont typeface="Wingdings" panose="05000000000000000000" pitchFamily="2" charset="2"/>
              <a:buChar char="Ø"/>
            </a:pPr>
            <a:r>
              <a:rPr lang="ru-RU" dirty="0" smtClean="0">
                <a:solidFill>
                  <a:schemeClr val="tx2">
                    <a:lumMod val="50000"/>
                  </a:schemeClr>
                </a:solidFill>
              </a:rPr>
              <a:t>по </a:t>
            </a:r>
            <a:r>
              <a:rPr lang="ru-RU" dirty="0">
                <a:solidFill>
                  <a:schemeClr val="tx2">
                    <a:lumMod val="50000"/>
                  </a:schemeClr>
                </a:solidFill>
              </a:rPr>
              <a:t>подготовке </a:t>
            </a:r>
            <a:r>
              <a:rPr lang="ru-RU" dirty="0" smtClean="0">
                <a:solidFill>
                  <a:schemeClr val="tx2">
                    <a:lumMod val="50000"/>
                  </a:schemeClr>
                </a:solidFill>
              </a:rPr>
              <a:t>изменений в </a:t>
            </a:r>
            <a:r>
              <a:rPr lang="ru-RU" dirty="0">
                <a:solidFill>
                  <a:schemeClr val="tx2">
                    <a:lumMod val="50000"/>
                  </a:schemeClr>
                </a:solidFill>
              </a:rPr>
              <a:t>правила землепользования и </a:t>
            </a:r>
            <a:r>
              <a:rPr lang="ru-RU" dirty="0" smtClean="0">
                <a:solidFill>
                  <a:schemeClr val="tx2">
                    <a:lumMod val="50000"/>
                  </a:schemeClr>
                </a:solidFill>
              </a:rPr>
              <a:t>застройки</a:t>
            </a:r>
          </a:p>
          <a:p>
            <a:pPr marL="285750" indent="-285750" algn="just">
              <a:buFont typeface="Wingdings" panose="05000000000000000000" pitchFamily="2" charset="2"/>
              <a:buChar char="Ø"/>
            </a:pPr>
            <a:endParaRPr lang="ru-RU" dirty="0" smtClean="0">
              <a:solidFill>
                <a:schemeClr val="tx2">
                  <a:lumMod val="50000"/>
                </a:schemeClr>
              </a:solidFill>
            </a:endParaRPr>
          </a:p>
          <a:p>
            <a:pPr marL="285750" indent="-285750" algn="just">
              <a:buFont typeface="Wingdings" panose="05000000000000000000" pitchFamily="2" charset="2"/>
              <a:buChar char="Ø"/>
            </a:pPr>
            <a:r>
              <a:rPr lang="ru-RU" dirty="0" smtClean="0">
                <a:solidFill>
                  <a:schemeClr val="tx2">
                    <a:lumMod val="50000"/>
                  </a:schemeClr>
                </a:solidFill>
              </a:rPr>
              <a:t>о </a:t>
            </a:r>
            <a:r>
              <a:rPr lang="ru-RU" dirty="0">
                <a:solidFill>
                  <a:schemeClr val="tx2">
                    <a:lumMod val="50000"/>
                  </a:schemeClr>
                </a:solidFill>
              </a:rPr>
              <a:t>предоставлении разрешения на условно разрешенный вид использования земельного участка или объекта капитального </a:t>
            </a:r>
            <a:r>
              <a:rPr lang="ru-RU" dirty="0" smtClean="0">
                <a:solidFill>
                  <a:schemeClr val="tx2">
                    <a:lumMod val="50000"/>
                  </a:schemeClr>
                </a:solidFill>
              </a:rPr>
              <a:t>строительства</a:t>
            </a:r>
          </a:p>
          <a:p>
            <a:pPr marL="285750" indent="-285750" algn="just">
              <a:buFont typeface="Wingdings" panose="05000000000000000000" pitchFamily="2" charset="2"/>
              <a:buChar char="Ø"/>
            </a:pPr>
            <a:endParaRPr lang="ru-RU" dirty="0" smtClean="0">
              <a:solidFill>
                <a:schemeClr val="tx2">
                  <a:lumMod val="50000"/>
                </a:schemeClr>
              </a:solidFill>
            </a:endParaRPr>
          </a:p>
          <a:p>
            <a:pPr marL="285750" indent="-285750" algn="just">
              <a:buFont typeface="Wingdings" panose="05000000000000000000" pitchFamily="2" charset="2"/>
              <a:buChar char="Ø"/>
            </a:pPr>
            <a:r>
              <a:rPr lang="ru-RU" dirty="0" smtClean="0">
                <a:solidFill>
                  <a:schemeClr val="tx2">
                    <a:lumMod val="50000"/>
                  </a:schemeClr>
                </a:solidFill>
              </a:rPr>
              <a:t>об </a:t>
            </a:r>
            <a:r>
              <a:rPr lang="ru-RU" dirty="0">
                <a:solidFill>
                  <a:schemeClr val="tx2">
                    <a:lumMod val="50000"/>
                  </a:schemeClr>
                </a:solidFill>
              </a:rPr>
              <a:t>отклонении от предельных параметров разрешенного строительства, реконструкции объектов капитального </a:t>
            </a:r>
            <a:r>
              <a:rPr lang="ru-RU" dirty="0" smtClean="0">
                <a:solidFill>
                  <a:schemeClr val="tx2">
                    <a:lumMod val="50000"/>
                  </a:schemeClr>
                </a:solidFill>
              </a:rPr>
              <a:t>строительства</a:t>
            </a:r>
          </a:p>
          <a:p>
            <a:pPr marL="285750" indent="-285750">
              <a:buFont typeface="Wingdings" panose="05000000000000000000" pitchFamily="2" charset="2"/>
              <a:buChar char="Ø"/>
            </a:pPr>
            <a:endParaRPr lang="ru-RU" dirty="0" smtClean="0">
              <a:solidFill>
                <a:schemeClr val="tx2">
                  <a:lumMod val="50000"/>
                </a:schemeClr>
              </a:solidFill>
            </a:endParaRPr>
          </a:p>
        </p:txBody>
      </p:sp>
      <p:sp>
        <p:nvSpPr>
          <p:cNvPr id="3" name="Прямоугольник 2"/>
          <p:cNvSpPr/>
          <p:nvPr/>
        </p:nvSpPr>
        <p:spPr>
          <a:xfrm>
            <a:off x="2993319" y="555526"/>
            <a:ext cx="3159175" cy="369332"/>
          </a:xfrm>
          <a:prstGeom prst="rect">
            <a:avLst/>
          </a:prstGeom>
        </p:spPr>
        <p:txBody>
          <a:bodyPr wrap="square">
            <a:spAutoFit/>
          </a:bodyPr>
          <a:lstStyle/>
          <a:p>
            <a:pPr lvl="0" algn="ctr"/>
            <a:r>
              <a:rPr lang="ru-RU" sz="1800" b="1" u="sng" dirty="0">
                <a:solidFill>
                  <a:srgbClr val="1F497D">
                    <a:lumMod val="50000"/>
                  </a:srgbClr>
                </a:solidFill>
              </a:rPr>
              <a:t>ПОШАГОВЫЕ ДЕЙСТВИЯ</a:t>
            </a:r>
            <a:r>
              <a:rPr lang="ru-RU" sz="1800" b="1" dirty="0">
                <a:solidFill>
                  <a:srgbClr val="1F497D">
                    <a:lumMod val="50000"/>
                  </a:srgbClr>
                </a:solidFill>
              </a:rPr>
              <a:t>:</a:t>
            </a:r>
          </a:p>
        </p:txBody>
      </p:sp>
      <p:sp>
        <p:nvSpPr>
          <p:cNvPr id="4" name="Прямоугольник 3"/>
          <p:cNvSpPr/>
          <p:nvPr/>
        </p:nvSpPr>
        <p:spPr>
          <a:xfrm>
            <a:off x="828490" y="3381271"/>
            <a:ext cx="7488832" cy="1077218"/>
          </a:xfrm>
          <a:prstGeom prst="rect">
            <a:avLst/>
          </a:prstGeom>
        </p:spPr>
        <p:txBody>
          <a:bodyPr wrap="square">
            <a:spAutoFit/>
          </a:bodyPr>
          <a:lstStyle/>
          <a:p>
            <a:pPr lvl="0" algn="ctr"/>
            <a:r>
              <a:rPr lang="ru-RU" b="1" u="sng" dirty="0">
                <a:solidFill>
                  <a:srgbClr val="1F497D">
                    <a:lumMod val="50000"/>
                  </a:srgbClr>
                </a:solidFill>
              </a:rPr>
              <a:t>размещены на сайте</a:t>
            </a:r>
          </a:p>
          <a:p>
            <a:pPr lvl="0" algn="ctr"/>
            <a:r>
              <a:rPr lang="ru-RU" dirty="0">
                <a:solidFill>
                  <a:srgbClr val="1F497D">
                    <a:lumMod val="50000"/>
                  </a:srgbClr>
                </a:solidFill>
              </a:rPr>
              <a:t>комитета по архитектуре и градостроительству Ленинградской области</a:t>
            </a:r>
          </a:p>
          <a:p>
            <a:pPr lvl="0" algn="ctr"/>
            <a:r>
              <a:rPr lang="ru-RU" dirty="0">
                <a:solidFill>
                  <a:srgbClr val="1F497D">
                    <a:lumMod val="50000"/>
                  </a:srgbClr>
                </a:solidFill>
              </a:rPr>
              <a:t>в разделе «Градостроительная деятельность»</a:t>
            </a:r>
          </a:p>
          <a:p>
            <a:pPr lvl="0" algn="ctr"/>
            <a:r>
              <a:rPr lang="en-US" dirty="0">
                <a:solidFill>
                  <a:srgbClr val="1F497D">
                    <a:lumMod val="50000"/>
                  </a:srgbClr>
                </a:solidFill>
                <a:hlinkClick r:id="rId3"/>
              </a:rPr>
              <a:t> http://arch.lenobl.ru/</a:t>
            </a:r>
            <a:r>
              <a:rPr lang="ru-RU" dirty="0">
                <a:solidFill>
                  <a:srgbClr val="1F497D">
                    <a:lumMod val="50000"/>
                  </a:srgbClr>
                </a:solidFill>
              </a:rPr>
              <a:t> </a:t>
            </a:r>
          </a:p>
        </p:txBody>
      </p:sp>
    </p:spTree>
    <p:extLst>
      <p:ext uri="{BB962C8B-B14F-4D97-AF65-F5344CB8AC3E}">
        <p14:creationId xmlns:p14="http://schemas.microsoft.com/office/powerpoint/2010/main" val="869276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1851</TotalTime>
  <Words>678</Words>
  <Application>Microsoft Office PowerPoint</Application>
  <PresentationFormat>Экран (16:9)</PresentationFormat>
  <Paragraphs>63</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Иван Валентинович Александров</dc:creator>
  <cp:lastModifiedBy>Наталья Леонидовна Логинова</cp:lastModifiedBy>
  <cp:revision>108</cp:revision>
  <cp:lastPrinted>2017-12-06T16:51:15Z</cp:lastPrinted>
  <dcterms:created xsi:type="dcterms:W3CDTF">2017-02-13T11:21:55Z</dcterms:created>
  <dcterms:modified xsi:type="dcterms:W3CDTF">2018-07-04T07:17:15Z</dcterms:modified>
</cp:coreProperties>
</file>